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8" r:id="rId1"/>
    <p:sldMasterId id="2147483769" r:id="rId2"/>
    <p:sldMasterId id="2147483770" r:id="rId3"/>
  </p:sldMasterIdLst>
  <p:notesMasterIdLst>
    <p:notesMasterId r:id="rId8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Lst>
  <p:sldSz cx="9144000" cy="5143500" type="screen16x9"/>
  <p:notesSz cx="6858000" cy="9144000"/>
  <p:embeddedFontLst>
    <p:embeddedFont>
      <p:font typeface="Comfortaa" panose="020B0604020202020204" charset="0"/>
      <p:regular r:id="rId84"/>
      <p:bold r:id="rId85"/>
    </p:embeddedFont>
    <p:embeddedFont>
      <p:font typeface="Inconsolata" panose="020B0604020202020204" charset="0"/>
      <p:regular r:id="rId86"/>
      <p:bold r:id="rId87"/>
    </p:embeddedFont>
    <p:embeddedFont>
      <p:font typeface="Roboto" panose="020B0604020202020204" charset="0"/>
      <p:regular r:id="rId88"/>
      <p:bold r:id="rId89"/>
      <p:italic r:id="rId90"/>
      <p:boldItalic r:id="rId91"/>
    </p:embeddedFont>
    <p:embeddedFont>
      <p:font typeface="Roboto Light" panose="020B0604020202020204" charset="0"/>
      <p:regular r:id="rId92"/>
      <p:bold r:id="rId93"/>
      <p:italic r:id="rId94"/>
      <p:boldItalic r:id="rId95"/>
    </p:embeddedFont>
    <p:embeddedFont>
      <p:font typeface="Roboto Medium" panose="020B0604020202020204" charset="0"/>
      <p:regular r:id="rId96"/>
      <p:bold r:id="rId97"/>
      <p:italic r:id="rId98"/>
      <p:boldItalic r:id="rId99"/>
    </p:embeddedFont>
    <p:embeddedFont>
      <p:font typeface="Roboto Thin" panose="020B060402020202020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300D74-0CE1-49C4-9D35-77732EDC1E18}">
  <a:tblStyle styleId="{AD300D74-0CE1-49C4-9D35-77732EDC1E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222" y="114"/>
      </p:cViewPr>
      <p:guideLst>
        <p:guide orient="horz" pos="32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9.fntdata"/><Relationship Id="rId5" Type="http://schemas.openxmlformats.org/officeDocument/2006/relationships/slide" Target="slides/slide2.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font" Target="fonts/font2.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14.fntdata"/><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4.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17.fntdata"/><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 name="Google Shape;2141;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7f941a9b0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7f941a9b0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a:solidFill>
                  <a:schemeClr val="dk1"/>
                </a:solidFill>
                <a:latin typeface="Roboto"/>
                <a:ea typeface="Roboto"/>
                <a:cs typeface="Roboto"/>
                <a:sym typeface="Roboto"/>
              </a:rPr>
              <a:t>shutterstock_</a:t>
            </a:r>
            <a:r>
              <a:rPr lang="en" sz="900" i="1">
                <a:solidFill>
                  <a:schemeClr val="dk1"/>
                </a:solidFill>
                <a:highlight>
                  <a:srgbClr val="FFFFFF"/>
                </a:highlight>
                <a:latin typeface="Roboto"/>
                <a:ea typeface="Roboto"/>
                <a:cs typeface="Roboto"/>
                <a:sym typeface="Roboto"/>
              </a:rPr>
              <a:t>704749705</a:t>
            </a:r>
            <a:endParaRPr sz="900" i="1">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7f941a9b08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7f941a9b0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a:t>
            </a:r>
            <a:r>
              <a:rPr lang="en" sz="900" i="1">
                <a:solidFill>
                  <a:schemeClr val="dk1"/>
                </a:solidFill>
                <a:highlight>
                  <a:srgbClr val="FFFFFF"/>
                </a:highlight>
                <a:latin typeface="Roboto"/>
                <a:ea typeface="Roboto"/>
                <a:cs typeface="Roboto"/>
                <a:sym typeface="Roboto"/>
              </a:rPr>
              <a:t>704749705</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7f941a9b0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7f941a9b0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sources: shutterstock_329468402, shutterstock_417078436, shutterstock_</a:t>
            </a:r>
            <a:r>
              <a:rPr lang="en" sz="900" i="1">
                <a:solidFill>
                  <a:schemeClr val="dk1"/>
                </a:solidFill>
                <a:highlight>
                  <a:srgbClr val="FFFFFF"/>
                </a:highlight>
                <a:latin typeface="Roboto"/>
                <a:ea typeface="Roboto"/>
                <a:cs typeface="Roboto"/>
                <a:sym typeface="Roboto"/>
              </a:rPr>
              <a:t>704749705</a:t>
            </a:r>
            <a:endParaRPr sz="9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900" i="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7302eee815_3_1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7302eee815_3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sources: shutterstock_329468402, shutterstock_417078436, shutterstock_</a:t>
            </a:r>
            <a:r>
              <a:rPr lang="en" sz="900" i="1">
                <a:solidFill>
                  <a:schemeClr val="dk1"/>
                </a:solidFill>
                <a:highlight>
                  <a:srgbClr val="FFFFFF"/>
                </a:highlight>
                <a:latin typeface="Roboto"/>
                <a:ea typeface="Roboto"/>
                <a:cs typeface="Roboto"/>
                <a:sym typeface="Roboto"/>
              </a:rPr>
              <a:t>704749705</a:t>
            </a:r>
            <a:endParaRPr sz="900" i="1">
              <a:solidFill>
                <a:schemeClr val="dk1"/>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7302eee815_3_1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7302eee815_3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7f941a9b0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7f941a9b08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g7f941a9b08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6" name="Google Shape;2376;g7f941a9b0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shutterstock_1049725370</a:t>
            </a:r>
            <a:endParaRPr sz="900" i="1">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7302eee815_3_1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7302eee815_3_1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sources: shutterstock_329468402, shutterstock_417078436, shutterstock_</a:t>
            </a:r>
            <a:r>
              <a:rPr lang="en" sz="900" i="1">
                <a:solidFill>
                  <a:schemeClr val="dk1"/>
                </a:solidFill>
                <a:highlight>
                  <a:srgbClr val="FFFFFF"/>
                </a:highlight>
                <a:latin typeface="Roboto"/>
                <a:ea typeface="Roboto"/>
                <a:cs typeface="Roboto"/>
                <a:sym typeface="Roboto"/>
              </a:rPr>
              <a:t>704749705</a:t>
            </a:r>
            <a:endParaRPr sz="900" i="1">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7302eee815_3_1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7302eee815_3_1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sources: shutterstock_329468402, shutterstock_417078436, shutterstock_</a:t>
            </a:r>
            <a:r>
              <a:rPr lang="en" sz="900" i="1">
                <a:solidFill>
                  <a:schemeClr val="dk1"/>
                </a:solidFill>
                <a:highlight>
                  <a:srgbClr val="FFFFFF"/>
                </a:highlight>
                <a:latin typeface="Roboto"/>
                <a:ea typeface="Roboto"/>
                <a:cs typeface="Roboto"/>
                <a:sym typeface="Roboto"/>
              </a:rPr>
              <a:t>704749705</a:t>
            </a:r>
            <a:endParaRPr sz="900" i="1">
              <a:solidFill>
                <a:schemeClr val="dk1"/>
              </a:solidFill>
              <a:latin typeface="Roboto"/>
              <a:ea typeface="Roboto"/>
              <a:cs typeface="Roboto"/>
              <a:sym typeface="Roboto"/>
            </a:endParaRPr>
          </a:p>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3"/>
        <p:cNvGrpSpPr/>
        <p:nvPr/>
      </p:nvGrpSpPr>
      <p:grpSpPr>
        <a:xfrm>
          <a:off x="0" y="0"/>
          <a:ext cx="0" cy="0"/>
          <a:chOff x="0" y="0"/>
          <a:chExt cx="0" cy="0"/>
        </a:xfrm>
      </p:grpSpPr>
      <p:sp>
        <p:nvSpPr>
          <p:cNvPr id="2474" name="Google Shape;2474;g7302eee815_3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5" name="Google Shape;2475;g7302eee815_3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b6358d550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b6358d55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7f941a9b0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7f941a9b0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Google Shape;2508;g7f941a9b0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7f941a9b0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9ac214950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9ac214950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9ac2149500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9ac2149500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sources: shutterstock_329468402, shutterstock_417078436, shutterstock_</a:t>
            </a:r>
            <a:r>
              <a:rPr lang="en" sz="900" i="1">
                <a:solidFill>
                  <a:schemeClr val="dk1"/>
                </a:solidFill>
                <a:highlight>
                  <a:srgbClr val="FFFFFF"/>
                </a:highlight>
                <a:latin typeface="Roboto"/>
                <a:ea typeface="Roboto"/>
                <a:cs typeface="Roboto"/>
                <a:sym typeface="Roboto"/>
              </a:rPr>
              <a:t>704749705</a:t>
            </a:r>
            <a:endParaRPr sz="900" i="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9ac2149500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9ac2149500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sources: shutterstock_329468402, shutterstock_417078436, shutterstock_</a:t>
            </a:r>
            <a:r>
              <a:rPr lang="en" sz="900" i="1">
                <a:solidFill>
                  <a:schemeClr val="dk1"/>
                </a:solidFill>
                <a:highlight>
                  <a:srgbClr val="FFFFFF"/>
                </a:highlight>
                <a:latin typeface="Roboto"/>
                <a:ea typeface="Roboto"/>
                <a:cs typeface="Roboto"/>
                <a:sym typeface="Roboto"/>
              </a:rPr>
              <a:t>704749705</a:t>
            </a:r>
            <a:endParaRPr sz="900" i="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8"/>
        <p:cNvGrpSpPr/>
        <p:nvPr/>
      </p:nvGrpSpPr>
      <p:grpSpPr>
        <a:xfrm>
          <a:off x="0" y="0"/>
          <a:ext cx="0" cy="0"/>
          <a:chOff x="0" y="0"/>
          <a:chExt cx="0" cy="0"/>
        </a:xfrm>
      </p:grpSpPr>
      <p:sp>
        <p:nvSpPr>
          <p:cNvPr id="2569" name="Google Shape;2569;g9ac2149500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0" name="Google Shape;2570;g9ac214950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shutterstock_1284781774</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9ac2149500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g9ac2149500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9ac2149500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9ac2149500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9ac2149500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9ac214950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Shutterstock_1647368755_multitask WITH character frrom CANVAS scripts incorporated for diversity. See Trilogy VSG https://drive.google.com/drive/u/0/search?q=Trilogy%20VSG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4"/>
        <p:cNvGrpSpPr/>
        <p:nvPr/>
      </p:nvGrpSpPr>
      <p:grpSpPr>
        <a:xfrm>
          <a:off x="0" y="0"/>
          <a:ext cx="0" cy="0"/>
          <a:chOff x="0" y="0"/>
          <a:chExt cx="0" cy="0"/>
        </a:xfrm>
      </p:grpSpPr>
      <p:sp>
        <p:nvSpPr>
          <p:cNvPr id="2645" name="Google Shape;2645;g9ac2149500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6" name="Google Shape;2646;g9ac2149500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shutterstock_1035080362</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7257d4d40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7257d4d40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9ac2149500_4_1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9ac2149500_4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sources: shutterstock_329468402, shutterstock_417078436, shutterstock_</a:t>
            </a:r>
            <a:r>
              <a:rPr lang="en" sz="900" i="1">
                <a:solidFill>
                  <a:schemeClr val="dk1"/>
                </a:solidFill>
                <a:highlight>
                  <a:srgbClr val="FFFFFF"/>
                </a:highlight>
                <a:latin typeface="Roboto"/>
                <a:ea typeface="Roboto"/>
                <a:cs typeface="Roboto"/>
                <a:sym typeface="Roboto"/>
              </a:rPr>
              <a:t>704749705</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9ac2149500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9ac2149500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shutterstock_</a:t>
            </a:r>
            <a:r>
              <a:rPr lang="en" sz="900" i="1">
                <a:solidFill>
                  <a:schemeClr val="dk1"/>
                </a:solidFill>
                <a:highlight>
                  <a:srgbClr val="FFFFFF"/>
                </a:highlight>
                <a:latin typeface="Roboto"/>
                <a:ea typeface="Roboto"/>
                <a:cs typeface="Roboto"/>
                <a:sym typeface="Roboto"/>
              </a:rPr>
              <a:t>704749705</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g9ac2149500_4_1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7" name="Google Shape;2697;g9ac2149500_4_1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sources: shutterstock_329468402, shutterstock_417078436, shutterstock_</a:t>
            </a:r>
            <a:r>
              <a:rPr lang="en" sz="900" i="1">
                <a:solidFill>
                  <a:schemeClr val="dk1"/>
                </a:solidFill>
                <a:highlight>
                  <a:srgbClr val="FFFFFF"/>
                </a:highlight>
                <a:latin typeface="Roboto"/>
                <a:ea typeface="Roboto"/>
                <a:cs typeface="Roboto"/>
                <a:sym typeface="Roboto"/>
              </a:rPr>
              <a:t>704749705</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9"/>
        <p:cNvGrpSpPr/>
        <p:nvPr/>
      </p:nvGrpSpPr>
      <p:grpSpPr>
        <a:xfrm>
          <a:off x="0" y="0"/>
          <a:ext cx="0" cy="0"/>
          <a:chOff x="0" y="0"/>
          <a:chExt cx="0" cy="0"/>
        </a:xfrm>
      </p:grpSpPr>
      <p:sp>
        <p:nvSpPr>
          <p:cNvPr id="2710" name="Google Shape;2710;g9ac2149500_4_1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1" name="Google Shape;2711;g9ac2149500_4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9ac2149500_4_1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9ac2149500_4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2"/>
        <p:cNvGrpSpPr/>
        <p:nvPr/>
      </p:nvGrpSpPr>
      <p:grpSpPr>
        <a:xfrm>
          <a:off x="0" y="0"/>
          <a:ext cx="0" cy="0"/>
          <a:chOff x="0" y="0"/>
          <a:chExt cx="0" cy="0"/>
        </a:xfrm>
      </p:grpSpPr>
      <p:sp>
        <p:nvSpPr>
          <p:cNvPr id="2753" name="Google Shape;2753;g9ac2149500_4_1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4" name="Google Shape;2754;g9ac2149500_4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5"/>
        <p:cNvGrpSpPr/>
        <p:nvPr/>
      </p:nvGrpSpPr>
      <p:grpSpPr>
        <a:xfrm>
          <a:off x="0" y="0"/>
          <a:ext cx="0" cy="0"/>
          <a:chOff x="0" y="0"/>
          <a:chExt cx="0" cy="0"/>
        </a:xfrm>
      </p:grpSpPr>
      <p:sp>
        <p:nvSpPr>
          <p:cNvPr id="2776" name="Google Shape;2776;g9ac2149500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7" name="Google Shape;2777;g9ac2149500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g9ac2149500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4" name="Google Shape;2784;g9ac2149500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9ac2149500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3" name="Google Shape;2803;g9ac2149500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shutterstock_1139926778</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9ac2149500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9ac2149500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7302eee815_3_1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7302eee815_3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shutterstock_763372021</a:t>
            </a:r>
            <a:endParaRPr sz="900" i="1">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9ac214950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9ac214950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shutterstock_1326085205</a:t>
            </a:r>
            <a:endParaRPr sz="900" i="1">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9ac2149500_0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9ac2149500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shutterstock_1367319962</a:t>
            </a:r>
            <a:endParaRPr sz="900" i="1">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2"/>
        <p:cNvGrpSpPr/>
        <p:nvPr/>
      </p:nvGrpSpPr>
      <p:grpSpPr>
        <a:xfrm>
          <a:off x="0" y="0"/>
          <a:ext cx="0" cy="0"/>
          <a:chOff x="0" y="0"/>
          <a:chExt cx="0" cy="0"/>
        </a:xfrm>
      </p:grpSpPr>
      <p:sp>
        <p:nvSpPr>
          <p:cNvPr id="2843" name="Google Shape;2843;g9ac2149500_0_5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4" name="Google Shape;2844;g9ac214950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9ac2149500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9ac2149500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sources: shutterstock_329468402, shutterstock_417078436, shutterstock_</a:t>
            </a:r>
            <a:r>
              <a:rPr lang="en" sz="900" i="1">
                <a:solidFill>
                  <a:schemeClr val="dk1"/>
                </a:solidFill>
                <a:highlight>
                  <a:srgbClr val="FFFFFF"/>
                </a:highlight>
                <a:latin typeface="Roboto"/>
                <a:ea typeface="Roboto"/>
                <a:cs typeface="Roboto"/>
                <a:sym typeface="Roboto"/>
              </a:rPr>
              <a:t>704749705</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5"/>
        <p:cNvGrpSpPr/>
        <p:nvPr/>
      </p:nvGrpSpPr>
      <p:grpSpPr>
        <a:xfrm>
          <a:off x="0" y="0"/>
          <a:ext cx="0" cy="0"/>
          <a:chOff x="0" y="0"/>
          <a:chExt cx="0" cy="0"/>
        </a:xfrm>
      </p:grpSpPr>
      <p:sp>
        <p:nvSpPr>
          <p:cNvPr id="2886" name="Google Shape;2886;g9ac214950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7" name="Google Shape;2887;g9ac214950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1"/>
        <p:cNvGrpSpPr/>
        <p:nvPr/>
      </p:nvGrpSpPr>
      <p:grpSpPr>
        <a:xfrm>
          <a:off x="0" y="0"/>
          <a:ext cx="0" cy="0"/>
          <a:chOff x="0" y="0"/>
          <a:chExt cx="0" cy="0"/>
        </a:xfrm>
      </p:grpSpPr>
      <p:sp>
        <p:nvSpPr>
          <p:cNvPr id="2892" name="Google Shape;2892;g7302eee815_3_3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3" name="Google Shape;2893;g7302eee815_3_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shutterstock_1367319962</a:t>
            </a:r>
            <a:endParaRPr sz="900" i="1">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8"/>
        <p:cNvGrpSpPr/>
        <p:nvPr/>
      </p:nvGrpSpPr>
      <p:grpSpPr>
        <a:xfrm>
          <a:off x="0" y="0"/>
          <a:ext cx="0" cy="0"/>
          <a:chOff x="0" y="0"/>
          <a:chExt cx="0" cy="0"/>
        </a:xfrm>
      </p:grpSpPr>
      <p:sp>
        <p:nvSpPr>
          <p:cNvPr id="2909" name="Google Shape;2909;g7f93eb5078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0" name="Google Shape;2910;g7f93eb507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2"/>
        <p:cNvGrpSpPr/>
        <p:nvPr/>
      </p:nvGrpSpPr>
      <p:grpSpPr>
        <a:xfrm>
          <a:off x="0" y="0"/>
          <a:ext cx="0" cy="0"/>
          <a:chOff x="0" y="0"/>
          <a:chExt cx="0" cy="0"/>
        </a:xfrm>
      </p:grpSpPr>
      <p:sp>
        <p:nvSpPr>
          <p:cNvPr id="2923" name="Google Shape;2923;g7f93eb507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4" name="Google Shape;2924;g7f93eb50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1"/>
        <p:cNvGrpSpPr/>
        <p:nvPr/>
      </p:nvGrpSpPr>
      <p:grpSpPr>
        <a:xfrm>
          <a:off x="0" y="0"/>
          <a:ext cx="0" cy="0"/>
          <a:chOff x="0" y="0"/>
          <a:chExt cx="0" cy="0"/>
        </a:xfrm>
      </p:grpSpPr>
      <p:sp>
        <p:nvSpPr>
          <p:cNvPr id="2932" name="Google Shape;2932;g7302eee815_3_3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3" name="Google Shape;2933;g7302eee815_3_3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8"/>
        <p:cNvGrpSpPr/>
        <p:nvPr/>
      </p:nvGrpSpPr>
      <p:grpSpPr>
        <a:xfrm>
          <a:off x="0" y="0"/>
          <a:ext cx="0" cy="0"/>
          <a:chOff x="0" y="0"/>
          <a:chExt cx="0" cy="0"/>
        </a:xfrm>
      </p:grpSpPr>
      <p:sp>
        <p:nvSpPr>
          <p:cNvPr id="2959" name="Google Shape;2959;g7302eee815_3_4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0" name="Google Shape;2960;g7302eee815_3_4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5"/>
        <p:cNvGrpSpPr/>
        <p:nvPr/>
      </p:nvGrpSpPr>
      <p:grpSpPr>
        <a:xfrm>
          <a:off x="0" y="0"/>
          <a:ext cx="0" cy="0"/>
          <a:chOff x="0" y="0"/>
          <a:chExt cx="0" cy="0"/>
        </a:xfrm>
      </p:grpSpPr>
      <p:sp>
        <p:nvSpPr>
          <p:cNvPr id="2186" name="Google Shape;2186;g72c2d8679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7" name="Google Shape;2187;g72c2d867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a:solidFill>
                  <a:schemeClr val="dk1"/>
                </a:solidFill>
                <a:latin typeface="Roboto"/>
                <a:ea typeface="Roboto"/>
                <a:cs typeface="Roboto"/>
                <a:sym typeface="Roboto"/>
              </a:rPr>
              <a:t>shutterstock_</a:t>
            </a:r>
            <a:r>
              <a:rPr lang="en" sz="900" i="1">
                <a:solidFill>
                  <a:schemeClr val="dk1"/>
                </a:solidFill>
                <a:highlight>
                  <a:srgbClr val="FFFFFF"/>
                </a:highlight>
                <a:latin typeface="Roboto"/>
                <a:ea typeface="Roboto"/>
                <a:cs typeface="Roboto"/>
                <a:sym typeface="Roboto"/>
              </a:rPr>
              <a:t>704749705</a:t>
            </a:r>
            <a:endParaRPr sz="9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900" i="1">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7f93eb5078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7f93eb507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2"/>
        <p:cNvGrpSpPr/>
        <p:nvPr/>
      </p:nvGrpSpPr>
      <p:grpSpPr>
        <a:xfrm>
          <a:off x="0" y="0"/>
          <a:ext cx="0" cy="0"/>
          <a:chOff x="0" y="0"/>
          <a:chExt cx="0" cy="0"/>
        </a:xfrm>
      </p:grpSpPr>
      <p:sp>
        <p:nvSpPr>
          <p:cNvPr id="2973" name="Google Shape;2973;g7f93eb5078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4" name="Google Shape;2974;g7f93eb507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7f93eb507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7f93eb507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8"/>
        <p:cNvGrpSpPr/>
        <p:nvPr/>
      </p:nvGrpSpPr>
      <p:grpSpPr>
        <a:xfrm>
          <a:off x="0" y="0"/>
          <a:ext cx="0" cy="0"/>
          <a:chOff x="0" y="0"/>
          <a:chExt cx="0" cy="0"/>
        </a:xfrm>
      </p:grpSpPr>
      <p:sp>
        <p:nvSpPr>
          <p:cNvPr id="2989" name="Google Shape;2989;g7f93eb5078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0" name="Google Shape;2990;g7f93eb507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4"/>
        <p:cNvGrpSpPr/>
        <p:nvPr/>
      </p:nvGrpSpPr>
      <p:grpSpPr>
        <a:xfrm>
          <a:off x="0" y="0"/>
          <a:ext cx="0" cy="0"/>
          <a:chOff x="0" y="0"/>
          <a:chExt cx="0" cy="0"/>
        </a:xfrm>
      </p:grpSpPr>
      <p:sp>
        <p:nvSpPr>
          <p:cNvPr id="2995" name="Google Shape;2995;ga0d69257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6" name="Google Shape;2996;ga0d69257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2"/>
        <p:cNvGrpSpPr/>
        <p:nvPr/>
      </p:nvGrpSpPr>
      <p:grpSpPr>
        <a:xfrm>
          <a:off x="0" y="0"/>
          <a:ext cx="0" cy="0"/>
          <a:chOff x="0" y="0"/>
          <a:chExt cx="0" cy="0"/>
        </a:xfrm>
      </p:grpSpPr>
      <p:sp>
        <p:nvSpPr>
          <p:cNvPr id="3003" name="Google Shape;3003;g7f93eb5078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4" name="Google Shape;3004;g7f93eb507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8"/>
        <p:cNvGrpSpPr/>
        <p:nvPr/>
      </p:nvGrpSpPr>
      <p:grpSpPr>
        <a:xfrm>
          <a:off x="0" y="0"/>
          <a:ext cx="0" cy="0"/>
          <a:chOff x="0" y="0"/>
          <a:chExt cx="0" cy="0"/>
        </a:xfrm>
      </p:grpSpPr>
      <p:sp>
        <p:nvSpPr>
          <p:cNvPr id="3009" name="Google Shape;3009;g7f93eb5078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0" name="Google Shape;3010;g7f93eb5078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9ac2149500_0_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9ac2149500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0"/>
        <p:cNvGrpSpPr/>
        <p:nvPr/>
      </p:nvGrpSpPr>
      <p:grpSpPr>
        <a:xfrm>
          <a:off x="0" y="0"/>
          <a:ext cx="0" cy="0"/>
          <a:chOff x="0" y="0"/>
          <a:chExt cx="0" cy="0"/>
        </a:xfrm>
      </p:grpSpPr>
      <p:sp>
        <p:nvSpPr>
          <p:cNvPr id="3021" name="Google Shape;3021;g7f93eb5078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2" name="Google Shape;3022;g7f93eb5078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5"/>
        <p:cNvGrpSpPr/>
        <p:nvPr/>
      </p:nvGrpSpPr>
      <p:grpSpPr>
        <a:xfrm>
          <a:off x="0" y="0"/>
          <a:ext cx="0" cy="0"/>
          <a:chOff x="0" y="0"/>
          <a:chExt cx="0" cy="0"/>
        </a:xfrm>
      </p:grpSpPr>
      <p:sp>
        <p:nvSpPr>
          <p:cNvPr id="3026" name="Google Shape;3026;g9ac2149500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7" name="Google Shape;3027;g9ac2149500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7f941a9b0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7f941a9b0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latin typeface="Roboto"/>
                <a:ea typeface="Roboto"/>
                <a:cs typeface="Roboto"/>
                <a:sym typeface="Roboto"/>
              </a:rPr>
              <a:t>Image source: shutterstock_</a:t>
            </a:r>
            <a:r>
              <a:rPr lang="en" sz="900" i="1">
                <a:highlight>
                  <a:srgbClr val="FFFFFF"/>
                </a:highlight>
                <a:latin typeface="Roboto"/>
                <a:ea typeface="Roboto"/>
                <a:cs typeface="Roboto"/>
                <a:sym typeface="Roboto"/>
              </a:rPr>
              <a:t>704749705</a:t>
            </a:r>
            <a:endParaRPr sz="900" i="1">
              <a:latin typeface="Roboto"/>
              <a:ea typeface="Roboto"/>
              <a:cs typeface="Roboto"/>
              <a:sym typeface="Roboto"/>
            </a:endParaRPr>
          </a:p>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1"/>
        <p:cNvGrpSpPr/>
        <p:nvPr/>
      </p:nvGrpSpPr>
      <p:grpSpPr>
        <a:xfrm>
          <a:off x="0" y="0"/>
          <a:ext cx="0" cy="0"/>
          <a:chOff x="0" y="0"/>
          <a:chExt cx="0" cy="0"/>
        </a:xfrm>
      </p:grpSpPr>
      <p:sp>
        <p:nvSpPr>
          <p:cNvPr id="3032" name="Google Shape;3032;g9ac2149500_0_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3" name="Google Shape;3033;g9ac2149500_0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8"/>
        <p:cNvGrpSpPr/>
        <p:nvPr/>
      </p:nvGrpSpPr>
      <p:grpSpPr>
        <a:xfrm>
          <a:off x="0" y="0"/>
          <a:ext cx="0" cy="0"/>
          <a:chOff x="0" y="0"/>
          <a:chExt cx="0" cy="0"/>
        </a:xfrm>
      </p:grpSpPr>
      <p:sp>
        <p:nvSpPr>
          <p:cNvPr id="3039" name="Google Shape;3039;g9ac2149500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0" name="Google Shape;3040;g9ac2149500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shutterstock_1713890323</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9"/>
        <p:cNvGrpSpPr/>
        <p:nvPr/>
      </p:nvGrpSpPr>
      <p:grpSpPr>
        <a:xfrm>
          <a:off x="0" y="0"/>
          <a:ext cx="0" cy="0"/>
          <a:chOff x="0" y="0"/>
          <a:chExt cx="0" cy="0"/>
        </a:xfrm>
      </p:grpSpPr>
      <p:sp>
        <p:nvSpPr>
          <p:cNvPr id="3070" name="Google Shape;3070;g9ac2149500_2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1" name="Google Shape;3071;g9ac214950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shutterstock_1095422036</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2"/>
        <p:cNvGrpSpPr/>
        <p:nvPr/>
      </p:nvGrpSpPr>
      <p:grpSpPr>
        <a:xfrm>
          <a:off x="0" y="0"/>
          <a:ext cx="0" cy="0"/>
          <a:chOff x="0" y="0"/>
          <a:chExt cx="0" cy="0"/>
        </a:xfrm>
      </p:grpSpPr>
      <p:sp>
        <p:nvSpPr>
          <p:cNvPr id="3083" name="Google Shape;3083;g9ac2149500_2_10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4" name="Google Shape;3084;g9ac2149500_2_1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shutterstock_1095389690</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9ac2149500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9ac2149500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shutterstock_1299657616</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8"/>
        <p:cNvGrpSpPr/>
        <p:nvPr/>
      </p:nvGrpSpPr>
      <p:grpSpPr>
        <a:xfrm>
          <a:off x="0" y="0"/>
          <a:ext cx="0" cy="0"/>
          <a:chOff x="0" y="0"/>
          <a:chExt cx="0" cy="0"/>
        </a:xfrm>
      </p:grpSpPr>
      <p:sp>
        <p:nvSpPr>
          <p:cNvPr id="3109" name="Google Shape;3109;g9ac2149500_4_1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0" name="Google Shape;3110;g9ac2149500_4_1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2"/>
        <p:cNvGrpSpPr/>
        <p:nvPr/>
      </p:nvGrpSpPr>
      <p:grpSpPr>
        <a:xfrm>
          <a:off x="0" y="0"/>
          <a:ext cx="0" cy="0"/>
          <a:chOff x="0" y="0"/>
          <a:chExt cx="0" cy="0"/>
        </a:xfrm>
      </p:grpSpPr>
      <p:sp>
        <p:nvSpPr>
          <p:cNvPr id="3123" name="Google Shape;3123;g9ac2149500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4" name="Google Shape;3124;g9ac2149500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2"/>
        <p:cNvGrpSpPr/>
        <p:nvPr/>
      </p:nvGrpSpPr>
      <p:grpSpPr>
        <a:xfrm>
          <a:off x="0" y="0"/>
          <a:ext cx="0" cy="0"/>
          <a:chOff x="0" y="0"/>
          <a:chExt cx="0" cy="0"/>
        </a:xfrm>
      </p:grpSpPr>
      <p:sp>
        <p:nvSpPr>
          <p:cNvPr id="3163" name="Google Shape;3163;g9ac2149500_0_7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4" name="Google Shape;3164;g9ac2149500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shutterstock_226695271</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0"/>
        <p:cNvGrpSpPr/>
        <p:nvPr/>
      </p:nvGrpSpPr>
      <p:grpSpPr>
        <a:xfrm>
          <a:off x="0" y="0"/>
          <a:ext cx="0" cy="0"/>
          <a:chOff x="0" y="0"/>
          <a:chExt cx="0" cy="0"/>
        </a:xfrm>
      </p:grpSpPr>
      <p:sp>
        <p:nvSpPr>
          <p:cNvPr id="3181" name="Google Shape;3181;g9ac2149500_4_1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2" name="Google Shape;3182;g9ac2149500_4_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shutterstock_226695271</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2"/>
        <p:cNvGrpSpPr/>
        <p:nvPr/>
      </p:nvGrpSpPr>
      <p:grpSpPr>
        <a:xfrm>
          <a:off x="0" y="0"/>
          <a:ext cx="0" cy="0"/>
          <a:chOff x="0" y="0"/>
          <a:chExt cx="0" cy="0"/>
        </a:xfrm>
      </p:grpSpPr>
      <p:sp>
        <p:nvSpPr>
          <p:cNvPr id="3203" name="Google Shape;3203;g9ac2149500_4_1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4" name="Google Shape;3204;g9ac2149500_4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shutterstock_226695271</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72c2d8679a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72c2d8679a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5"/>
        <p:cNvGrpSpPr/>
        <p:nvPr/>
      </p:nvGrpSpPr>
      <p:grpSpPr>
        <a:xfrm>
          <a:off x="0" y="0"/>
          <a:ext cx="0" cy="0"/>
          <a:chOff x="0" y="0"/>
          <a:chExt cx="0" cy="0"/>
        </a:xfrm>
      </p:grpSpPr>
      <p:sp>
        <p:nvSpPr>
          <p:cNvPr id="3226" name="Google Shape;3226;g9ac2149500_4_1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7" name="Google Shape;3227;g9ac2149500_4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shutterstock_226695271</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7"/>
        <p:cNvGrpSpPr/>
        <p:nvPr/>
      </p:nvGrpSpPr>
      <p:grpSpPr>
        <a:xfrm>
          <a:off x="0" y="0"/>
          <a:ext cx="0" cy="0"/>
          <a:chOff x="0" y="0"/>
          <a:chExt cx="0" cy="0"/>
        </a:xfrm>
      </p:grpSpPr>
      <p:sp>
        <p:nvSpPr>
          <p:cNvPr id="3248" name="Google Shape;3248;g9ac2149500_4_1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9" name="Google Shape;3249;g9ac2149500_4_1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shutterstock_226695271</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0"/>
        <p:cNvGrpSpPr/>
        <p:nvPr/>
      </p:nvGrpSpPr>
      <p:grpSpPr>
        <a:xfrm>
          <a:off x="0" y="0"/>
          <a:ext cx="0" cy="0"/>
          <a:chOff x="0" y="0"/>
          <a:chExt cx="0" cy="0"/>
        </a:xfrm>
      </p:grpSpPr>
      <p:sp>
        <p:nvSpPr>
          <p:cNvPr id="3271" name="Google Shape;3271;g9ac2149500_0_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2" name="Google Shape;3272;g9ac2149500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shutterstock_1335132566</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0"/>
        <p:cNvGrpSpPr/>
        <p:nvPr/>
      </p:nvGrpSpPr>
      <p:grpSpPr>
        <a:xfrm>
          <a:off x="0" y="0"/>
          <a:ext cx="0" cy="0"/>
          <a:chOff x="0" y="0"/>
          <a:chExt cx="0" cy="0"/>
        </a:xfrm>
      </p:grpSpPr>
      <p:sp>
        <p:nvSpPr>
          <p:cNvPr id="3291" name="Google Shape;3291;g9ac2149500_4_1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2" name="Google Shape;3292;g9ac2149500_4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g9ac2149500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9" name="Google Shape;3299;g9ac2149500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9"/>
        <p:cNvGrpSpPr/>
        <p:nvPr/>
      </p:nvGrpSpPr>
      <p:grpSpPr>
        <a:xfrm>
          <a:off x="0" y="0"/>
          <a:ext cx="0" cy="0"/>
          <a:chOff x="0" y="0"/>
          <a:chExt cx="0" cy="0"/>
        </a:xfrm>
      </p:grpSpPr>
      <p:sp>
        <p:nvSpPr>
          <p:cNvPr id="3340" name="Google Shape;3340;g9ac2149500_0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1" name="Google Shape;3341;g9ac2149500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5"/>
        <p:cNvGrpSpPr/>
        <p:nvPr/>
      </p:nvGrpSpPr>
      <p:grpSpPr>
        <a:xfrm>
          <a:off x="0" y="0"/>
          <a:ext cx="0" cy="0"/>
          <a:chOff x="0" y="0"/>
          <a:chExt cx="0" cy="0"/>
        </a:xfrm>
      </p:grpSpPr>
      <p:sp>
        <p:nvSpPr>
          <p:cNvPr id="3346" name="Google Shape;3346;g9ac2149500_0_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7" name="Google Shape;3347;g9ac2149500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2"/>
        <p:cNvGrpSpPr/>
        <p:nvPr/>
      </p:nvGrpSpPr>
      <p:grpSpPr>
        <a:xfrm>
          <a:off x="0" y="0"/>
          <a:ext cx="0" cy="0"/>
          <a:chOff x="0" y="0"/>
          <a:chExt cx="0" cy="0"/>
        </a:xfrm>
      </p:grpSpPr>
      <p:sp>
        <p:nvSpPr>
          <p:cNvPr id="3353" name="Google Shape;3353;g9ac2149500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4" name="Google Shape;3354;g9ac2149500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7"/>
        <p:cNvGrpSpPr/>
        <p:nvPr/>
      </p:nvGrpSpPr>
      <p:grpSpPr>
        <a:xfrm>
          <a:off x="0" y="0"/>
          <a:ext cx="0" cy="0"/>
          <a:chOff x="0" y="0"/>
          <a:chExt cx="0" cy="0"/>
        </a:xfrm>
      </p:grpSpPr>
      <p:sp>
        <p:nvSpPr>
          <p:cNvPr id="3358" name="Google Shape;3358;g837c13f02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9" name="Google Shape;3359;g837c13f02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6"/>
        <p:cNvGrpSpPr/>
        <p:nvPr/>
      </p:nvGrpSpPr>
      <p:grpSpPr>
        <a:xfrm>
          <a:off x="0" y="0"/>
          <a:ext cx="0" cy="0"/>
          <a:chOff x="0" y="0"/>
          <a:chExt cx="0" cy="0"/>
        </a:xfrm>
      </p:grpSpPr>
      <p:sp>
        <p:nvSpPr>
          <p:cNvPr id="3367" name="Google Shape;3367;g7f93eb5078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8" name="Google Shape;3368;g7f93eb5078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7302eee815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7302eee81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7f941a9b0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7f941a9b0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sources: shutterstock_329468402, shutterstock_417078436, shutterstock_</a:t>
            </a:r>
            <a:r>
              <a:rPr lang="en" sz="900" i="1">
                <a:solidFill>
                  <a:schemeClr val="dk1"/>
                </a:solidFill>
                <a:highlight>
                  <a:srgbClr val="FFFFFF"/>
                </a:highlight>
                <a:latin typeface="Roboto"/>
                <a:ea typeface="Roboto"/>
                <a:cs typeface="Roboto"/>
                <a:sym typeface="Roboto"/>
              </a:rPr>
              <a:t>704749705</a:t>
            </a:r>
            <a:endParaRPr sz="900" i="1">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39"/>
        <p:cNvGrpSpPr/>
        <p:nvPr/>
      </p:nvGrpSpPr>
      <p:grpSpPr>
        <a:xfrm>
          <a:off x="0" y="0"/>
          <a:ext cx="0" cy="0"/>
          <a:chOff x="0" y="0"/>
          <a:chExt cx="0" cy="0"/>
        </a:xfrm>
      </p:grpSpPr>
      <p:sp>
        <p:nvSpPr>
          <p:cNvPr id="2040" name="Google Shape;2040;p10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41" name="Google Shape;2041;p10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42" name="Google Shape;2042;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43"/>
        <p:cNvGrpSpPr/>
        <p:nvPr/>
      </p:nvGrpSpPr>
      <p:grpSpPr>
        <a:xfrm>
          <a:off x="0" y="0"/>
          <a:ext cx="0" cy="0"/>
          <a:chOff x="0" y="0"/>
          <a:chExt cx="0" cy="0"/>
        </a:xfrm>
      </p:grpSpPr>
      <p:sp>
        <p:nvSpPr>
          <p:cNvPr id="2044" name="Google Shape;2044;p10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45" name="Google Shape;2045;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46"/>
        <p:cNvGrpSpPr/>
        <p:nvPr/>
      </p:nvGrpSpPr>
      <p:grpSpPr>
        <a:xfrm>
          <a:off x="0" y="0"/>
          <a:ext cx="0" cy="0"/>
          <a:chOff x="0" y="0"/>
          <a:chExt cx="0" cy="0"/>
        </a:xfrm>
      </p:grpSpPr>
      <p:sp>
        <p:nvSpPr>
          <p:cNvPr id="2047" name="Google Shape;2047;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48" name="Google Shape;2048;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49" name="Google Shape;2049;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50"/>
        <p:cNvGrpSpPr/>
        <p:nvPr/>
      </p:nvGrpSpPr>
      <p:grpSpPr>
        <a:xfrm>
          <a:off x="0" y="0"/>
          <a:ext cx="0" cy="0"/>
          <a:chOff x="0" y="0"/>
          <a:chExt cx="0" cy="0"/>
        </a:xfrm>
      </p:grpSpPr>
      <p:sp>
        <p:nvSpPr>
          <p:cNvPr id="2051" name="Google Shape;2051;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2" name="Google Shape;2052;p11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53" name="Google Shape;2053;p11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54" name="Google Shape;2054;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55"/>
        <p:cNvGrpSpPr/>
        <p:nvPr/>
      </p:nvGrpSpPr>
      <p:grpSpPr>
        <a:xfrm>
          <a:off x="0" y="0"/>
          <a:ext cx="0" cy="0"/>
          <a:chOff x="0" y="0"/>
          <a:chExt cx="0" cy="0"/>
        </a:xfrm>
      </p:grpSpPr>
      <p:sp>
        <p:nvSpPr>
          <p:cNvPr id="2056" name="Google Shape;2056;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57" name="Google Shape;2057;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58"/>
        <p:cNvGrpSpPr/>
        <p:nvPr/>
      </p:nvGrpSpPr>
      <p:grpSpPr>
        <a:xfrm>
          <a:off x="0" y="0"/>
          <a:ext cx="0" cy="0"/>
          <a:chOff x="0" y="0"/>
          <a:chExt cx="0" cy="0"/>
        </a:xfrm>
      </p:grpSpPr>
      <p:sp>
        <p:nvSpPr>
          <p:cNvPr id="2059" name="Google Shape;2059;p11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060" name="Google Shape;2060;p11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061" name="Google Shape;2061;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62"/>
        <p:cNvGrpSpPr/>
        <p:nvPr/>
      </p:nvGrpSpPr>
      <p:grpSpPr>
        <a:xfrm>
          <a:off x="0" y="0"/>
          <a:ext cx="0" cy="0"/>
          <a:chOff x="0" y="0"/>
          <a:chExt cx="0" cy="0"/>
        </a:xfrm>
      </p:grpSpPr>
      <p:sp>
        <p:nvSpPr>
          <p:cNvPr id="2063" name="Google Shape;2063;p11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64" name="Google Shape;2064;p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65"/>
        <p:cNvGrpSpPr/>
        <p:nvPr/>
      </p:nvGrpSpPr>
      <p:grpSpPr>
        <a:xfrm>
          <a:off x="0" y="0"/>
          <a:ext cx="0" cy="0"/>
          <a:chOff x="0" y="0"/>
          <a:chExt cx="0" cy="0"/>
        </a:xfrm>
      </p:grpSpPr>
      <p:sp>
        <p:nvSpPr>
          <p:cNvPr id="2066" name="Google Shape;2066;p11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1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68" name="Google Shape;2068;p11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69" name="Google Shape;2069;p11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070" name="Google Shape;2070;p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71"/>
        <p:cNvGrpSpPr/>
        <p:nvPr/>
      </p:nvGrpSpPr>
      <p:grpSpPr>
        <a:xfrm>
          <a:off x="0" y="0"/>
          <a:ext cx="0" cy="0"/>
          <a:chOff x="0" y="0"/>
          <a:chExt cx="0" cy="0"/>
        </a:xfrm>
      </p:grpSpPr>
      <p:sp>
        <p:nvSpPr>
          <p:cNvPr id="2072" name="Google Shape;2072;p11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073" name="Google Shape;2073;p1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74"/>
        <p:cNvGrpSpPr/>
        <p:nvPr/>
      </p:nvGrpSpPr>
      <p:grpSpPr>
        <a:xfrm>
          <a:off x="0" y="0"/>
          <a:ext cx="0" cy="0"/>
          <a:chOff x="0" y="0"/>
          <a:chExt cx="0" cy="0"/>
        </a:xfrm>
      </p:grpSpPr>
      <p:sp>
        <p:nvSpPr>
          <p:cNvPr id="2075" name="Google Shape;2075;p11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6" name="Google Shape;2076;p11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077" name="Google Shape;2077;p1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78"/>
        <p:cNvGrpSpPr/>
        <p:nvPr/>
      </p:nvGrpSpPr>
      <p:grpSpPr>
        <a:xfrm>
          <a:off x="0" y="0"/>
          <a:ext cx="0" cy="0"/>
          <a:chOff x="0" y="0"/>
          <a:chExt cx="0" cy="0"/>
        </a:xfrm>
      </p:grpSpPr>
      <p:sp>
        <p:nvSpPr>
          <p:cNvPr id="2079" name="Google Shape;2079;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80"/>
        <p:cNvGrpSpPr/>
        <p:nvPr/>
      </p:nvGrpSpPr>
      <p:grpSpPr>
        <a:xfrm>
          <a:off x="0" y="0"/>
          <a:ext cx="0" cy="0"/>
          <a:chOff x="0" y="0"/>
          <a:chExt cx="0" cy="0"/>
        </a:xfrm>
      </p:grpSpPr>
      <p:pic>
        <p:nvPicPr>
          <p:cNvPr id="2081" name="Google Shape;2081;p1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2" name="Google Shape;2082;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3" name="Google Shape;2083;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084" name="Google Shape;2084;p1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5" name="Google Shape;2085;p11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6"/>
        <p:cNvGrpSpPr/>
        <p:nvPr/>
      </p:nvGrpSpPr>
      <p:grpSpPr>
        <a:xfrm>
          <a:off x="0" y="0"/>
          <a:ext cx="0" cy="0"/>
          <a:chOff x="0" y="0"/>
          <a:chExt cx="0" cy="0"/>
        </a:xfrm>
      </p:grpSpPr>
      <p:sp>
        <p:nvSpPr>
          <p:cNvPr id="2087" name="Google Shape;2087;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8" name="Google Shape;2088;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cxnSp>
        <p:nvCxnSpPr>
          <p:cNvPr id="2089" name="Google Shape;2089;p1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90" name="Google Shape;2090;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91" name="Google Shape;2091;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2" name="Google Shape;2092;p1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093" name="Google Shape;2093;p119"/>
          <p:cNvSpPr txBox="1">
            <a:spLocks noGrp="1"/>
          </p:cNvSpPr>
          <p:nvPr>
            <p:ph type="body" idx="3"/>
          </p:nvPr>
        </p:nvSpPr>
        <p:spPr>
          <a:xfrm>
            <a:off x="175" y="1284250"/>
            <a:ext cx="9144000" cy="3581700"/>
          </a:xfrm>
          <a:prstGeom prst="rect">
            <a:avLst/>
          </a:prstGeom>
        </p:spPr>
        <p:txBody>
          <a:bodyPr spcFirstLastPara="1" wrap="square" lIns="457200" tIns="0" rIns="457200" bIns="914400" anchor="t" anchorCtr="0">
            <a:noAutofit/>
          </a:bodyPr>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094"/>
        <p:cNvGrpSpPr/>
        <p:nvPr/>
      </p:nvGrpSpPr>
      <p:grpSpPr>
        <a:xfrm>
          <a:off x="0" y="0"/>
          <a:ext cx="0" cy="0"/>
          <a:chOff x="0" y="0"/>
          <a:chExt cx="0" cy="0"/>
        </a:xfrm>
      </p:grpSpPr>
      <p:sp>
        <p:nvSpPr>
          <p:cNvPr id="2095" name="Google Shape;2095;p12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7" name="Google Shape;2097;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cxnSp>
        <p:nvCxnSpPr>
          <p:cNvPr id="2098" name="Google Shape;2098;p1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99" name="Google Shape;209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00" name="Google Shape;2100;p1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01" name="Google Shape;2101;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02" name="Google Shape;2102;p120"/>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03" name="Google Shape;2103;p12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2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2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20"/>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07" name="Google Shape;2107;p120"/>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08" name="Google Shape;2108;p120"/>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2109" name="Google Shape;2109;p12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110" name="Google Shape;2110;p12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111" name="Google Shape;2111;p12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112" name="Google Shape;2112;p12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13"/>
        <p:cNvGrpSpPr/>
        <p:nvPr/>
      </p:nvGrpSpPr>
      <p:grpSpPr>
        <a:xfrm>
          <a:off x="0" y="0"/>
          <a:ext cx="0" cy="0"/>
          <a:chOff x="0" y="0"/>
          <a:chExt cx="0" cy="0"/>
        </a:xfrm>
      </p:grpSpPr>
      <p:pic>
        <p:nvPicPr>
          <p:cNvPr id="2114" name="Google Shape;2114;p12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5" name="Google Shape;2115;p12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2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8" name="Google Shape;2118;p12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9" name="Google Shape;2119;p12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pic>
        <p:nvPicPr>
          <p:cNvPr id="2120" name="Google Shape;2120;p12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21" name="Google Shape;2121;p12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22"/>
        <p:cNvGrpSpPr/>
        <p:nvPr/>
      </p:nvGrpSpPr>
      <p:grpSpPr>
        <a:xfrm>
          <a:off x="0" y="0"/>
          <a:ext cx="0" cy="0"/>
          <a:chOff x="0" y="0"/>
          <a:chExt cx="0" cy="0"/>
        </a:xfrm>
      </p:grpSpPr>
      <p:pic>
        <p:nvPicPr>
          <p:cNvPr id="2123" name="Google Shape;2123;p12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24" name="Google Shape;2124;p12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5" name="Google Shape;2125;p12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6" name="Google Shape;2126;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7" name="Google Shape;2127;p12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8" name="Google Shape;2128;p12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9" name="Google Shape;2129;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30" name="Google Shape;2130;p12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31" name="Google Shape;2131;p12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32" name="Google Shape;2132;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133"/>
        <p:cNvGrpSpPr/>
        <p:nvPr/>
      </p:nvGrpSpPr>
      <p:grpSpPr>
        <a:xfrm>
          <a:off x="0" y="0"/>
          <a:ext cx="0" cy="0"/>
          <a:chOff x="0" y="0"/>
          <a:chExt cx="0" cy="0"/>
        </a:xfrm>
      </p:grpSpPr>
      <p:pic>
        <p:nvPicPr>
          <p:cNvPr id="2134" name="Google Shape;2134;p1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35" name="Google Shape;2135;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36" name="Google Shape;2136;p12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lvl1pPr lvl="0" rtl="0">
              <a:spcBef>
                <a:spcPts val="0"/>
              </a:spcBef>
              <a:spcAft>
                <a:spcPts val="0"/>
              </a:spcAft>
              <a:buNone/>
              <a:defRPr sz="7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137" name="Google Shape;2137;p12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138" name="Google Shape;2138;p12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theme" Target="../theme/theme3.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35"/>
        <p:cNvGrpSpPr/>
        <p:nvPr/>
      </p:nvGrpSpPr>
      <p:grpSpPr>
        <a:xfrm>
          <a:off x="0" y="0"/>
          <a:ext cx="0" cy="0"/>
          <a:chOff x="0" y="0"/>
          <a:chExt cx="0" cy="0"/>
        </a:xfrm>
      </p:grpSpPr>
      <p:sp>
        <p:nvSpPr>
          <p:cNvPr id="2036" name="Google Shape;2036;p10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037" name="Google Shape;2037;p10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2038" name="Google Shape;2038;p10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8.xml"/><Relationship Id="rId5" Type="http://schemas.openxmlformats.org/officeDocument/2006/relationships/image" Target="../media/image35.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58.xml"/><Relationship Id="rId5" Type="http://schemas.openxmlformats.org/officeDocument/2006/relationships/image" Target="../media/image36.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jp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5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g"/><Relationship Id="rId2" Type="http://schemas.openxmlformats.org/officeDocument/2006/relationships/notesSlide" Target="../notesSlides/notesSlide29.xml"/><Relationship Id="rId1" Type="http://schemas.openxmlformats.org/officeDocument/2006/relationships/slideLayout" Target="../slideLayouts/slideLayout58.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8.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5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5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16.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16.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16.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16.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16.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116.xml"/><Relationship Id="rId5" Type="http://schemas.openxmlformats.org/officeDocument/2006/relationships/image" Target="../media/image60.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58.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8.xml"/><Relationship Id="rId5" Type="http://schemas.openxmlformats.org/officeDocument/2006/relationships/image" Target="../media/image32.pn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116.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58.xml"/></Relationships>
</file>

<file path=ppt/slides/_rels/slide6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2.xml"/><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58.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58.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58.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5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8.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58.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1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12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Web Development Day 2</a:t>
            </a:r>
            <a:endParaRPr/>
          </a:p>
        </p:txBody>
      </p:sp>
      <p:sp>
        <p:nvSpPr>
          <p:cNvPr id="2144" name="Google Shape;2144;p124"/>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Microservices and </a:t>
            </a:r>
            <a:br>
              <a:rPr lang="en"/>
            </a:br>
            <a:r>
              <a:rPr lang="en"/>
              <a:t>Web Application Architecture</a:t>
            </a:r>
            <a:endParaRPr/>
          </a:p>
        </p:txBody>
      </p:sp>
      <p:sp>
        <p:nvSpPr>
          <p:cNvPr id="2145" name="Google Shape;2145;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CDCB4"/>
        </a:solidFill>
        <a:effectLst/>
      </p:bgPr>
    </p:bg>
    <p:spTree>
      <p:nvGrpSpPr>
        <p:cNvPr id="1" name="Shape 2274"/>
        <p:cNvGrpSpPr/>
        <p:nvPr/>
      </p:nvGrpSpPr>
      <p:grpSpPr>
        <a:xfrm>
          <a:off x="0" y="0"/>
          <a:ext cx="0" cy="0"/>
          <a:chOff x="0" y="0"/>
          <a:chExt cx="0" cy="0"/>
        </a:xfrm>
      </p:grpSpPr>
      <p:sp>
        <p:nvSpPr>
          <p:cNvPr id="2275" name="Google Shape;2275;p133"/>
          <p:cNvSpPr/>
          <p:nvPr/>
        </p:nvSpPr>
        <p:spPr>
          <a:xfrm>
            <a:off x="0" y="0"/>
            <a:ext cx="9144000" cy="1652700"/>
          </a:xfrm>
          <a:prstGeom prst="rect">
            <a:avLst/>
          </a:prstGeom>
          <a:solidFill>
            <a:srgbClr val="6FB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6" name="Google Shape;2276;p133"/>
          <p:cNvCxnSpPr/>
          <p:nvPr/>
        </p:nvCxnSpPr>
        <p:spPr>
          <a:xfrm>
            <a:off x="3485550" y="1259875"/>
            <a:ext cx="5384400" cy="0"/>
          </a:xfrm>
          <a:prstGeom prst="straightConnector1">
            <a:avLst/>
          </a:prstGeom>
          <a:noFill/>
          <a:ln w="9525" cap="flat" cmpd="sng">
            <a:solidFill>
              <a:srgbClr val="595959"/>
            </a:solidFill>
            <a:prstDash val="solid"/>
            <a:round/>
            <a:headEnd type="none" w="med" len="med"/>
            <a:tailEnd type="none" w="med" len="med"/>
          </a:ln>
        </p:spPr>
      </p:cxnSp>
      <p:sp>
        <p:nvSpPr>
          <p:cNvPr id="2277" name="Google Shape;2277;p133"/>
          <p:cNvSpPr txBox="1">
            <a:spLocks noGrp="1"/>
          </p:cNvSpPr>
          <p:nvPr>
            <p:ph type="title"/>
          </p:nvPr>
        </p:nvSpPr>
        <p:spPr>
          <a:xfrm>
            <a:off x="3178800" y="609600"/>
            <a:ext cx="5977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Monolith</a:t>
            </a:r>
            <a:endParaRPr/>
          </a:p>
        </p:txBody>
      </p:sp>
      <p:sp>
        <p:nvSpPr>
          <p:cNvPr id="2278" name="Google Shape;2278;p133"/>
          <p:cNvSpPr txBox="1">
            <a:spLocks noGrp="1"/>
          </p:cNvSpPr>
          <p:nvPr>
            <p:ph type="body" idx="3"/>
          </p:nvPr>
        </p:nvSpPr>
        <p:spPr>
          <a:xfrm>
            <a:off x="3178800" y="1844025"/>
            <a:ext cx="5112300" cy="24711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t>Suppose Amazon is using a monolithic server. It would contain: </a:t>
            </a:r>
            <a:endParaRPr sz="1600"/>
          </a:p>
          <a:p>
            <a:pPr marL="457200" lvl="0" indent="-317500" algn="l" rtl="0">
              <a:lnSpc>
                <a:spcPct val="115000"/>
              </a:lnSpc>
              <a:spcBef>
                <a:spcPts val="800"/>
              </a:spcBef>
              <a:spcAft>
                <a:spcPts val="0"/>
              </a:spcAft>
              <a:buClr>
                <a:srgbClr val="000000"/>
              </a:buClr>
              <a:buSzPts val="1400"/>
              <a:buFont typeface="Roboto"/>
              <a:buChar char="●"/>
            </a:pPr>
            <a:r>
              <a:rPr lang="en" b="1"/>
              <a:t>Front-end HTML server</a:t>
            </a:r>
            <a:r>
              <a:rPr lang="en"/>
              <a:t>: GUI for customers to look at while shopping.</a:t>
            </a:r>
            <a:endParaRPr/>
          </a:p>
          <a:p>
            <a:pPr marL="457200" lvl="0" indent="-317500" algn="l" rtl="0">
              <a:lnSpc>
                <a:spcPct val="115000"/>
              </a:lnSpc>
              <a:spcBef>
                <a:spcPts val="800"/>
              </a:spcBef>
              <a:spcAft>
                <a:spcPts val="0"/>
              </a:spcAft>
              <a:buClr>
                <a:srgbClr val="000000"/>
              </a:buClr>
              <a:buSzPts val="1400"/>
              <a:buFont typeface="Roboto"/>
              <a:buChar char="●"/>
            </a:pPr>
            <a:r>
              <a:rPr lang="en" b="1"/>
              <a:t>Back-end application server</a:t>
            </a:r>
            <a:r>
              <a:rPr lang="en"/>
              <a:t>: Back-end server showing the inventory and stock. Interacts directly with the database. </a:t>
            </a:r>
            <a:endParaRPr/>
          </a:p>
          <a:p>
            <a:pPr marL="457200" lvl="0" indent="-317500" algn="l" rtl="0">
              <a:lnSpc>
                <a:spcPct val="115000"/>
              </a:lnSpc>
              <a:spcBef>
                <a:spcPts val="800"/>
              </a:spcBef>
              <a:spcAft>
                <a:spcPts val="800"/>
              </a:spcAft>
              <a:buClr>
                <a:srgbClr val="000000"/>
              </a:buClr>
              <a:buSzPts val="1400"/>
              <a:buFont typeface="Roboto"/>
              <a:buChar char="●"/>
            </a:pPr>
            <a:r>
              <a:rPr lang="en" b="1"/>
              <a:t>MySQL database</a:t>
            </a:r>
            <a:r>
              <a:rPr lang="en"/>
              <a:t>: Database of customers, </a:t>
            </a:r>
            <a:br>
              <a:rPr lang="en"/>
            </a:br>
            <a:r>
              <a:rPr lang="en"/>
              <a:t>and their information and purchases.</a:t>
            </a:r>
            <a:endParaRPr/>
          </a:p>
        </p:txBody>
      </p:sp>
      <p:sp>
        <p:nvSpPr>
          <p:cNvPr id="2279" name="Google Shape;2279;p133"/>
          <p:cNvSpPr/>
          <p:nvPr/>
        </p:nvSpPr>
        <p:spPr>
          <a:xfrm>
            <a:off x="879525" y="838625"/>
            <a:ext cx="1682700" cy="3773100"/>
          </a:xfrm>
          <a:prstGeom prst="cube">
            <a:avLst>
              <a:gd name="adj" fmla="val 18574"/>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0" name="Google Shape;2280;p133"/>
          <p:cNvPicPr preferRelativeResize="0"/>
          <p:nvPr/>
        </p:nvPicPr>
        <p:blipFill rotWithShape="1">
          <a:blip r:embed="rId3">
            <a:alphaModFix/>
          </a:blip>
          <a:srcRect l="83794" r="-694" b="4770"/>
          <a:stretch/>
        </p:blipFill>
        <p:spPr>
          <a:xfrm>
            <a:off x="1402413" y="3645500"/>
            <a:ext cx="475874" cy="692775"/>
          </a:xfrm>
          <a:prstGeom prst="rect">
            <a:avLst/>
          </a:prstGeom>
          <a:noFill/>
          <a:ln>
            <a:noFill/>
          </a:ln>
        </p:spPr>
      </p:pic>
      <p:sp>
        <p:nvSpPr>
          <p:cNvPr id="2281" name="Google Shape;2281;p133"/>
          <p:cNvSpPr/>
          <p:nvPr/>
        </p:nvSpPr>
        <p:spPr>
          <a:xfrm>
            <a:off x="1013363" y="1696600"/>
            <a:ext cx="261900" cy="261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33"/>
          <p:cNvSpPr txBox="1"/>
          <p:nvPr/>
        </p:nvSpPr>
        <p:spPr>
          <a:xfrm>
            <a:off x="1013363" y="1639575"/>
            <a:ext cx="261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1</a:t>
            </a:r>
            <a:endParaRPr sz="1200">
              <a:solidFill>
                <a:srgbClr val="FFFFFF"/>
              </a:solidFill>
              <a:latin typeface="Roboto"/>
              <a:ea typeface="Roboto"/>
              <a:cs typeface="Roboto"/>
              <a:sym typeface="Roboto"/>
            </a:endParaRPr>
          </a:p>
        </p:txBody>
      </p:sp>
      <p:sp>
        <p:nvSpPr>
          <p:cNvPr id="2283" name="Google Shape;2283;p133"/>
          <p:cNvSpPr/>
          <p:nvPr/>
        </p:nvSpPr>
        <p:spPr>
          <a:xfrm>
            <a:off x="1013363" y="2828100"/>
            <a:ext cx="261900" cy="261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33"/>
          <p:cNvSpPr txBox="1"/>
          <p:nvPr/>
        </p:nvSpPr>
        <p:spPr>
          <a:xfrm>
            <a:off x="1013363" y="2771075"/>
            <a:ext cx="261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2</a:t>
            </a:r>
            <a:endParaRPr sz="1200">
              <a:solidFill>
                <a:srgbClr val="FFFFFF"/>
              </a:solidFill>
              <a:latin typeface="Roboto"/>
              <a:ea typeface="Roboto"/>
              <a:cs typeface="Roboto"/>
              <a:sym typeface="Roboto"/>
            </a:endParaRPr>
          </a:p>
        </p:txBody>
      </p:sp>
      <p:sp>
        <p:nvSpPr>
          <p:cNvPr id="2285" name="Google Shape;2285;p133"/>
          <p:cNvSpPr/>
          <p:nvPr/>
        </p:nvSpPr>
        <p:spPr>
          <a:xfrm>
            <a:off x="1013363" y="3900875"/>
            <a:ext cx="261900" cy="261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33"/>
          <p:cNvSpPr txBox="1"/>
          <p:nvPr/>
        </p:nvSpPr>
        <p:spPr>
          <a:xfrm>
            <a:off x="1013363" y="3843850"/>
            <a:ext cx="261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3</a:t>
            </a:r>
            <a:endParaRPr sz="1200">
              <a:solidFill>
                <a:srgbClr val="FFFFFF"/>
              </a:solidFill>
              <a:latin typeface="Roboto"/>
              <a:ea typeface="Roboto"/>
              <a:cs typeface="Roboto"/>
              <a:sym typeface="Roboto"/>
            </a:endParaRPr>
          </a:p>
        </p:txBody>
      </p:sp>
      <p:grpSp>
        <p:nvGrpSpPr>
          <p:cNvPr id="2287" name="Google Shape;2287;p133"/>
          <p:cNvGrpSpPr/>
          <p:nvPr/>
        </p:nvGrpSpPr>
        <p:grpSpPr>
          <a:xfrm>
            <a:off x="3673838" y="2452150"/>
            <a:ext cx="261900" cy="318925"/>
            <a:chOff x="7811188" y="2838025"/>
            <a:chExt cx="261900" cy="318925"/>
          </a:xfrm>
        </p:grpSpPr>
        <p:sp>
          <p:nvSpPr>
            <p:cNvPr id="2288" name="Google Shape;2288;p133"/>
            <p:cNvSpPr/>
            <p:nvPr/>
          </p:nvSpPr>
          <p:spPr>
            <a:xfrm>
              <a:off x="7811188" y="2895050"/>
              <a:ext cx="261900" cy="261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33"/>
            <p:cNvSpPr txBox="1"/>
            <p:nvPr/>
          </p:nvSpPr>
          <p:spPr>
            <a:xfrm>
              <a:off x="7811188" y="2838025"/>
              <a:ext cx="261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1</a:t>
              </a:r>
              <a:endParaRPr sz="1200">
                <a:solidFill>
                  <a:srgbClr val="FFFFFF"/>
                </a:solidFill>
                <a:latin typeface="Roboto"/>
                <a:ea typeface="Roboto"/>
                <a:cs typeface="Roboto"/>
                <a:sym typeface="Roboto"/>
              </a:endParaRPr>
            </a:p>
          </p:txBody>
        </p:sp>
      </p:grpSp>
      <p:pic>
        <p:nvPicPr>
          <p:cNvPr id="2290" name="Google Shape;2290;p133"/>
          <p:cNvPicPr preferRelativeResize="0"/>
          <p:nvPr/>
        </p:nvPicPr>
        <p:blipFill rotWithShape="1">
          <a:blip r:embed="rId3">
            <a:alphaModFix/>
          </a:blip>
          <a:srcRect l="48245" t="-3511" r="36283" b="-2883"/>
          <a:stretch/>
        </p:blipFill>
        <p:spPr>
          <a:xfrm>
            <a:off x="1402425" y="1389150"/>
            <a:ext cx="522411" cy="928241"/>
          </a:xfrm>
          <a:prstGeom prst="rect">
            <a:avLst/>
          </a:prstGeom>
          <a:noFill/>
          <a:ln>
            <a:noFill/>
          </a:ln>
        </p:spPr>
      </p:pic>
      <p:pic>
        <p:nvPicPr>
          <p:cNvPr id="2291" name="Google Shape;2291;p133"/>
          <p:cNvPicPr preferRelativeResize="0"/>
          <p:nvPr/>
        </p:nvPicPr>
        <p:blipFill rotWithShape="1">
          <a:blip r:embed="rId4">
            <a:alphaModFix/>
          </a:blip>
          <a:srcRect r="53658"/>
          <a:stretch/>
        </p:blipFill>
        <p:spPr>
          <a:xfrm>
            <a:off x="1798864" y="2165722"/>
            <a:ext cx="198010" cy="190342"/>
          </a:xfrm>
          <a:prstGeom prst="rect">
            <a:avLst/>
          </a:prstGeom>
          <a:noFill/>
          <a:ln>
            <a:noFill/>
          </a:ln>
        </p:spPr>
      </p:pic>
      <p:pic>
        <p:nvPicPr>
          <p:cNvPr id="2292" name="Google Shape;2292;p133"/>
          <p:cNvPicPr preferRelativeResize="0"/>
          <p:nvPr/>
        </p:nvPicPr>
        <p:blipFill rotWithShape="1">
          <a:blip r:embed="rId3">
            <a:alphaModFix/>
          </a:blip>
          <a:srcRect l="48245" t="-3511" r="36283" b="-2883"/>
          <a:stretch/>
        </p:blipFill>
        <p:spPr>
          <a:xfrm>
            <a:off x="1402425" y="2475588"/>
            <a:ext cx="522411" cy="928241"/>
          </a:xfrm>
          <a:prstGeom prst="rect">
            <a:avLst/>
          </a:prstGeom>
          <a:noFill/>
          <a:ln>
            <a:noFill/>
          </a:ln>
        </p:spPr>
      </p:pic>
      <p:pic>
        <p:nvPicPr>
          <p:cNvPr id="2293" name="Google Shape;2293;p133"/>
          <p:cNvPicPr preferRelativeResize="0"/>
          <p:nvPr/>
        </p:nvPicPr>
        <p:blipFill rotWithShape="1">
          <a:blip r:embed="rId4">
            <a:alphaModFix/>
          </a:blip>
          <a:srcRect l="53658"/>
          <a:stretch/>
        </p:blipFill>
        <p:spPr>
          <a:xfrm>
            <a:off x="1798864" y="3252159"/>
            <a:ext cx="198010" cy="190342"/>
          </a:xfrm>
          <a:prstGeom prst="rect">
            <a:avLst/>
          </a:prstGeom>
          <a:noFill/>
          <a:ln>
            <a:noFill/>
          </a:ln>
        </p:spPr>
      </p:pic>
      <p:sp>
        <p:nvSpPr>
          <p:cNvPr id="2294" name="Google Shape;2294;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grpSp>
        <p:nvGrpSpPr>
          <p:cNvPr id="2295" name="Google Shape;2295;p133"/>
          <p:cNvGrpSpPr/>
          <p:nvPr/>
        </p:nvGrpSpPr>
        <p:grpSpPr>
          <a:xfrm>
            <a:off x="3673838" y="3017950"/>
            <a:ext cx="261900" cy="318925"/>
            <a:chOff x="7811188" y="2838025"/>
            <a:chExt cx="261900" cy="318925"/>
          </a:xfrm>
        </p:grpSpPr>
        <p:sp>
          <p:nvSpPr>
            <p:cNvPr id="2296" name="Google Shape;2296;p133"/>
            <p:cNvSpPr/>
            <p:nvPr/>
          </p:nvSpPr>
          <p:spPr>
            <a:xfrm>
              <a:off x="7811188" y="2895050"/>
              <a:ext cx="261900" cy="261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3"/>
            <p:cNvSpPr txBox="1"/>
            <p:nvPr/>
          </p:nvSpPr>
          <p:spPr>
            <a:xfrm>
              <a:off x="7811188" y="2838025"/>
              <a:ext cx="261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2</a:t>
              </a:r>
              <a:endParaRPr sz="1200">
                <a:solidFill>
                  <a:srgbClr val="FFFFFF"/>
                </a:solidFill>
                <a:latin typeface="Roboto"/>
                <a:ea typeface="Roboto"/>
                <a:cs typeface="Roboto"/>
                <a:sym typeface="Roboto"/>
              </a:endParaRPr>
            </a:p>
          </p:txBody>
        </p:sp>
      </p:grpSp>
      <p:grpSp>
        <p:nvGrpSpPr>
          <p:cNvPr id="2298" name="Google Shape;2298;p133"/>
          <p:cNvGrpSpPr/>
          <p:nvPr/>
        </p:nvGrpSpPr>
        <p:grpSpPr>
          <a:xfrm>
            <a:off x="3673838" y="3832425"/>
            <a:ext cx="261900" cy="318925"/>
            <a:chOff x="7811188" y="2838025"/>
            <a:chExt cx="261900" cy="318925"/>
          </a:xfrm>
        </p:grpSpPr>
        <p:sp>
          <p:nvSpPr>
            <p:cNvPr id="2299" name="Google Shape;2299;p133"/>
            <p:cNvSpPr/>
            <p:nvPr/>
          </p:nvSpPr>
          <p:spPr>
            <a:xfrm>
              <a:off x="7811188" y="2895050"/>
              <a:ext cx="261900" cy="261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33"/>
            <p:cNvSpPr txBox="1"/>
            <p:nvPr/>
          </p:nvSpPr>
          <p:spPr>
            <a:xfrm>
              <a:off x="7811188" y="2838025"/>
              <a:ext cx="261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3</a:t>
              </a:r>
              <a:endParaRPr sz="1200">
                <a:solidFill>
                  <a:srgbClr val="FFFFFF"/>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CDCB4"/>
        </a:solidFill>
        <a:effectLst/>
      </p:bgPr>
    </p:bg>
    <p:spTree>
      <p:nvGrpSpPr>
        <p:cNvPr id="1" name="Shape 2304"/>
        <p:cNvGrpSpPr/>
        <p:nvPr/>
      </p:nvGrpSpPr>
      <p:grpSpPr>
        <a:xfrm>
          <a:off x="0" y="0"/>
          <a:ext cx="0" cy="0"/>
          <a:chOff x="0" y="0"/>
          <a:chExt cx="0" cy="0"/>
        </a:xfrm>
      </p:grpSpPr>
      <p:sp>
        <p:nvSpPr>
          <p:cNvPr id="2305" name="Google Shape;2305;p134"/>
          <p:cNvSpPr/>
          <p:nvPr/>
        </p:nvSpPr>
        <p:spPr>
          <a:xfrm>
            <a:off x="0" y="0"/>
            <a:ext cx="9144000" cy="1652700"/>
          </a:xfrm>
          <a:prstGeom prst="rect">
            <a:avLst/>
          </a:prstGeom>
          <a:solidFill>
            <a:srgbClr val="6FB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6" name="Google Shape;2306;p134"/>
          <p:cNvCxnSpPr/>
          <p:nvPr/>
        </p:nvCxnSpPr>
        <p:spPr>
          <a:xfrm>
            <a:off x="3485550" y="1259875"/>
            <a:ext cx="5384400" cy="0"/>
          </a:xfrm>
          <a:prstGeom prst="straightConnector1">
            <a:avLst/>
          </a:prstGeom>
          <a:noFill/>
          <a:ln w="9525" cap="flat" cmpd="sng">
            <a:solidFill>
              <a:srgbClr val="595959"/>
            </a:solidFill>
            <a:prstDash val="solid"/>
            <a:round/>
            <a:headEnd type="none" w="med" len="med"/>
            <a:tailEnd type="none" w="med" len="med"/>
          </a:ln>
        </p:spPr>
      </p:cxnSp>
      <p:sp>
        <p:nvSpPr>
          <p:cNvPr id="2307" name="Google Shape;2307;p134"/>
          <p:cNvSpPr txBox="1">
            <a:spLocks noGrp="1"/>
          </p:cNvSpPr>
          <p:nvPr>
            <p:ph type="title"/>
          </p:nvPr>
        </p:nvSpPr>
        <p:spPr>
          <a:xfrm>
            <a:off x="3178800" y="609600"/>
            <a:ext cx="5977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Monolith</a:t>
            </a:r>
            <a:endParaRPr/>
          </a:p>
        </p:txBody>
      </p:sp>
      <p:sp>
        <p:nvSpPr>
          <p:cNvPr id="2308" name="Google Shape;2308;p134"/>
          <p:cNvSpPr txBox="1">
            <a:spLocks noGrp="1"/>
          </p:cNvSpPr>
          <p:nvPr>
            <p:ph type="body" idx="3"/>
          </p:nvPr>
        </p:nvSpPr>
        <p:spPr>
          <a:xfrm>
            <a:off x="3178800" y="1844025"/>
            <a:ext cx="5691000" cy="24711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rPr>
              <a:t>The components of a single machine are highly dependent on each other. If any component malfunctions, the entire application will malfunction. </a:t>
            </a:r>
            <a:endParaRPr sz="1600">
              <a:solidFill>
                <a:schemeClr val="dk1"/>
              </a:solidFill>
            </a:endParaRPr>
          </a:p>
          <a:p>
            <a:pPr marL="320040" lvl="0" indent="-180340" algn="l" rtl="0">
              <a:lnSpc>
                <a:spcPct val="115000"/>
              </a:lnSpc>
              <a:spcBef>
                <a:spcPts val="800"/>
              </a:spcBef>
              <a:spcAft>
                <a:spcPts val="0"/>
              </a:spcAft>
              <a:buClr>
                <a:srgbClr val="4FA786"/>
              </a:buClr>
              <a:buSzPts val="1400"/>
              <a:buChar char="●"/>
            </a:pPr>
            <a:r>
              <a:rPr lang="en" b="1">
                <a:solidFill>
                  <a:schemeClr val="dk1"/>
                </a:solidFill>
              </a:rPr>
              <a:t>Hackers, environmental issues, and human errors </a:t>
            </a:r>
            <a:br>
              <a:rPr lang="en" b="1">
                <a:solidFill>
                  <a:schemeClr val="dk1"/>
                </a:solidFill>
              </a:rPr>
            </a:br>
            <a:r>
              <a:rPr lang="en">
                <a:solidFill>
                  <a:schemeClr val="dk1"/>
                </a:solidFill>
              </a:rPr>
              <a:t>can threaten the entire machine. </a:t>
            </a:r>
            <a:endParaRPr>
              <a:solidFill>
                <a:schemeClr val="dk1"/>
              </a:solidFill>
            </a:endParaRPr>
          </a:p>
          <a:p>
            <a:pPr marL="320040" lvl="0" indent="-180340" algn="l" rtl="0">
              <a:lnSpc>
                <a:spcPct val="115000"/>
              </a:lnSpc>
              <a:spcBef>
                <a:spcPts val="800"/>
              </a:spcBef>
              <a:spcAft>
                <a:spcPts val="800"/>
              </a:spcAft>
              <a:buClr>
                <a:srgbClr val="4FA786"/>
              </a:buClr>
              <a:buSzPts val="1400"/>
              <a:buChar char="●"/>
            </a:pPr>
            <a:r>
              <a:rPr lang="en" b="1">
                <a:solidFill>
                  <a:schemeClr val="dk1"/>
                </a:solidFill>
              </a:rPr>
              <a:t>Updating a single component means taking down </a:t>
            </a:r>
            <a:br>
              <a:rPr lang="en" b="1">
                <a:solidFill>
                  <a:schemeClr val="dk1"/>
                </a:solidFill>
              </a:rPr>
            </a:br>
            <a:r>
              <a:rPr lang="en" b="1">
                <a:solidFill>
                  <a:schemeClr val="dk1"/>
                </a:solidFill>
              </a:rPr>
              <a:t>all components</a:t>
            </a:r>
            <a:r>
              <a:rPr lang="en">
                <a:solidFill>
                  <a:schemeClr val="dk1"/>
                </a:solidFill>
              </a:rPr>
              <a:t>, resulting in downtime and lack </a:t>
            </a:r>
            <a:br>
              <a:rPr lang="en">
                <a:solidFill>
                  <a:schemeClr val="dk1"/>
                </a:solidFill>
              </a:rPr>
            </a:br>
            <a:r>
              <a:rPr lang="en">
                <a:solidFill>
                  <a:schemeClr val="dk1"/>
                </a:solidFill>
              </a:rPr>
              <a:t>of availability.</a:t>
            </a:r>
            <a:endParaRPr sz="1600"/>
          </a:p>
        </p:txBody>
      </p:sp>
      <p:sp>
        <p:nvSpPr>
          <p:cNvPr id="2309" name="Google Shape;2309;p134"/>
          <p:cNvSpPr/>
          <p:nvPr/>
        </p:nvSpPr>
        <p:spPr>
          <a:xfrm>
            <a:off x="879525" y="838625"/>
            <a:ext cx="1682700" cy="3773100"/>
          </a:xfrm>
          <a:prstGeom prst="cube">
            <a:avLst>
              <a:gd name="adj" fmla="val 18574"/>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0" name="Google Shape;2310;p134"/>
          <p:cNvPicPr preferRelativeResize="0"/>
          <p:nvPr/>
        </p:nvPicPr>
        <p:blipFill rotWithShape="1">
          <a:blip r:embed="rId3">
            <a:alphaModFix/>
          </a:blip>
          <a:srcRect l="83794" r="-694" b="4770"/>
          <a:stretch/>
        </p:blipFill>
        <p:spPr>
          <a:xfrm>
            <a:off x="1402413" y="3645500"/>
            <a:ext cx="475874" cy="692775"/>
          </a:xfrm>
          <a:prstGeom prst="rect">
            <a:avLst/>
          </a:prstGeom>
          <a:noFill/>
          <a:ln>
            <a:noFill/>
          </a:ln>
        </p:spPr>
      </p:pic>
      <p:sp>
        <p:nvSpPr>
          <p:cNvPr id="2311" name="Google Shape;2311;p134"/>
          <p:cNvSpPr/>
          <p:nvPr/>
        </p:nvSpPr>
        <p:spPr>
          <a:xfrm>
            <a:off x="1013363" y="1696600"/>
            <a:ext cx="261900" cy="261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34"/>
          <p:cNvSpPr txBox="1"/>
          <p:nvPr/>
        </p:nvSpPr>
        <p:spPr>
          <a:xfrm>
            <a:off x="1013363" y="1639575"/>
            <a:ext cx="261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1</a:t>
            </a:r>
            <a:endParaRPr sz="1200">
              <a:solidFill>
                <a:srgbClr val="FFFFFF"/>
              </a:solidFill>
              <a:latin typeface="Roboto"/>
              <a:ea typeface="Roboto"/>
              <a:cs typeface="Roboto"/>
              <a:sym typeface="Roboto"/>
            </a:endParaRPr>
          </a:p>
        </p:txBody>
      </p:sp>
      <p:sp>
        <p:nvSpPr>
          <p:cNvPr id="2313" name="Google Shape;2313;p134"/>
          <p:cNvSpPr/>
          <p:nvPr/>
        </p:nvSpPr>
        <p:spPr>
          <a:xfrm>
            <a:off x="1013363" y="2828100"/>
            <a:ext cx="261900" cy="261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4"/>
          <p:cNvSpPr txBox="1"/>
          <p:nvPr/>
        </p:nvSpPr>
        <p:spPr>
          <a:xfrm>
            <a:off x="1013363" y="2771075"/>
            <a:ext cx="261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2</a:t>
            </a:r>
            <a:endParaRPr sz="1200">
              <a:solidFill>
                <a:srgbClr val="FFFFFF"/>
              </a:solidFill>
              <a:latin typeface="Roboto"/>
              <a:ea typeface="Roboto"/>
              <a:cs typeface="Roboto"/>
              <a:sym typeface="Roboto"/>
            </a:endParaRPr>
          </a:p>
        </p:txBody>
      </p:sp>
      <p:sp>
        <p:nvSpPr>
          <p:cNvPr id="2315" name="Google Shape;2315;p134"/>
          <p:cNvSpPr/>
          <p:nvPr/>
        </p:nvSpPr>
        <p:spPr>
          <a:xfrm>
            <a:off x="1013363" y="3900875"/>
            <a:ext cx="261900" cy="261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4"/>
          <p:cNvSpPr txBox="1"/>
          <p:nvPr/>
        </p:nvSpPr>
        <p:spPr>
          <a:xfrm>
            <a:off x="1013363" y="3843850"/>
            <a:ext cx="2619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Roboto"/>
                <a:ea typeface="Roboto"/>
                <a:cs typeface="Roboto"/>
                <a:sym typeface="Roboto"/>
              </a:rPr>
              <a:t>3</a:t>
            </a:r>
            <a:endParaRPr sz="1200">
              <a:solidFill>
                <a:srgbClr val="FFFFFF"/>
              </a:solidFill>
              <a:latin typeface="Roboto"/>
              <a:ea typeface="Roboto"/>
              <a:cs typeface="Roboto"/>
              <a:sym typeface="Roboto"/>
            </a:endParaRPr>
          </a:p>
        </p:txBody>
      </p:sp>
      <p:pic>
        <p:nvPicPr>
          <p:cNvPr id="2317" name="Google Shape;2317;p134"/>
          <p:cNvPicPr preferRelativeResize="0"/>
          <p:nvPr/>
        </p:nvPicPr>
        <p:blipFill rotWithShape="1">
          <a:blip r:embed="rId3">
            <a:alphaModFix/>
          </a:blip>
          <a:srcRect l="48245" t="-3511" r="36283" b="-2883"/>
          <a:stretch/>
        </p:blipFill>
        <p:spPr>
          <a:xfrm>
            <a:off x="1402425" y="1389150"/>
            <a:ext cx="522411" cy="928241"/>
          </a:xfrm>
          <a:prstGeom prst="rect">
            <a:avLst/>
          </a:prstGeom>
          <a:noFill/>
          <a:ln>
            <a:noFill/>
          </a:ln>
        </p:spPr>
      </p:pic>
      <p:pic>
        <p:nvPicPr>
          <p:cNvPr id="2318" name="Google Shape;2318;p134"/>
          <p:cNvPicPr preferRelativeResize="0"/>
          <p:nvPr/>
        </p:nvPicPr>
        <p:blipFill rotWithShape="1">
          <a:blip r:embed="rId4">
            <a:alphaModFix/>
          </a:blip>
          <a:srcRect r="53658"/>
          <a:stretch/>
        </p:blipFill>
        <p:spPr>
          <a:xfrm>
            <a:off x="1798864" y="2165722"/>
            <a:ext cx="198010" cy="190342"/>
          </a:xfrm>
          <a:prstGeom prst="rect">
            <a:avLst/>
          </a:prstGeom>
          <a:noFill/>
          <a:ln>
            <a:noFill/>
          </a:ln>
        </p:spPr>
      </p:pic>
      <p:pic>
        <p:nvPicPr>
          <p:cNvPr id="2319" name="Google Shape;2319;p134"/>
          <p:cNvPicPr preferRelativeResize="0"/>
          <p:nvPr/>
        </p:nvPicPr>
        <p:blipFill rotWithShape="1">
          <a:blip r:embed="rId3">
            <a:alphaModFix/>
          </a:blip>
          <a:srcRect l="48245" t="-3511" r="36283" b="-2883"/>
          <a:stretch/>
        </p:blipFill>
        <p:spPr>
          <a:xfrm>
            <a:off x="1402425" y="2475588"/>
            <a:ext cx="522411" cy="928241"/>
          </a:xfrm>
          <a:prstGeom prst="rect">
            <a:avLst/>
          </a:prstGeom>
          <a:noFill/>
          <a:ln>
            <a:noFill/>
          </a:ln>
        </p:spPr>
      </p:pic>
      <p:pic>
        <p:nvPicPr>
          <p:cNvPr id="2320" name="Google Shape;2320;p134"/>
          <p:cNvPicPr preferRelativeResize="0"/>
          <p:nvPr/>
        </p:nvPicPr>
        <p:blipFill rotWithShape="1">
          <a:blip r:embed="rId4">
            <a:alphaModFix/>
          </a:blip>
          <a:srcRect l="53658"/>
          <a:stretch/>
        </p:blipFill>
        <p:spPr>
          <a:xfrm>
            <a:off x="1798864" y="3252159"/>
            <a:ext cx="198010" cy="190342"/>
          </a:xfrm>
          <a:prstGeom prst="rect">
            <a:avLst/>
          </a:prstGeom>
          <a:noFill/>
          <a:ln>
            <a:noFill/>
          </a:ln>
        </p:spPr>
      </p:pic>
      <p:sp>
        <p:nvSpPr>
          <p:cNvPr id="2321" name="Google Shape;2321;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CDCB4"/>
        </a:solidFill>
        <a:effectLst/>
      </p:bgPr>
    </p:bg>
    <p:spTree>
      <p:nvGrpSpPr>
        <p:cNvPr id="1" name="Shape 2325"/>
        <p:cNvGrpSpPr/>
        <p:nvPr/>
      </p:nvGrpSpPr>
      <p:grpSpPr>
        <a:xfrm>
          <a:off x="0" y="0"/>
          <a:ext cx="0" cy="0"/>
          <a:chOff x="0" y="0"/>
          <a:chExt cx="0" cy="0"/>
        </a:xfrm>
      </p:grpSpPr>
      <p:sp>
        <p:nvSpPr>
          <p:cNvPr id="2326" name="Google Shape;2326;p135"/>
          <p:cNvSpPr/>
          <p:nvPr/>
        </p:nvSpPr>
        <p:spPr>
          <a:xfrm>
            <a:off x="0" y="0"/>
            <a:ext cx="9144000" cy="1652700"/>
          </a:xfrm>
          <a:prstGeom prst="rect">
            <a:avLst/>
          </a:prstGeom>
          <a:solidFill>
            <a:srgbClr val="6FB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35"/>
          <p:cNvSpPr txBox="1">
            <a:spLocks noGrp="1"/>
          </p:cNvSpPr>
          <p:nvPr>
            <p:ph type="title"/>
          </p:nvPr>
        </p:nvSpPr>
        <p:spPr>
          <a:xfrm>
            <a:off x="0" y="0"/>
            <a:ext cx="5977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Problems with Monoliths</a:t>
            </a:r>
            <a:endParaRPr/>
          </a:p>
        </p:txBody>
      </p:sp>
      <p:pic>
        <p:nvPicPr>
          <p:cNvPr id="2328" name="Google Shape;2328;p135"/>
          <p:cNvPicPr preferRelativeResize="0"/>
          <p:nvPr/>
        </p:nvPicPr>
        <p:blipFill rotWithShape="1">
          <a:blip r:embed="rId3">
            <a:alphaModFix/>
          </a:blip>
          <a:srcRect l="83794" r="-694" b="4770"/>
          <a:stretch/>
        </p:blipFill>
        <p:spPr>
          <a:xfrm>
            <a:off x="4229731" y="2952418"/>
            <a:ext cx="683121" cy="994503"/>
          </a:xfrm>
          <a:prstGeom prst="rect">
            <a:avLst/>
          </a:prstGeom>
          <a:noFill/>
          <a:ln>
            <a:noFill/>
          </a:ln>
        </p:spPr>
      </p:pic>
      <p:sp>
        <p:nvSpPr>
          <p:cNvPr id="2329" name="Google Shape;2329;p135"/>
          <p:cNvSpPr txBox="1">
            <a:spLocks noGrp="1"/>
          </p:cNvSpPr>
          <p:nvPr>
            <p:ph type="body" idx="3"/>
          </p:nvPr>
        </p:nvSpPr>
        <p:spPr>
          <a:xfrm>
            <a:off x="0" y="810575"/>
            <a:ext cx="9144000" cy="994500"/>
          </a:xfrm>
          <a:prstGeom prst="rect">
            <a:avLst/>
          </a:prstGeom>
        </p:spPr>
        <p:txBody>
          <a:bodyPr spcFirstLastPara="1" wrap="square" lIns="457200" tIns="0" rIns="457200" bIns="914400" anchor="t" anchorCtr="0">
            <a:noAutofit/>
          </a:bodyPr>
          <a:lstStyle/>
          <a:p>
            <a:pPr marL="0" lvl="0" indent="0" algn="l" rtl="0">
              <a:lnSpc>
                <a:spcPct val="115000"/>
              </a:lnSpc>
              <a:spcBef>
                <a:spcPts val="300"/>
              </a:spcBef>
              <a:spcAft>
                <a:spcPts val="1200"/>
              </a:spcAft>
              <a:buNone/>
            </a:pPr>
            <a:r>
              <a:rPr lang="en" sz="1600">
                <a:solidFill>
                  <a:schemeClr val="dk1"/>
                </a:solidFill>
              </a:rPr>
              <a:t>It’s now expected that companies will ensure availability by maintaining almost 100% uptime. The risk associated with a interdependent monolithic system presented problems.</a:t>
            </a:r>
            <a:endParaRPr sz="1600"/>
          </a:p>
        </p:txBody>
      </p:sp>
      <p:cxnSp>
        <p:nvCxnSpPr>
          <p:cNvPr id="2330" name="Google Shape;2330;p135"/>
          <p:cNvCxnSpPr/>
          <p:nvPr/>
        </p:nvCxnSpPr>
        <p:spPr>
          <a:xfrm rot="10800000" flipH="1">
            <a:off x="1401175" y="3244250"/>
            <a:ext cx="851700" cy="4200"/>
          </a:xfrm>
          <a:prstGeom prst="straightConnector1">
            <a:avLst/>
          </a:prstGeom>
          <a:noFill/>
          <a:ln w="9525" cap="flat" cmpd="sng">
            <a:solidFill>
              <a:schemeClr val="dk2"/>
            </a:solidFill>
            <a:prstDash val="solid"/>
            <a:round/>
            <a:headEnd type="none" w="med" len="med"/>
            <a:tailEnd type="triangle" w="med" len="med"/>
          </a:ln>
        </p:spPr>
      </p:cxnSp>
      <p:pic>
        <p:nvPicPr>
          <p:cNvPr id="2331" name="Google Shape;2331;p135"/>
          <p:cNvPicPr preferRelativeResize="0"/>
          <p:nvPr/>
        </p:nvPicPr>
        <p:blipFill rotWithShape="1">
          <a:blip r:embed="rId3">
            <a:alphaModFix/>
          </a:blip>
          <a:srcRect l="48245" t="-3511" r="36283" b="-2883"/>
          <a:stretch/>
        </p:blipFill>
        <p:spPr>
          <a:xfrm>
            <a:off x="2334150" y="2840300"/>
            <a:ext cx="645170" cy="1146378"/>
          </a:xfrm>
          <a:prstGeom prst="rect">
            <a:avLst/>
          </a:prstGeom>
          <a:noFill/>
          <a:ln>
            <a:noFill/>
          </a:ln>
        </p:spPr>
      </p:pic>
      <p:pic>
        <p:nvPicPr>
          <p:cNvPr id="2332" name="Google Shape;2332;p135"/>
          <p:cNvPicPr preferRelativeResize="0"/>
          <p:nvPr/>
        </p:nvPicPr>
        <p:blipFill rotWithShape="1">
          <a:blip r:embed="rId4">
            <a:alphaModFix/>
          </a:blip>
          <a:srcRect r="53658"/>
          <a:stretch/>
        </p:blipFill>
        <p:spPr>
          <a:xfrm>
            <a:off x="2823747" y="3799367"/>
            <a:ext cx="244540" cy="235072"/>
          </a:xfrm>
          <a:prstGeom prst="rect">
            <a:avLst/>
          </a:prstGeom>
          <a:noFill/>
          <a:ln>
            <a:noFill/>
          </a:ln>
        </p:spPr>
      </p:pic>
      <p:pic>
        <p:nvPicPr>
          <p:cNvPr id="2333" name="Google Shape;2333;p135"/>
          <p:cNvPicPr preferRelativeResize="0"/>
          <p:nvPr/>
        </p:nvPicPr>
        <p:blipFill rotWithShape="1">
          <a:blip r:embed="rId3">
            <a:alphaModFix/>
          </a:blip>
          <a:srcRect l="48245" t="-3511" r="36283" b="-2883"/>
          <a:stretch/>
        </p:blipFill>
        <p:spPr>
          <a:xfrm>
            <a:off x="3281938" y="2840300"/>
            <a:ext cx="645170" cy="1146378"/>
          </a:xfrm>
          <a:prstGeom prst="rect">
            <a:avLst/>
          </a:prstGeom>
          <a:noFill/>
          <a:ln>
            <a:noFill/>
          </a:ln>
        </p:spPr>
      </p:pic>
      <p:pic>
        <p:nvPicPr>
          <p:cNvPr id="2334" name="Google Shape;2334;p135"/>
          <p:cNvPicPr preferRelativeResize="0"/>
          <p:nvPr/>
        </p:nvPicPr>
        <p:blipFill rotWithShape="1">
          <a:blip r:embed="rId4">
            <a:alphaModFix/>
          </a:blip>
          <a:srcRect l="53663" r="-4"/>
          <a:stretch/>
        </p:blipFill>
        <p:spPr>
          <a:xfrm>
            <a:off x="3771535" y="3799367"/>
            <a:ext cx="244540" cy="235072"/>
          </a:xfrm>
          <a:prstGeom prst="rect">
            <a:avLst/>
          </a:prstGeom>
          <a:noFill/>
          <a:ln>
            <a:noFill/>
          </a:ln>
        </p:spPr>
      </p:pic>
      <p:sp>
        <p:nvSpPr>
          <p:cNvPr id="2335" name="Google Shape;2335;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cxnSp>
        <p:nvCxnSpPr>
          <p:cNvPr id="2336" name="Google Shape;2336;p13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2337" name="Google Shape;2337;p135"/>
          <p:cNvSpPr txBox="1">
            <a:spLocks noGrp="1"/>
          </p:cNvSpPr>
          <p:nvPr>
            <p:ph type="body" idx="3"/>
          </p:nvPr>
        </p:nvSpPr>
        <p:spPr>
          <a:xfrm>
            <a:off x="4845875" y="1977475"/>
            <a:ext cx="4297800" cy="28335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0"/>
              </a:spcAft>
              <a:buClr>
                <a:srgbClr val="4FA786"/>
              </a:buClr>
              <a:buSzPts val="1400"/>
              <a:buChar char="●"/>
            </a:pPr>
            <a:r>
              <a:rPr lang="en"/>
              <a:t>Separating an application's components into their own machines (</a:t>
            </a:r>
            <a:r>
              <a:rPr lang="en" b="1"/>
              <a:t>microservices</a:t>
            </a:r>
            <a:r>
              <a:rPr lang="en"/>
              <a:t>) means the sysadmin can update the front end, reboot it, </a:t>
            </a:r>
            <a:br>
              <a:rPr lang="en"/>
            </a:br>
            <a:r>
              <a:rPr lang="en"/>
              <a:t>and only have to verify the front-end components—not the back-end components and database. </a:t>
            </a:r>
            <a:endParaRPr/>
          </a:p>
          <a:p>
            <a:pPr marL="320040" lvl="0" indent="-180340" algn="l" rtl="0">
              <a:lnSpc>
                <a:spcPct val="115000"/>
              </a:lnSpc>
              <a:spcBef>
                <a:spcPts val="1000"/>
              </a:spcBef>
              <a:spcAft>
                <a:spcPts val="1200"/>
              </a:spcAft>
              <a:buClr>
                <a:srgbClr val="4FA786"/>
              </a:buClr>
              <a:buSzPts val="1400"/>
              <a:buChar char="●"/>
            </a:pPr>
            <a:r>
              <a:rPr lang="en"/>
              <a:t>If a component is compromised by </a:t>
            </a:r>
            <a:br>
              <a:rPr lang="en"/>
            </a:br>
            <a:r>
              <a:rPr lang="en"/>
              <a:t>a hacker, the potential damage is restricted to only that component.</a:t>
            </a:r>
            <a:endParaRPr/>
          </a:p>
        </p:txBody>
      </p:sp>
      <p:sp>
        <p:nvSpPr>
          <p:cNvPr id="2338" name="Google Shape;2338;p135"/>
          <p:cNvSpPr/>
          <p:nvPr/>
        </p:nvSpPr>
        <p:spPr>
          <a:xfrm>
            <a:off x="467450" y="2158150"/>
            <a:ext cx="965700" cy="1776000"/>
          </a:xfrm>
          <a:prstGeom prst="cube">
            <a:avLst>
              <a:gd name="adj" fmla="val 18574"/>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CDCB4"/>
        </a:solidFill>
        <a:effectLst/>
      </p:bgPr>
    </p:bg>
    <p:spTree>
      <p:nvGrpSpPr>
        <p:cNvPr id="1" name="Shape 2342"/>
        <p:cNvGrpSpPr/>
        <p:nvPr/>
      </p:nvGrpSpPr>
      <p:grpSpPr>
        <a:xfrm>
          <a:off x="0" y="0"/>
          <a:ext cx="0" cy="0"/>
          <a:chOff x="0" y="0"/>
          <a:chExt cx="0" cy="0"/>
        </a:xfrm>
      </p:grpSpPr>
      <p:pic>
        <p:nvPicPr>
          <p:cNvPr id="2343" name="Google Shape;2343;p136"/>
          <p:cNvPicPr preferRelativeResize="0"/>
          <p:nvPr/>
        </p:nvPicPr>
        <p:blipFill rotWithShape="1">
          <a:blip r:embed="rId3">
            <a:alphaModFix/>
          </a:blip>
          <a:srcRect l="83794" r="-694" b="4770"/>
          <a:stretch/>
        </p:blipFill>
        <p:spPr>
          <a:xfrm>
            <a:off x="3305946" y="2795301"/>
            <a:ext cx="774277" cy="1127209"/>
          </a:xfrm>
          <a:prstGeom prst="rect">
            <a:avLst/>
          </a:prstGeom>
          <a:noFill/>
          <a:ln>
            <a:noFill/>
          </a:ln>
        </p:spPr>
      </p:pic>
      <p:pic>
        <p:nvPicPr>
          <p:cNvPr id="2344" name="Google Shape;2344;p136"/>
          <p:cNvPicPr preferRelativeResize="0"/>
          <p:nvPr/>
        </p:nvPicPr>
        <p:blipFill rotWithShape="1">
          <a:blip r:embed="rId3">
            <a:alphaModFix/>
          </a:blip>
          <a:srcRect l="48245" t="-3511" r="36283" b="-2883"/>
          <a:stretch/>
        </p:blipFill>
        <p:spPr>
          <a:xfrm>
            <a:off x="419825" y="2529150"/>
            <a:ext cx="857313" cy="1523334"/>
          </a:xfrm>
          <a:prstGeom prst="rect">
            <a:avLst/>
          </a:prstGeom>
          <a:noFill/>
          <a:ln>
            <a:noFill/>
          </a:ln>
        </p:spPr>
      </p:pic>
      <p:pic>
        <p:nvPicPr>
          <p:cNvPr id="2345" name="Google Shape;2345;p136"/>
          <p:cNvPicPr preferRelativeResize="0"/>
          <p:nvPr/>
        </p:nvPicPr>
        <p:blipFill rotWithShape="1">
          <a:blip r:embed="rId4">
            <a:alphaModFix/>
          </a:blip>
          <a:srcRect r="53658"/>
          <a:stretch/>
        </p:blipFill>
        <p:spPr>
          <a:xfrm>
            <a:off x="1070410" y="3803581"/>
            <a:ext cx="324949" cy="312369"/>
          </a:xfrm>
          <a:prstGeom prst="rect">
            <a:avLst/>
          </a:prstGeom>
          <a:noFill/>
          <a:ln>
            <a:noFill/>
          </a:ln>
        </p:spPr>
      </p:pic>
      <p:pic>
        <p:nvPicPr>
          <p:cNvPr id="2346" name="Google Shape;2346;p136"/>
          <p:cNvPicPr preferRelativeResize="0"/>
          <p:nvPr/>
        </p:nvPicPr>
        <p:blipFill rotWithShape="1">
          <a:blip r:embed="rId3">
            <a:alphaModFix/>
          </a:blip>
          <a:srcRect l="48245" t="-3511" r="36283" b="-2883"/>
          <a:stretch/>
        </p:blipFill>
        <p:spPr>
          <a:xfrm>
            <a:off x="1853567" y="2529150"/>
            <a:ext cx="857313" cy="1523334"/>
          </a:xfrm>
          <a:prstGeom prst="rect">
            <a:avLst/>
          </a:prstGeom>
          <a:noFill/>
          <a:ln>
            <a:noFill/>
          </a:ln>
        </p:spPr>
      </p:pic>
      <p:pic>
        <p:nvPicPr>
          <p:cNvPr id="2347" name="Google Shape;2347;p136"/>
          <p:cNvPicPr preferRelativeResize="0"/>
          <p:nvPr/>
        </p:nvPicPr>
        <p:blipFill rotWithShape="1">
          <a:blip r:embed="rId4">
            <a:alphaModFix/>
          </a:blip>
          <a:srcRect l="53663" r="-4"/>
          <a:stretch/>
        </p:blipFill>
        <p:spPr>
          <a:xfrm>
            <a:off x="2504152" y="3803581"/>
            <a:ext cx="324949" cy="312369"/>
          </a:xfrm>
          <a:prstGeom prst="rect">
            <a:avLst/>
          </a:prstGeom>
          <a:noFill/>
          <a:ln>
            <a:noFill/>
          </a:ln>
        </p:spPr>
      </p:pic>
      <p:sp>
        <p:nvSpPr>
          <p:cNvPr id="2348" name="Google Shape;2348;p136"/>
          <p:cNvSpPr/>
          <p:nvPr/>
        </p:nvSpPr>
        <p:spPr>
          <a:xfrm>
            <a:off x="0" y="0"/>
            <a:ext cx="9144000" cy="1652700"/>
          </a:xfrm>
          <a:prstGeom prst="rect">
            <a:avLst/>
          </a:prstGeom>
          <a:solidFill>
            <a:srgbClr val="6FB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6"/>
          <p:cNvSpPr txBox="1">
            <a:spLocks noGrp="1"/>
          </p:cNvSpPr>
          <p:nvPr>
            <p:ph type="title"/>
          </p:nvPr>
        </p:nvSpPr>
        <p:spPr>
          <a:xfrm>
            <a:off x="0" y="0"/>
            <a:ext cx="5977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Microservices</a:t>
            </a:r>
            <a:endParaRPr>
              <a:solidFill>
                <a:schemeClr val="dk1"/>
              </a:solidFill>
            </a:endParaRPr>
          </a:p>
        </p:txBody>
      </p:sp>
      <p:sp>
        <p:nvSpPr>
          <p:cNvPr id="2350" name="Google Shape;2350;p136"/>
          <p:cNvSpPr txBox="1">
            <a:spLocks noGrp="1"/>
          </p:cNvSpPr>
          <p:nvPr>
            <p:ph type="body" idx="3"/>
          </p:nvPr>
        </p:nvSpPr>
        <p:spPr>
          <a:xfrm>
            <a:off x="0" y="886775"/>
            <a:ext cx="9102300" cy="7659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600">
                <a:solidFill>
                  <a:schemeClr val="dk1"/>
                </a:solidFill>
              </a:rPr>
              <a:t>Each independent machine is a component that executes one primary function or </a:t>
            </a:r>
            <a:r>
              <a:rPr lang="en" sz="1600" b="1">
                <a:solidFill>
                  <a:schemeClr val="dk1"/>
                </a:solidFill>
              </a:rPr>
              <a:t>service. </a:t>
            </a:r>
            <a:endParaRPr sz="1600">
              <a:solidFill>
                <a:schemeClr val="dk1"/>
              </a:solidFill>
            </a:endParaRPr>
          </a:p>
        </p:txBody>
      </p:sp>
      <p:sp>
        <p:nvSpPr>
          <p:cNvPr id="2351" name="Google Shape;2351;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cxnSp>
        <p:nvCxnSpPr>
          <p:cNvPr id="2352" name="Google Shape;2352;p136"/>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2353" name="Google Shape;2353;p136"/>
          <p:cNvSpPr txBox="1">
            <a:spLocks noGrp="1"/>
          </p:cNvSpPr>
          <p:nvPr>
            <p:ph type="body" idx="3"/>
          </p:nvPr>
        </p:nvSpPr>
        <p:spPr>
          <a:xfrm>
            <a:off x="4004025" y="2129875"/>
            <a:ext cx="5337900" cy="28335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t>We already implemented microservices</a:t>
            </a:r>
            <a:br>
              <a:rPr lang="en" sz="1600"/>
            </a:br>
            <a:r>
              <a:rPr lang="en" sz="1600"/>
              <a:t>when we covered cloud security: </a:t>
            </a:r>
            <a:endParaRPr sz="1600"/>
          </a:p>
          <a:p>
            <a:pPr marL="320040" lvl="0" indent="-180340" algn="l" rtl="0">
              <a:lnSpc>
                <a:spcPct val="115000"/>
              </a:lnSpc>
              <a:spcBef>
                <a:spcPts val="800"/>
              </a:spcBef>
              <a:spcAft>
                <a:spcPts val="0"/>
              </a:spcAft>
              <a:buClr>
                <a:srgbClr val="4FA786"/>
              </a:buClr>
              <a:buSzPts val="1400"/>
              <a:buFont typeface="Roboto"/>
              <a:buChar char="●"/>
            </a:pPr>
            <a:r>
              <a:rPr lang="en"/>
              <a:t>A </a:t>
            </a:r>
            <a:r>
              <a:rPr lang="en" b="1"/>
              <a:t>jump box</a:t>
            </a:r>
            <a:r>
              <a:rPr lang="en"/>
              <a:t> to connect to a private Ansible server.</a:t>
            </a:r>
            <a:endParaRPr/>
          </a:p>
          <a:p>
            <a:pPr marL="320040" lvl="0" indent="-180340" algn="l" rtl="0">
              <a:lnSpc>
                <a:spcPct val="115000"/>
              </a:lnSpc>
              <a:spcBef>
                <a:spcPts val="800"/>
              </a:spcBef>
              <a:spcAft>
                <a:spcPts val="0"/>
              </a:spcAft>
              <a:buClr>
                <a:srgbClr val="4FA786"/>
              </a:buClr>
              <a:buSzPts val="1400"/>
              <a:buFont typeface="Roboto"/>
              <a:buChar char="●"/>
            </a:pPr>
            <a:r>
              <a:rPr lang="en"/>
              <a:t>An </a:t>
            </a:r>
            <a:r>
              <a:rPr lang="en" b="1"/>
              <a:t>Ansible server</a:t>
            </a:r>
            <a:r>
              <a:rPr lang="en"/>
              <a:t> to configure DVWA servers.</a:t>
            </a:r>
            <a:endParaRPr/>
          </a:p>
          <a:p>
            <a:pPr marL="320040" lvl="0" indent="-180340" algn="l" rtl="0">
              <a:lnSpc>
                <a:spcPct val="115000"/>
              </a:lnSpc>
              <a:spcBef>
                <a:spcPts val="800"/>
              </a:spcBef>
              <a:spcAft>
                <a:spcPts val="0"/>
              </a:spcAft>
              <a:buClr>
                <a:srgbClr val="4FA786"/>
              </a:buClr>
              <a:buSzPts val="1400"/>
              <a:buFont typeface="Roboto"/>
              <a:buChar char="●"/>
            </a:pPr>
            <a:r>
              <a:rPr lang="en" b="1"/>
              <a:t>DVWA servers</a:t>
            </a:r>
            <a:r>
              <a:rPr lang="en"/>
              <a:t> to provide the DVWA service.</a:t>
            </a:r>
            <a:endParaRPr/>
          </a:p>
          <a:p>
            <a:pPr marL="320040" lvl="0" indent="-180340" algn="l" rtl="0">
              <a:lnSpc>
                <a:spcPct val="115000"/>
              </a:lnSpc>
              <a:spcBef>
                <a:spcPts val="800"/>
              </a:spcBef>
              <a:spcAft>
                <a:spcPts val="800"/>
              </a:spcAft>
              <a:buClr>
                <a:srgbClr val="4FA786"/>
              </a:buClr>
              <a:buSzPts val="1400"/>
              <a:buFont typeface="Roboto"/>
              <a:buChar char="●"/>
            </a:pPr>
            <a:r>
              <a:rPr lang="en"/>
              <a:t>A </a:t>
            </a:r>
            <a:r>
              <a:rPr lang="en" b="1"/>
              <a:t>Docker image</a:t>
            </a:r>
            <a:r>
              <a:rPr lang="en"/>
              <a:t> to provide WordPress.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5F6E1"/>
        </a:solidFill>
        <a:effectLst/>
      </p:bgPr>
    </p:bg>
    <p:spTree>
      <p:nvGrpSpPr>
        <p:cNvPr id="1" name="Shape 2357"/>
        <p:cNvGrpSpPr/>
        <p:nvPr/>
      </p:nvGrpSpPr>
      <p:grpSpPr>
        <a:xfrm>
          <a:off x="0" y="0"/>
          <a:ext cx="0" cy="0"/>
          <a:chOff x="0" y="0"/>
          <a:chExt cx="0" cy="0"/>
        </a:xfrm>
      </p:grpSpPr>
      <p:sp>
        <p:nvSpPr>
          <p:cNvPr id="2358" name="Google Shape;2358;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Benefits of Microservices</a:t>
            </a:r>
            <a:endParaRPr/>
          </a:p>
        </p:txBody>
      </p:sp>
      <p:sp>
        <p:nvSpPr>
          <p:cNvPr id="2359" name="Google Shape;2359;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
        <p:nvSpPr>
          <p:cNvPr id="2360" name="Google Shape;2360;p137"/>
          <p:cNvSpPr/>
          <p:nvPr/>
        </p:nvSpPr>
        <p:spPr>
          <a:xfrm>
            <a:off x="290525" y="1666100"/>
            <a:ext cx="2057400" cy="2564100"/>
          </a:xfrm>
          <a:prstGeom prst="rect">
            <a:avLst/>
          </a:prstGeom>
          <a:solidFill>
            <a:srgbClr val="FFFFFF"/>
          </a:solidFill>
          <a:ln>
            <a:noFill/>
          </a:ln>
        </p:spPr>
        <p:txBody>
          <a:bodyPr spcFirstLastPara="1" wrap="square" lIns="182875" tIns="91425" rIns="182875" bIns="91425" anchor="t" anchorCtr="0">
            <a:noAutofit/>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Replication of components lets you serve more clients and provides identical backup components </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if one fails.</a:t>
            </a:r>
            <a:endParaRPr sz="1300">
              <a:latin typeface="Roboto"/>
              <a:ea typeface="Roboto"/>
              <a:cs typeface="Roboto"/>
              <a:sym typeface="Roboto"/>
            </a:endParaRPr>
          </a:p>
        </p:txBody>
      </p:sp>
      <p:sp>
        <p:nvSpPr>
          <p:cNvPr id="2361" name="Google Shape;2361;p137"/>
          <p:cNvSpPr/>
          <p:nvPr/>
        </p:nvSpPr>
        <p:spPr>
          <a:xfrm flipH="1">
            <a:off x="290715" y="918275"/>
            <a:ext cx="2057400" cy="661200"/>
          </a:xfrm>
          <a:prstGeom prst="rect">
            <a:avLst/>
          </a:prstGeom>
          <a:solidFill>
            <a:srgbClr val="9CDCB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Medium"/>
                <a:ea typeface="Roboto Medium"/>
                <a:cs typeface="Roboto Medium"/>
                <a:sym typeface="Roboto Medium"/>
              </a:rPr>
              <a:t>Scalability and resilience</a:t>
            </a:r>
            <a:endParaRPr sz="1600">
              <a:latin typeface="Roboto"/>
              <a:ea typeface="Roboto"/>
              <a:cs typeface="Roboto"/>
              <a:sym typeface="Roboto"/>
            </a:endParaRPr>
          </a:p>
        </p:txBody>
      </p:sp>
      <p:sp>
        <p:nvSpPr>
          <p:cNvPr id="2362" name="Google Shape;2362;p137"/>
          <p:cNvSpPr/>
          <p:nvPr/>
        </p:nvSpPr>
        <p:spPr>
          <a:xfrm>
            <a:off x="2487031" y="1666100"/>
            <a:ext cx="2057400" cy="2564100"/>
          </a:xfrm>
          <a:prstGeom prst="rect">
            <a:avLst/>
          </a:prstGeom>
          <a:solidFill>
            <a:srgbClr val="FFFFFF"/>
          </a:solidFill>
          <a:ln>
            <a:noFill/>
          </a:ln>
        </p:spPr>
        <p:txBody>
          <a:bodyPr spcFirstLastPara="1" wrap="square" lIns="182875" tIns="91425" rIns="182875" bIns="91425" anchor="t" anchorCtr="0">
            <a:noAutofit/>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Microservice components are smaller, so they can be replaced and updated quickly.</a:t>
            </a:r>
            <a:endParaRPr sz="1300">
              <a:latin typeface="Roboto"/>
              <a:ea typeface="Roboto"/>
              <a:cs typeface="Roboto"/>
              <a:sym typeface="Roboto"/>
            </a:endParaRPr>
          </a:p>
        </p:txBody>
      </p:sp>
      <p:sp>
        <p:nvSpPr>
          <p:cNvPr id="2363" name="Google Shape;2363;p137"/>
          <p:cNvSpPr/>
          <p:nvPr/>
        </p:nvSpPr>
        <p:spPr>
          <a:xfrm flipH="1">
            <a:off x="2487221" y="918275"/>
            <a:ext cx="2057400" cy="661200"/>
          </a:xfrm>
          <a:prstGeom prst="rect">
            <a:avLst/>
          </a:prstGeom>
          <a:solidFill>
            <a:srgbClr val="9CDCB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Medium"/>
                <a:ea typeface="Roboto Medium"/>
                <a:cs typeface="Roboto Medium"/>
                <a:sym typeface="Roboto Medium"/>
              </a:rPr>
              <a:t>Rapid </a:t>
            </a:r>
            <a:br>
              <a:rPr lang="en" sz="1600">
                <a:latin typeface="Roboto Medium"/>
                <a:ea typeface="Roboto Medium"/>
                <a:cs typeface="Roboto Medium"/>
                <a:sym typeface="Roboto Medium"/>
              </a:rPr>
            </a:br>
            <a:r>
              <a:rPr lang="en" sz="1600">
                <a:latin typeface="Roboto Medium"/>
                <a:ea typeface="Roboto Medium"/>
                <a:cs typeface="Roboto Medium"/>
                <a:sym typeface="Roboto Medium"/>
              </a:rPr>
              <a:t>response</a:t>
            </a:r>
            <a:endParaRPr sz="1600">
              <a:latin typeface="Roboto"/>
              <a:ea typeface="Roboto"/>
              <a:cs typeface="Roboto"/>
              <a:sym typeface="Roboto"/>
            </a:endParaRPr>
          </a:p>
        </p:txBody>
      </p:sp>
      <p:sp>
        <p:nvSpPr>
          <p:cNvPr id="2364" name="Google Shape;2364;p137"/>
          <p:cNvSpPr/>
          <p:nvPr/>
        </p:nvSpPr>
        <p:spPr>
          <a:xfrm>
            <a:off x="4653339" y="1666100"/>
            <a:ext cx="2057400" cy="2564100"/>
          </a:xfrm>
          <a:prstGeom prst="rect">
            <a:avLst/>
          </a:prstGeom>
          <a:solidFill>
            <a:srgbClr val="FFFFFF"/>
          </a:solidFill>
          <a:ln>
            <a:noFill/>
          </a:ln>
        </p:spPr>
        <p:txBody>
          <a:bodyPr spcFirstLastPara="1" wrap="square" lIns="182875" tIns="91425" rIns="182875" bIns="91425" anchor="t" anchorCtr="0">
            <a:noAutofit/>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Microservices serve one primary function, so they can be developed with the goal of optimizing their functionality.</a:t>
            </a:r>
            <a:endParaRPr sz="1300">
              <a:latin typeface="Roboto"/>
              <a:ea typeface="Roboto"/>
              <a:cs typeface="Roboto"/>
              <a:sym typeface="Roboto"/>
            </a:endParaRPr>
          </a:p>
        </p:txBody>
      </p:sp>
      <p:sp>
        <p:nvSpPr>
          <p:cNvPr id="2365" name="Google Shape;2365;p137"/>
          <p:cNvSpPr/>
          <p:nvPr/>
        </p:nvSpPr>
        <p:spPr>
          <a:xfrm flipH="1">
            <a:off x="4653529" y="918275"/>
            <a:ext cx="2057400" cy="661200"/>
          </a:xfrm>
          <a:prstGeom prst="rect">
            <a:avLst/>
          </a:prstGeom>
          <a:solidFill>
            <a:srgbClr val="9CDCB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Medium"/>
                <a:ea typeface="Roboto Medium"/>
                <a:cs typeface="Roboto Medium"/>
                <a:sym typeface="Roboto Medium"/>
              </a:rPr>
              <a:t>Isolated improvement</a:t>
            </a:r>
            <a:endParaRPr sz="1600">
              <a:latin typeface="Roboto"/>
              <a:ea typeface="Roboto"/>
              <a:cs typeface="Roboto"/>
              <a:sym typeface="Roboto"/>
            </a:endParaRPr>
          </a:p>
        </p:txBody>
      </p:sp>
      <p:sp>
        <p:nvSpPr>
          <p:cNvPr id="2366" name="Google Shape;2366;p137"/>
          <p:cNvSpPr/>
          <p:nvPr/>
        </p:nvSpPr>
        <p:spPr>
          <a:xfrm>
            <a:off x="6812085" y="1666100"/>
            <a:ext cx="2057400" cy="2564100"/>
          </a:xfrm>
          <a:prstGeom prst="rect">
            <a:avLst/>
          </a:prstGeom>
          <a:solidFill>
            <a:srgbClr val="FFFFFF"/>
          </a:solidFill>
          <a:ln>
            <a:noFill/>
          </a:ln>
        </p:spPr>
        <p:txBody>
          <a:bodyPr spcFirstLastPara="1" wrap="square" lIns="182875" tIns="91425" rIns="182875" bIns="91425" anchor="t" anchorCtr="0">
            <a:noAutofit/>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One compromised component does not equal a compromised application.</a:t>
            </a:r>
            <a:endParaRPr sz="1300">
              <a:solidFill>
                <a:schemeClr val="dk1"/>
              </a:solidFill>
              <a:latin typeface="Roboto"/>
              <a:ea typeface="Roboto"/>
              <a:cs typeface="Roboto"/>
              <a:sym typeface="Roboto"/>
            </a:endParaRPr>
          </a:p>
        </p:txBody>
      </p:sp>
      <p:sp>
        <p:nvSpPr>
          <p:cNvPr id="2367" name="Google Shape;2367;p137"/>
          <p:cNvSpPr/>
          <p:nvPr/>
        </p:nvSpPr>
        <p:spPr>
          <a:xfrm flipH="1">
            <a:off x="6812275" y="918275"/>
            <a:ext cx="2057400" cy="661200"/>
          </a:xfrm>
          <a:prstGeom prst="rect">
            <a:avLst/>
          </a:prstGeom>
          <a:solidFill>
            <a:srgbClr val="9CDCB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Medium"/>
                <a:ea typeface="Roboto Medium"/>
                <a:cs typeface="Roboto Medium"/>
                <a:sym typeface="Roboto Medium"/>
              </a:rPr>
              <a:t>Isolated </a:t>
            </a:r>
            <a:br>
              <a:rPr lang="en" sz="1600">
                <a:latin typeface="Roboto Medium"/>
                <a:ea typeface="Roboto Medium"/>
                <a:cs typeface="Roboto Medium"/>
                <a:sym typeface="Roboto Medium"/>
              </a:rPr>
            </a:br>
            <a:r>
              <a:rPr lang="en" sz="1600">
                <a:latin typeface="Roboto Medium"/>
                <a:ea typeface="Roboto Medium"/>
                <a:cs typeface="Roboto Medium"/>
                <a:sym typeface="Roboto Medium"/>
              </a:rPr>
              <a:t>security</a:t>
            </a:r>
            <a:endParaRPr sz="16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13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APIs</a:t>
            </a:r>
            <a:endParaRPr/>
          </a:p>
        </p:txBody>
      </p:sp>
      <p:sp>
        <p:nvSpPr>
          <p:cNvPr id="2373" name="Google Shape;2373;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1C1F2"/>
        </a:solidFill>
        <a:effectLst/>
      </p:bgPr>
    </p:bg>
    <p:spTree>
      <p:nvGrpSpPr>
        <p:cNvPr id="1" name="Shape 2377"/>
        <p:cNvGrpSpPr/>
        <p:nvPr/>
      </p:nvGrpSpPr>
      <p:grpSpPr>
        <a:xfrm>
          <a:off x="0" y="0"/>
          <a:ext cx="0" cy="0"/>
          <a:chOff x="0" y="0"/>
          <a:chExt cx="0" cy="0"/>
        </a:xfrm>
      </p:grpSpPr>
      <p:sp>
        <p:nvSpPr>
          <p:cNvPr id="2378" name="Google Shape;2378;p139"/>
          <p:cNvSpPr/>
          <p:nvPr/>
        </p:nvSpPr>
        <p:spPr>
          <a:xfrm>
            <a:off x="0" y="0"/>
            <a:ext cx="9144000" cy="1652700"/>
          </a:xfrm>
          <a:prstGeom prst="rect">
            <a:avLst/>
          </a:prstGeom>
          <a:solidFill>
            <a:srgbClr val="818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39"/>
          <p:cNvSpPr txBox="1">
            <a:spLocks noGrp="1"/>
          </p:cNvSpPr>
          <p:nvPr>
            <p:ph type="title"/>
          </p:nvPr>
        </p:nvSpPr>
        <p:spPr>
          <a:xfrm>
            <a:off x="0" y="0"/>
            <a:ext cx="5977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APIs</a:t>
            </a:r>
            <a:endParaRPr>
              <a:solidFill>
                <a:schemeClr val="dk1"/>
              </a:solidFill>
            </a:endParaRPr>
          </a:p>
        </p:txBody>
      </p:sp>
      <p:sp>
        <p:nvSpPr>
          <p:cNvPr id="2380" name="Google Shape;2380;p139"/>
          <p:cNvSpPr txBox="1">
            <a:spLocks noGrp="1"/>
          </p:cNvSpPr>
          <p:nvPr>
            <p:ph type="body" idx="3"/>
          </p:nvPr>
        </p:nvSpPr>
        <p:spPr>
          <a:xfrm>
            <a:off x="0" y="886775"/>
            <a:ext cx="8814300" cy="994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solidFill>
                  <a:schemeClr val="dk1"/>
                </a:solidFill>
              </a:rPr>
              <a:t>When Amazon customers want to retrieve a list of all the newest and most popular books, they do not go to the back-end MySQL server to check the inventory.</a:t>
            </a:r>
            <a:endParaRPr sz="1600">
              <a:solidFill>
                <a:schemeClr val="dk1"/>
              </a:solidFill>
            </a:endParaRPr>
          </a:p>
        </p:txBody>
      </p:sp>
      <p:cxnSp>
        <p:nvCxnSpPr>
          <p:cNvPr id="2381" name="Google Shape;2381;p139"/>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2382" name="Google Shape;2382;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pic>
        <p:nvPicPr>
          <p:cNvPr id="2383" name="Google Shape;2383;p139"/>
          <p:cNvPicPr preferRelativeResize="0"/>
          <p:nvPr/>
        </p:nvPicPr>
        <p:blipFill rotWithShape="1">
          <a:blip r:embed="rId3">
            <a:alphaModFix/>
          </a:blip>
          <a:srcRect r="3147" b="10554"/>
          <a:stretch/>
        </p:blipFill>
        <p:spPr>
          <a:xfrm>
            <a:off x="4534654" y="886775"/>
            <a:ext cx="4609345" cy="4256725"/>
          </a:xfrm>
          <a:prstGeom prst="rect">
            <a:avLst/>
          </a:prstGeom>
          <a:noFill/>
          <a:ln>
            <a:noFill/>
          </a:ln>
        </p:spPr>
      </p:pic>
      <p:sp>
        <p:nvSpPr>
          <p:cNvPr id="2384" name="Google Shape;2384;p139"/>
          <p:cNvSpPr txBox="1">
            <a:spLocks noGrp="1"/>
          </p:cNvSpPr>
          <p:nvPr>
            <p:ph type="subTitle" idx="1"/>
          </p:nvPr>
        </p:nvSpPr>
        <p:spPr>
          <a:xfrm>
            <a:off x="0" y="1957500"/>
            <a:ext cx="6303300" cy="3743100"/>
          </a:xfrm>
          <a:prstGeom prst="rect">
            <a:avLst/>
          </a:prstGeom>
        </p:spPr>
        <p:txBody>
          <a:bodyPr spcFirstLastPara="1" wrap="square" lIns="457200" tIns="91425" rIns="457200" bIns="0" anchor="t" anchorCtr="0">
            <a:noAutofit/>
          </a:bodyPr>
          <a:lstStyle/>
          <a:p>
            <a:pPr marL="320040" lvl="0" indent="-193040" algn="l" rtl="0">
              <a:lnSpc>
                <a:spcPct val="115000"/>
              </a:lnSpc>
              <a:spcBef>
                <a:spcPts val="0"/>
              </a:spcBef>
              <a:spcAft>
                <a:spcPts val="0"/>
              </a:spcAft>
              <a:buClr>
                <a:srgbClr val="CB88EA"/>
              </a:buClr>
              <a:buSzPts val="1600"/>
              <a:buFont typeface="Roboto"/>
              <a:buChar char="●"/>
            </a:pPr>
            <a:r>
              <a:rPr lang="en" sz="1600"/>
              <a:t>They go to the front-end microservice. </a:t>
            </a:r>
            <a:endParaRPr sz="1600"/>
          </a:p>
          <a:p>
            <a:pPr marL="320040" lvl="0" indent="-193040" algn="l" rtl="0">
              <a:lnSpc>
                <a:spcPct val="115000"/>
              </a:lnSpc>
              <a:spcBef>
                <a:spcPts val="800"/>
              </a:spcBef>
              <a:spcAft>
                <a:spcPts val="0"/>
              </a:spcAft>
              <a:buClr>
                <a:srgbClr val="CB88EA"/>
              </a:buClr>
              <a:buSzPts val="1600"/>
              <a:buFont typeface="Roboto"/>
              <a:buChar char="●"/>
            </a:pPr>
            <a:r>
              <a:rPr lang="en" sz="1600"/>
              <a:t>Then, the microservice communicates with the back-end server, and brings up the relevant data. </a:t>
            </a:r>
            <a:endParaRPr sz="1600"/>
          </a:p>
          <a:p>
            <a:pPr marL="320040" lvl="0" indent="-193040" algn="l" rtl="0">
              <a:lnSpc>
                <a:spcPct val="115000"/>
              </a:lnSpc>
              <a:spcBef>
                <a:spcPts val="800"/>
              </a:spcBef>
              <a:spcAft>
                <a:spcPts val="0"/>
              </a:spcAft>
              <a:buClr>
                <a:srgbClr val="CB88EA"/>
              </a:buClr>
              <a:buSzPts val="1600"/>
              <a:buFont typeface="Roboto"/>
              <a:buChar char="●"/>
            </a:pPr>
            <a:r>
              <a:rPr lang="en" sz="1600"/>
              <a:t>Customers do not have access to the </a:t>
            </a:r>
            <a:br>
              <a:rPr lang="en" sz="1600"/>
            </a:br>
            <a:r>
              <a:rPr lang="en" sz="1600"/>
              <a:t>back-end server. The back end does not accept</a:t>
            </a:r>
            <a:br>
              <a:rPr lang="en" sz="1600"/>
            </a:br>
            <a:r>
              <a:rPr lang="en" sz="1600"/>
              <a:t>HTTP requests, meaning users can't </a:t>
            </a:r>
            <a:endParaRPr sz="1600"/>
          </a:p>
          <a:p>
            <a:pPr marL="342900" lvl="0" indent="0" algn="l" rtl="0">
              <a:lnSpc>
                <a:spcPct val="115000"/>
              </a:lnSpc>
              <a:spcBef>
                <a:spcPts val="0"/>
              </a:spcBef>
              <a:spcAft>
                <a:spcPts val="800"/>
              </a:spcAft>
              <a:buNone/>
            </a:pPr>
            <a:r>
              <a:rPr lang="en" sz="1600"/>
              <a:t>communicate with it.</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1C1F2"/>
        </a:solidFill>
        <a:effectLst/>
      </p:bgPr>
    </p:bg>
    <p:spTree>
      <p:nvGrpSpPr>
        <p:cNvPr id="1" name="Shape 2388"/>
        <p:cNvGrpSpPr/>
        <p:nvPr/>
      </p:nvGrpSpPr>
      <p:grpSpPr>
        <a:xfrm>
          <a:off x="0" y="0"/>
          <a:ext cx="0" cy="0"/>
          <a:chOff x="0" y="0"/>
          <a:chExt cx="0" cy="0"/>
        </a:xfrm>
      </p:grpSpPr>
      <p:sp>
        <p:nvSpPr>
          <p:cNvPr id="2389" name="Google Shape;2389;p140"/>
          <p:cNvSpPr/>
          <p:nvPr/>
        </p:nvSpPr>
        <p:spPr>
          <a:xfrm>
            <a:off x="0" y="0"/>
            <a:ext cx="9144000" cy="5143500"/>
          </a:xfrm>
          <a:prstGeom prst="rect">
            <a:avLst/>
          </a:prstGeom>
          <a:solidFill>
            <a:srgbClr val="C1C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40"/>
          <p:cNvSpPr/>
          <p:nvPr/>
        </p:nvSpPr>
        <p:spPr>
          <a:xfrm>
            <a:off x="0" y="0"/>
            <a:ext cx="3327000" cy="5143500"/>
          </a:xfrm>
          <a:prstGeom prst="rect">
            <a:avLst/>
          </a:prstGeom>
          <a:solidFill>
            <a:srgbClr val="818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40"/>
          <p:cNvSpPr txBox="1">
            <a:spLocks noGrp="1"/>
          </p:cNvSpPr>
          <p:nvPr>
            <p:ph type="title"/>
          </p:nvPr>
        </p:nvSpPr>
        <p:spPr>
          <a:xfrm>
            <a:off x="0" y="0"/>
            <a:ext cx="31557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APIs</a:t>
            </a:r>
            <a:endParaRPr>
              <a:solidFill>
                <a:schemeClr val="dk1"/>
              </a:solidFill>
            </a:endParaRPr>
          </a:p>
        </p:txBody>
      </p:sp>
      <p:sp>
        <p:nvSpPr>
          <p:cNvPr id="2392" name="Google Shape;2392;p140"/>
          <p:cNvSpPr txBox="1">
            <a:spLocks noGrp="1"/>
          </p:cNvSpPr>
          <p:nvPr>
            <p:ph type="body" idx="3"/>
          </p:nvPr>
        </p:nvSpPr>
        <p:spPr>
          <a:xfrm>
            <a:off x="0" y="746450"/>
            <a:ext cx="3542100" cy="3930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solidFill>
                  <a:schemeClr val="dk1"/>
                </a:solidFill>
              </a:rPr>
              <a:t>Systems administrators need to access and query the back end to update product information. </a:t>
            </a:r>
            <a:endParaRPr sz="1600">
              <a:solidFill>
                <a:schemeClr val="dk1"/>
              </a:solidFill>
            </a:endParaRPr>
          </a:p>
          <a:p>
            <a:pPr marL="0" lvl="0" indent="0" algn="l" rtl="0">
              <a:spcBef>
                <a:spcPts val="0"/>
              </a:spcBef>
              <a:spcAft>
                <a:spcPts val="0"/>
              </a:spcAft>
              <a:buNone/>
            </a:pPr>
            <a:endParaRPr sz="1600">
              <a:solidFill>
                <a:schemeClr val="dk1"/>
              </a:solidFill>
            </a:endParaRPr>
          </a:p>
          <a:p>
            <a:pPr marL="320040" lvl="0" indent="-180340" algn="l" rtl="0">
              <a:lnSpc>
                <a:spcPct val="115000"/>
              </a:lnSpc>
              <a:spcBef>
                <a:spcPts val="0"/>
              </a:spcBef>
              <a:spcAft>
                <a:spcPts val="0"/>
              </a:spcAft>
              <a:buClr>
                <a:schemeClr val="dk1"/>
              </a:buClr>
              <a:buSzPts val="1400"/>
              <a:buChar char="●"/>
            </a:pPr>
            <a:r>
              <a:rPr lang="en">
                <a:solidFill>
                  <a:schemeClr val="dk1"/>
                </a:solidFill>
              </a:rPr>
              <a:t>Since they need to directly communicate with the back end, they must modify it to accept requests.</a:t>
            </a:r>
            <a:endParaRPr b="1">
              <a:solidFill>
                <a:schemeClr val="dk1"/>
              </a:solidFill>
            </a:endParaRPr>
          </a:p>
          <a:p>
            <a:pPr marL="320040" lvl="0" indent="-180340" algn="l" rtl="0">
              <a:lnSpc>
                <a:spcPct val="115000"/>
              </a:lnSpc>
              <a:spcBef>
                <a:spcPts val="1000"/>
              </a:spcBef>
              <a:spcAft>
                <a:spcPts val="1000"/>
              </a:spcAft>
              <a:buClr>
                <a:schemeClr val="dk1"/>
              </a:buClr>
              <a:buSzPts val="1400"/>
              <a:buChar char="●"/>
            </a:pPr>
            <a:r>
              <a:rPr lang="en">
                <a:solidFill>
                  <a:schemeClr val="dk1"/>
                </a:solidFill>
              </a:rPr>
              <a:t>Software developers will program the back end to receive, from sources other than the front-end, HTTP requests to add, remove, and display product information.</a:t>
            </a:r>
            <a:endParaRPr>
              <a:solidFill>
                <a:schemeClr val="dk1"/>
              </a:solidFill>
            </a:endParaRPr>
          </a:p>
        </p:txBody>
      </p:sp>
      <p:cxnSp>
        <p:nvCxnSpPr>
          <p:cNvPr id="2393" name="Google Shape;2393;p140"/>
          <p:cNvCxnSpPr/>
          <p:nvPr/>
        </p:nvCxnSpPr>
        <p:spPr>
          <a:xfrm>
            <a:off x="274375" y="640080"/>
            <a:ext cx="2817000" cy="0"/>
          </a:xfrm>
          <a:prstGeom prst="straightConnector1">
            <a:avLst/>
          </a:prstGeom>
          <a:noFill/>
          <a:ln w="9525" cap="flat" cmpd="sng">
            <a:solidFill>
              <a:srgbClr val="595959"/>
            </a:solidFill>
            <a:prstDash val="solid"/>
            <a:round/>
            <a:headEnd type="none" w="med" len="med"/>
            <a:tailEnd type="none" w="med" len="med"/>
          </a:ln>
        </p:spPr>
      </p:cxnSp>
      <p:sp>
        <p:nvSpPr>
          <p:cNvPr id="2394" name="Google Shape;2394;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
        <p:nvSpPr>
          <p:cNvPr id="2395" name="Google Shape;2395;p140"/>
          <p:cNvSpPr txBox="1">
            <a:spLocks noGrp="1"/>
          </p:cNvSpPr>
          <p:nvPr>
            <p:ph type="subTitle" idx="1"/>
          </p:nvPr>
        </p:nvSpPr>
        <p:spPr>
          <a:xfrm>
            <a:off x="5360425" y="3533850"/>
            <a:ext cx="3975900" cy="1632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400"/>
              <a:t>The back-end server is an </a:t>
            </a:r>
            <a:r>
              <a:rPr lang="en" sz="1400" b="1"/>
              <a:t>application programming interface (API):</a:t>
            </a:r>
            <a:r>
              <a:rPr lang="en" sz="1400"/>
              <a:t> the implementation of new protocols or features onto an existing application to alter the way it is used or accessed.</a:t>
            </a:r>
            <a:endParaRPr sz="1400"/>
          </a:p>
        </p:txBody>
      </p:sp>
      <p:pic>
        <p:nvPicPr>
          <p:cNvPr id="2396" name="Google Shape;2396;p140"/>
          <p:cNvPicPr preferRelativeResize="0"/>
          <p:nvPr/>
        </p:nvPicPr>
        <p:blipFill rotWithShape="1">
          <a:blip r:embed="rId3">
            <a:alphaModFix/>
          </a:blip>
          <a:srcRect l="83794" r="-694" b="4770"/>
          <a:stretch/>
        </p:blipFill>
        <p:spPr>
          <a:xfrm>
            <a:off x="4092741" y="4127071"/>
            <a:ext cx="450809" cy="656286"/>
          </a:xfrm>
          <a:prstGeom prst="rect">
            <a:avLst/>
          </a:prstGeom>
          <a:noFill/>
          <a:ln>
            <a:noFill/>
          </a:ln>
        </p:spPr>
      </p:pic>
      <p:pic>
        <p:nvPicPr>
          <p:cNvPr id="2397" name="Google Shape;2397;p140"/>
          <p:cNvPicPr preferRelativeResize="0"/>
          <p:nvPr/>
        </p:nvPicPr>
        <p:blipFill rotWithShape="1">
          <a:blip r:embed="rId3">
            <a:alphaModFix/>
          </a:blip>
          <a:srcRect l="48245" t="-3511" r="36283" b="-2883"/>
          <a:stretch/>
        </p:blipFill>
        <p:spPr>
          <a:xfrm>
            <a:off x="4052175" y="284589"/>
            <a:ext cx="565704" cy="1005100"/>
          </a:xfrm>
          <a:prstGeom prst="rect">
            <a:avLst/>
          </a:prstGeom>
          <a:noFill/>
          <a:ln>
            <a:noFill/>
          </a:ln>
        </p:spPr>
      </p:pic>
      <p:pic>
        <p:nvPicPr>
          <p:cNvPr id="2398" name="Google Shape;2398;p140"/>
          <p:cNvPicPr preferRelativeResize="0"/>
          <p:nvPr/>
        </p:nvPicPr>
        <p:blipFill rotWithShape="1">
          <a:blip r:embed="rId4">
            <a:alphaModFix/>
          </a:blip>
          <a:srcRect r="53658"/>
          <a:stretch/>
        </p:blipFill>
        <p:spPr>
          <a:xfrm>
            <a:off x="4449165" y="1140638"/>
            <a:ext cx="258909" cy="248879"/>
          </a:xfrm>
          <a:prstGeom prst="rect">
            <a:avLst/>
          </a:prstGeom>
          <a:noFill/>
          <a:ln>
            <a:noFill/>
          </a:ln>
        </p:spPr>
      </p:pic>
      <p:pic>
        <p:nvPicPr>
          <p:cNvPr id="2399" name="Google Shape;2399;p140"/>
          <p:cNvPicPr preferRelativeResize="0"/>
          <p:nvPr/>
        </p:nvPicPr>
        <p:blipFill rotWithShape="1">
          <a:blip r:embed="rId3">
            <a:alphaModFix/>
          </a:blip>
          <a:srcRect l="48245" t="-3511" r="36283" b="-2883"/>
          <a:stretch/>
        </p:blipFill>
        <p:spPr>
          <a:xfrm>
            <a:off x="4052175" y="2120126"/>
            <a:ext cx="565704" cy="1005099"/>
          </a:xfrm>
          <a:prstGeom prst="rect">
            <a:avLst/>
          </a:prstGeom>
          <a:noFill/>
          <a:ln>
            <a:noFill/>
          </a:ln>
        </p:spPr>
      </p:pic>
      <p:pic>
        <p:nvPicPr>
          <p:cNvPr id="2400" name="Google Shape;2400;p140"/>
          <p:cNvPicPr preferRelativeResize="0"/>
          <p:nvPr/>
        </p:nvPicPr>
        <p:blipFill rotWithShape="1">
          <a:blip r:embed="rId4">
            <a:alphaModFix/>
          </a:blip>
          <a:srcRect l="53658"/>
          <a:stretch/>
        </p:blipFill>
        <p:spPr>
          <a:xfrm>
            <a:off x="4460910" y="2961787"/>
            <a:ext cx="235385" cy="226265"/>
          </a:xfrm>
          <a:prstGeom prst="rect">
            <a:avLst/>
          </a:prstGeom>
          <a:noFill/>
          <a:ln>
            <a:noFill/>
          </a:ln>
        </p:spPr>
      </p:pic>
      <p:sp>
        <p:nvSpPr>
          <p:cNvPr id="2401" name="Google Shape;2401;p140"/>
          <p:cNvSpPr txBox="1"/>
          <p:nvPr/>
        </p:nvSpPr>
        <p:spPr>
          <a:xfrm>
            <a:off x="4588520" y="584650"/>
            <a:ext cx="1694100" cy="4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Medium"/>
                <a:ea typeface="Roboto Medium"/>
                <a:cs typeface="Roboto Medium"/>
                <a:sym typeface="Roboto Medium"/>
              </a:rPr>
              <a:t>Product directory app</a:t>
            </a:r>
            <a:endParaRPr sz="1100">
              <a:latin typeface="Roboto Medium"/>
              <a:ea typeface="Roboto Medium"/>
              <a:cs typeface="Roboto Medium"/>
              <a:sym typeface="Roboto Medium"/>
            </a:endParaRPr>
          </a:p>
        </p:txBody>
      </p:sp>
      <p:sp>
        <p:nvSpPr>
          <p:cNvPr id="2402" name="Google Shape;2402;p140"/>
          <p:cNvSpPr txBox="1"/>
          <p:nvPr/>
        </p:nvSpPr>
        <p:spPr>
          <a:xfrm>
            <a:off x="3278425" y="1364525"/>
            <a:ext cx="21132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Roboto"/>
                <a:ea typeface="Roboto"/>
                <a:cs typeface="Roboto"/>
                <a:sym typeface="Roboto"/>
              </a:rPr>
              <a:t>Requests and responses </a:t>
            </a:r>
            <a:br>
              <a:rPr lang="en" sz="1200" b="1">
                <a:latin typeface="Roboto"/>
                <a:ea typeface="Roboto"/>
                <a:cs typeface="Roboto"/>
                <a:sym typeface="Roboto"/>
              </a:rPr>
            </a:br>
            <a:r>
              <a:rPr lang="en" sz="1200" b="1">
                <a:latin typeface="Roboto"/>
                <a:ea typeface="Roboto"/>
                <a:cs typeface="Roboto"/>
                <a:sym typeface="Roboto"/>
              </a:rPr>
              <a:t>for product info </a:t>
            </a:r>
            <a:endParaRPr sz="1200">
              <a:latin typeface="Roboto"/>
              <a:ea typeface="Roboto"/>
              <a:cs typeface="Roboto"/>
              <a:sym typeface="Roboto"/>
            </a:endParaRPr>
          </a:p>
        </p:txBody>
      </p:sp>
      <p:sp>
        <p:nvSpPr>
          <p:cNvPr id="2403" name="Google Shape;2403;p140"/>
          <p:cNvSpPr txBox="1"/>
          <p:nvPr/>
        </p:nvSpPr>
        <p:spPr>
          <a:xfrm>
            <a:off x="3428413" y="3211400"/>
            <a:ext cx="1779600" cy="78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Roboto"/>
                <a:ea typeface="Roboto"/>
                <a:cs typeface="Roboto"/>
                <a:sym typeface="Roboto"/>
              </a:rPr>
              <a:t>Database queries </a:t>
            </a:r>
            <a:br>
              <a:rPr lang="en" sz="1200" b="1">
                <a:latin typeface="Roboto"/>
                <a:ea typeface="Roboto"/>
                <a:cs typeface="Roboto"/>
                <a:sym typeface="Roboto"/>
              </a:rPr>
            </a:br>
            <a:r>
              <a:rPr lang="en" sz="1200" b="1">
                <a:latin typeface="Roboto"/>
                <a:ea typeface="Roboto"/>
                <a:cs typeface="Roboto"/>
                <a:sym typeface="Roboto"/>
              </a:rPr>
              <a:t>to interact with</a:t>
            </a:r>
            <a:br>
              <a:rPr lang="en" sz="1200" b="1">
                <a:latin typeface="Roboto"/>
                <a:ea typeface="Roboto"/>
                <a:cs typeface="Roboto"/>
                <a:sym typeface="Roboto"/>
              </a:rPr>
            </a:br>
            <a:r>
              <a:rPr lang="en" sz="1200" b="1">
                <a:latin typeface="Roboto"/>
                <a:ea typeface="Roboto"/>
                <a:cs typeface="Roboto"/>
                <a:sym typeface="Roboto"/>
              </a:rPr>
              <a:t>product info</a:t>
            </a:r>
            <a:endParaRPr sz="1200">
              <a:latin typeface="Roboto"/>
              <a:ea typeface="Roboto"/>
              <a:cs typeface="Roboto"/>
              <a:sym typeface="Roboto"/>
            </a:endParaRPr>
          </a:p>
        </p:txBody>
      </p:sp>
      <p:cxnSp>
        <p:nvCxnSpPr>
          <p:cNvPr id="2404" name="Google Shape;2404;p140"/>
          <p:cNvCxnSpPr/>
          <p:nvPr/>
        </p:nvCxnSpPr>
        <p:spPr>
          <a:xfrm rot="10800000" flipH="1">
            <a:off x="4316052" y="1285424"/>
            <a:ext cx="4200" cy="183300"/>
          </a:xfrm>
          <a:prstGeom prst="straightConnector1">
            <a:avLst/>
          </a:prstGeom>
          <a:noFill/>
          <a:ln w="9525" cap="flat" cmpd="sng">
            <a:solidFill>
              <a:schemeClr val="dk2"/>
            </a:solidFill>
            <a:prstDash val="solid"/>
            <a:round/>
            <a:headEnd type="none" w="med" len="med"/>
            <a:tailEnd type="triangle" w="med" len="med"/>
          </a:ln>
        </p:spPr>
      </p:cxnSp>
      <p:cxnSp>
        <p:nvCxnSpPr>
          <p:cNvPr id="2405" name="Google Shape;2405;p140"/>
          <p:cNvCxnSpPr/>
          <p:nvPr/>
        </p:nvCxnSpPr>
        <p:spPr>
          <a:xfrm rot="10800000" flipH="1">
            <a:off x="4316052" y="1891263"/>
            <a:ext cx="4200" cy="183300"/>
          </a:xfrm>
          <a:prstGeom prst="straightConnector1">
            <a:avLst/>
          </a:prstGeom>
          <a:noFill/>
          <a:ln w="9525" cap="flat" cmpd="sng">
            <a:solidFill>
              <a:schemeClr val="dk2"/>
            </a:solidFill>
            <a:prstDash val="solid"/>
            <a:round/>
            <a:headEnd type="triangle" w="med" len="med"/>
            <a:tailEnd type="none" w="med" len="med"/>
          </a:ln>
        </p:spPr>
      </p:cxnSp>
      <p:cxnSp>
        <p:nvCxnSpPr>
          <p:cNvPr id="2406" name="Google Shape;2406;p140"/>
          <p:cNvCxnSpPr/>
          <p:nvPr/>
        </p:nvCxnSpPr>
        <p:spPr>
          <a:xfrm rot="10800000" flipH="1">
            <a:off x="4316052" y="3107472"/>
            <a:ext cx="4200" cy="183300"/>
          </a:xfrm>
          <a:prstGeom prst="straightConnector1">
            <a:avLst/>
          </a:prstGeom>
          <a:noFill/>
          <a:ln w="9525" cap="flat" cmpd="sng">
            <a:solidFill>
              <a:schemeClr val="dk2"/>
            </a:solidFill>
            <a:prstDash val="solid"/>
            <a:round/>
            <a:headEnd type="none" w="med" len="med"/>
            <a:tailEnd type="triangle" w="med" len="med"/>
          </a:ln>
        </p:spPr>
      </p:cxnSp>
      <p:cxnSp>
        <p:nvCxnSpPr>
          <p:cNvPr id="2407" name="Google Shape;2407;p140"/>
          <p:cNvCxnSpPr/>
          <p:nvPr/>
        </p:nvCxnSpPr>
        <p:spPr>
          <a:xfrm rot="10800000" flipH="1">
            <a:off x="4316052" y="3920008"/>
            <a:ext cx="4200" cy="183300"/>
          </a:xfrm>
          <a:prstGeom prst="straightConnector1">
            <a:avLst/>
          </a:prstGeom>
          <a:noFill/>
          <a:ln w="9525" cap="flat" cmpd="sng">
            <a:solidFill>
              <a:schemeClr val="dk2"/>
            </a:solidFill>
            <a:prstDash val="solid"/>
            <a:round/>
            <a:headEnd type="triangle" w="med" len="med"/>
            <a:tailEnd type="none" w="med" len="med"/>
          </a:ln>
        </p:spPr>
      </p:cxnSp>
      <p:sp>
        <p:nvSpPr>
          <p:cNvPr id="2408" name="Google Shape;2408;p140"/>
          <p:cNvSpPr txBox="1"/>
          <p:nvPr/>
        </p:nvSpPr>
        <p:spPr>
          <a:xfrm>
            <a:off x="4588520" y="4176513"/>
            <a:ext cx="1694100" cy="4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Medium"/>
                <a:ea typeface="Roboto Medium"/>
                <a:cs typeface="Roboto Medium"/>
                <a:sym typeface="Roboto Medium"/>
              </a:rPr>
              <a:t>Inventory</a:t>
            </a:r>
            <a:br>
              <a:rPr lang="en" sz="1100">
                <a:latin typeface="Roboto Medium"/>
                <a:ea typeface="Roboto Medium"/>
                <a:cs typeface="Roboto Medium"/>
                <a:sym typeface="Roboto Medium"/>
              </a:rPr>
            </a:br>
            <a:r>
              <a:rPr lang="en" sz="1100">
                <a:latin typeface="Roboto Medium"/>
                <a:ea typeface="Roboto Medium"/>
                <a:cs typeface="Roboto Medium"/>
                <a:sym typeface="Roboto Medium"/>
              </a:rPr>
              <a:t>database</a:t>
            </a:r>
            <a:endParaRPr sz="1100">
              <a:latin typeface="Roboto Medium"/>
              <a:ea typeface="Roboto Medium"/>
              <a:cs typeface="Roboto Medium"/>
              <a:sym typeface="Roboto Medium"/>
            </a:endParaRPr>
          </a:p>
        </p:txBody>
      </p:sp>
      <p:sp>
        <p:nvSpPr>
          <p:cNvPr id="2409" name="Google Shape;2409;p140"/>
          <p:cNvSpPr txBox="1"/>
          <p:nvPr/>
        </p:nvSpPr>
        <p:spPr>
          <a:xfrm>
            <a:off x="7544153" y="2883425"/>
            <a:ext cx="13074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Medium"/>
                <a:ea typeface="Roboto Medium"/>
                <a:cs typeface="Roboto Medium"/>
                <a:sym typeface="Roboto Medium"/>
              </a:rPr>
              <a:t>System</a:t>
            </a:r>
            <a:br>
              <a:rPr lang="en" sz="1000">
                <a:latin typeface="Roboto Medium"/>
                <a:ea typeface="Roboto Medium"/>
                <a:cs typeface="Roboto Medium"/>
                <a:sym typeface="Roboto Medium"/>
              </a:rPr>
            </a:br>
            <a:r>
              <a:rPr lang="en" sz="1000">
                <a:latin typeface="Roboto Medium"/>
                <a:ea typeface="Roboto Medium"/>
                <a:cs typeface="Roboto Medium"/>
                <a:sym typeface="Roboto Medium"/>
              </a:rPr>
              <a:t>Administrator</a:t>
            </a:r>
            <a:endParaRPr sz="1000">
              <a:latin typeface="Roboto Medium"/>
              <a:ea typeface="Roboto Medium"/>
              <a:cs typeface="Roboto Medium"/>
              <a:sym typeface="Roboto Medium"/>
            </a:endParaRPr>
          </a:p>
        </p:txBody>
      </p:sp>
      <p:sp>
        <p:nvSpPr>
          <p:cNvPr id="2410" name="Google Shape;2410;p140"/>
          <p:cNvSpPr txBox="1"/>
          <p:nvPr/>
        </p:nvSpPr>
        <p:spPr>
          <a:xfrm>
            <a:off x="5871235" y="2304390"/>
            <a:ext cx="13983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Medium"/>
                <a:ea typeface="Roboto Medium"/>
                <a:cs typeface="Roboto Medium"/>
                <a:sym typeface="Roboto Medium"/>
              </a:rPr>
              <a:t>Requests and </a:t>
            </a:r>
            <a:br>
              <a:rPr lang="en" sz="1000">
                <a:latin typeface="Roboto Medium"/>
                <a:ea typeface="Roboto Medium"/>
                <a:cs typeface="Roboto Medium"/>
                <a:sym typeface="Roboto Medium"/>
              </a:rPr>
            </a:br>
            <a:r>
              <a:rPr lang="en" sz="1000">
                <a:latin typeface="Roboto Medium"/>
                <a:ea typeface="Roboto Medium"/>
                <a:cs typeface="Roboto Medium"/>
                <a:sym typeface="Roboto Medium"/>
              </a:rPr>
              <a:t>responses for</a:t>
            </a:r>
            <a:endParaRPr sz="1000">
              <a:latin typeface="Roboto Medium"/>
              <a:ea typeface="Roboto Medium"/>
              <a:cs typeface="Roboto Medium"/>
              <a:sym typeface="Roboto Medium"/>
            </a:endParaRPr>
          </a:p>
          <a:p>
            <a:pPr marL="0" lvl="0" indent="0" algn="ctr" rtl="0">
              <a:spcBef>
                <a:spcPts val="0"/>
              </a:spcBef>
              <a:spcAft>
                <a:spcPts val="0"/>
              </a:spcAft>
              <a:buNone/>
            </a:pPr>
            <a:r>
              <a:rPr lang="en" sz="1000">
                <a:latin typeface="Roboto Medium"/>
                <a:ea typeface="Roboto Medium"/>
                <a:cs typeface="Roboto Medium"/>
                <a:sym typeface="Roboto Medium"/>
              </a:rPr>
              <a:t>product info </a:t>
            </a:r>
            <a:endParaRPr sz="1000">
              <a:latin typeface="Roboto Medium"/>
              <a:ea typeface="Roboto Medium"/>
              <a:cs typeface="Roboto Medium"/>
              <a:sym typeface="Roboto Medium"/>
            </a:endParaRPr>
          </a:p>
        </p:txBody>
      </p:sp>
      <p:cxnSp>
        <p:nvCxnSpPr>
          <p:cNvPr id="2411" name="Google Shape;2411;p140"/>
          <p:cNvCxnSpPr/>
          <p:nvPr/>
        </p:nvCxnSpPr>
        <p:spPr>
          <a:xfrm>
            <a:off x="7022458" y="2651592"/>
            <a:ext cx="497700" cy="7500"/>
          </a:xfrm>
          <a:prstGeom prst="straightConnector1">
            <a:avLst/>
          </a:prstGeom>
          <a:noFill/>
          <a:ln w="9525" cap="flat" cmpd="sng">
            <a:solidFill>
              <a:schemeClr val="dk2"/>
            </a:solidFill>
            <a:prstDash val="solid"/>
            <a:round/>
            <a:headEnd type="none" w="med" len="med"/>
            <a:tailEnd type="triangle" w="med" len="med"/>
          </a:ln>
        </p:spPr>
      </p:cxnSp>
      <p:cxnSp>
        <p:nvCxnSpPr>
          <p:cNvPr id="2412" name="Google Shape;2412;p140"/>
          <p:cNvCxnSpPr/>
          <p:nvPr/>
        </p:nvCxnSpPr>
        <p:spPr>
          <a:xfrm>
            <a:off x="5616436" y="2651592"/>
            <a:ext cx="497700" cy="7500"/>
          </a:xfrm>
          <a:prstGeom prst="straightConnector1">
            <a:avLst/>
          </a:prstGeom>
          <a:noFill/>
          <a:ln w="9525" cap="flat" cmpd="sng">
            <a:solidFill>
              <a:schemeClr val="dk2"/>
            </a:solidFill>
            <a:prstDash val="solid"/>
            <a:round/>
            <a:headEnd type="triangle" w="med" len="med"/>
            <a:tailEnd type="none" w="med" len="med"/>
          </a:ln>
        </p:spPr>
      </p:cxnSp>
      <p:pic>
        <p:nvPicPr>
          <p:cNvPr id="2413" name="Google Shape;2413;p140"/>
          <p:cNvPicPr preferRelativeResize="0"/>
          <p:nvPr/>
        </p:nvPicPr>
        <p:blipFill>
          <a:blip r:embed="rId5">
            <a:alphaModFix/>
          </a:blip>
          <a:stretch>
            <a:fillRect/>
          </a:stretch>
        </p:blipFill>
        <p:spPr>
          <a:xfrm>
            <a:off x="7544148" y="2089292"/>
            <a:ext cx="1307400" cy="835213"/>
          </a:xfrm>
          <a:prstGeom prst="rect">
            <a:avLst/>
          </a:prstGeom>
          <a:noFill/>
          <a:ln>
            <a:noFill/>
          </a:ln>
        </p:spPr>
      </p:pic>
      <p:sp>
        <p:nvSpPr>
          <p:cNvPr id="2414" name="Google Shape;2414;p140"/>
          <p:cNvSpPr txBox="1"/>
          <p:nvPr/>
        </p:nvSpPr>
        <p:spPr>
          <a:xfrm>
            <a:off x="4588523" y="2476250"/>
            <a:ext cx="1008000" cy="4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Medium"/>
                <a:ea typeface="Roboto Medium"/>
                <a:cs typeface="Roboto Medium"/>
                <a:sym typeface="Roboto Medium"/>
              </a:rPr>
              <a:t>Product API</a:t>
            </a:r>
            <a:endParaRPr sz="1100">
              <a:latin typeface="Roboto Medium"/>
              <a:ea typeface="Roboto Medium"/>
              <a:cs typeface="Roboto Medium"/>
              <a:sym typeface="Roboto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1C1F2"/>
        </a:solidFill>
        <a:effectLst/>
      </p:bgPr>
    </p:bg>
    <p:spTree>
      <p:nvGrpSpPr>
        <p:cNvPr id="1" name="Shape 2418"/>
        <p:cNvGrpSpPr/>
        <p:nvPr/>
      </p:nvGrpSpPr>
      <p:grpSpPr>
        <a:xfrm>
          <a:off x="0" y="0"/>
          <a:ext cx="0" cy="0"/>
          <a:chOff x="0" y="0"/>
          <a:chExt cx="0" cy="0"/>
        </a:xfrm>
      </p:grpSpPr>
      <p:sp>
        <p:nvSpPr>
          <p:cNvPr id="2419" name="Google Shape;2419;p141"/>
          <p:cNvSpPr/>
          <p:nvPr/>
        </p:nvSpPr>
        <p:spPr>
          <a:xfrm>
            <a:off x="0" y="0"/>
            <a:ext cx="9144000" cy="5143500"/>
          </a:xfrm>
          <a:prstGeom prst="rect">
            <a:avLst/>
          </a:prstGeom>
          <a:solidFill>
            <a:srgbClr val="C1C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41"/>
          <p:cNvSpPr/>
          <p:nvPr/>
        </p:nvSpPr>
        <p:spPr>
          <a:xfrm>
            <a:off x="0" y="0"/>
            <a:ext cx="3327000" cy="5143500"/>
          </a:xfrm>
          <a:prstGeom prst="rect">
            <a:avLst/>
          </a:prstGeom>
          <a:solidFill>
            <a:srgbClr val="818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41"/>
          <p:cNvSpPr txBox="1">
            <a:spLocks noGrp="1"/>
          </p:cNvSpPr>
          <p:nvPr>
            <p:ph type="title"/>
          </p:nvPr>
        </p:nvSpPr>
        <p:spPr>
          <a:xfrm>
            <a:off x="0" y="0"/>
            <a:ext cx="31557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Challenges of Microservices</a:t>
            </a:r>
            <a:endParaRPr>
              <a:solidFill>
                <a:schemeClr val="dk1"/>
              </a:solidFill>
            </a:endParaRPr>
          </a:p>
        </p:txBody>
      </p:sp>
      <p:sp>
        <p:nvSpPr>
          <p:cNvPr id="2422" name="Google Shape;2422;p141"/>
          <p:cNvSpPr txBox="1">
            <a:spLocks noGrp="1"/>
          </p:cNvSpPr>
          <p:nvPr>
            <p:ph type="body" idx="3"/>
          </p:nvPr>
        </p:nvSpPr>
        <p:spPr>
          <a:xfrm>
            <a:off x="0" y="1289700"/>
            <a:ext cx="3517800" cy="26406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600"/>
              <a:t>Microservice complexity and interconnectivity also come with unique security issues</a:t>
            </a:r>
            <a:r>
              <a:rPr lang="en" sz="1600" b="1"/>
              <a:t>. </a:t>
            </a:r>
            <a:endParaRPr sz="1600" b="1"/>
          </a:p>
          <a:p>
            <a:pPr marL="320040" lvl="0" indent="-193040" algn="l" rtl="0">
              <a:lnSpc>
                <a:spcPct val="115000"/>
              </a:lnSpc>
              <a:spcBef>
                <a:spcPts val="1200"/>
              </a:spcBef>
              <a:spcAft>
                <a:spcPts val="0"/>
              </a:spcAft>
              <a:buSzPts val="1600"/>
              <a:buChar char="●"/>
            </a:pPr>
            <a:r>
              <a:rPr lang="en" sz="1600"/>
              <a:t>Microservices have </a:t>
            </a:r>
            <a:r>
              <a:rPr lang="en" sz="1600" b="1"/>
              <a:t>increased complexity and require more maintenance </a:t>
            </a:r>
            <a:r>
              <a:rPr lang="en" sz="1600"/>
              <a:t>as the application and number of components grows.</a:t>
            </a:r>
            <a:endParaRPr sz="1600" b="1"/>
          </a:p>
        </p:txBody>
      </p:sp>
      <p:cxnSp>
        <p:nvCxnSpPr>
          <p:cNvPr id="2423" name="Google Shape;2423;p141"/>
          <p:cNvCxnSpPr/>
          <p:nvPr/>
        </p:nvCxnSpPr>
        <p:spPr>
          <a:xfrm>
            <a:off x="274375" y="1021080"/>
            <a:ext cx="2817000" cy="0"/>
          </a:xfrm>
          <a:prstGeom prst="straightConnector1">
            <a:avLst/>
          </a:prstGeom>
          <a:noFill/>
          <a:ln w="9525" cap="flat" cmpd="sng">
            <a:solidFill>
              <a:srgbClr val="595959"/>
            </a:solidFill>
            <a:prstDash val="solid"/>
            <a:round/>
            <a:headEnd type="none" w="med" len="med"/>
            <a:tailEnd type="none" w="med" len="med"/>
          </a:ln>
        </p:spPr>
      </p:cxnSp>
      <p:sp>
        <p:nvSpPr>
          <p:cNvPr id="2424" name="Google Shape;2424;p1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
        <p:nvSpPr>
          <p:cNvPr id="2425" name="Google Shape;2425;p141"/>
          <p:cNvSpPr/>
          <p:nvPr/>
        </p:nvSpPr>
        <p:spPr>
          <a:xfrm>
            <a:off x="8021141" y="1627129"/>
            <a:ext cx="807600" cy="1112100"/>
          </a:xfrm>
          <a:prstGeom prst="rect">
            <a:avLst/>
          </a:prstGeom>
          <a:solidFill>
            <a:srgbClr val="D73A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41"/>
          <p:cNvSpPr txBox="1"/>
          <p:nvPr/>
        </p:nvSpPr>
        <p:spPr>
          <a:xfrm>
            <a:off x="3517800" y="2579680"/>
            <a:ext cx="3255900" cy="187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1200"/>
              </a:spcAft>
              <a:buNone/>
            </a:pPr>
            <a:endParaRPr sz="1200">
              <a:solidFill>
                <a:srgbClr val="24292E"/>
              </a:solidFill>
              <a:highlight>
                <a:srgbClr val="FFFFFF"/>
              </a:highlight>
            </a:endParaRPr>
          </a:p>
        </p:txBody>
      </p:sp>
      <p:pic>
        <p:nvPicPr>
          <p:cNvPr id="2427" name="Google Shape;2427;p141"/>
          <p:cNvPicPr preferRelativeResize="0"/>
          <p:nvPr/>
        </p:nvPicPr>
        <p:blipFill rotWithShape="1">
          <a:blip r:embed="rId3">
            <a:alphaModFix/>
          </a:blip>
          <a:srcRect l="83794" r="-694" b="4770"/>
          <a:stretch/>
        </p:blipFill>
        <p:spPr>
          <a:xfrm>
            <a:off x="6038689" y="4309735"/>
            <a:ext cx="375801" cy="547086"/>
          </a:xfrm>
          <a:prstGeom prst="rect">
            <a:avLst/>
          </a:prstGeom>
          <a:noFill/>
          <a:ln>
            <a:noFill/>
          </a:ln>
        </p:spPr>
      </p:pic>
      <p:pic>
        <p:nvPicPr>
          <p:cNvPr id="2428" name="Google Shape;2428;p141"/>
          <p:cNvPicPr preferRelativeResize="0"/>
          <p:nvPr/>
        </p:nvPicPr>
        <p:blipFill rotWithShape="1">
          <a:blip r:embed="rId3">
            <a:alphaModFix/>
          </a:blip>
          <a:srcRect l="48245" t="-3511" r="36283" b="-2883"/>
          <a:stretch/>
        </p:blipFill>
        <p:spPr>
          <a:xfrm>
            <a:off x="6004824" y="1758869"/>
            <a:ext cx="443492" cy="787975"/>
          </a:xfrm>
          <a:prstGeom prst="rect">
            <a:avLst/>
          </a:prstGeom>
          <a:noFill/>
          <a:ln>
            <a:noFill/>
          </a:ln>
        </p:spPr>
      </p:pic>
      <p:pic>
        <p:nvPicPr>
          <p:cNvPr id="2429" name="Google Shape;2429;p141"/>
          <p:cNvPicPr preferRelativeResize="0"/>
          <p:nvPr/>
        </p:nvPicPr>
        <p:blipFill rotWithShape="1">
          <a:blip r:embed="rId4">
            <a:alphaModFix/>
          </a:blip>
          <a:srcRect r="53658"/>
          <a:stretch/>
        </p:blipFill>
        <p:spPr>
          <a:xfrm>
            <a:off x="6316052" y="2429993"/>
            <a:ext cx="202976" cy="195116"/>
          </a:xfrm>
          <a:prstGeom prst="rect">
            <a:avLst/>
          </a:prstGeom>
          <a:noFill/>
          <a:ln>
            <a:noFill/>
          </a:ln>
        </p:spPr>
      </p:pic>
      <p:pic>
        <p:nvPicPr>
          <p:cNvPr id="2430" name="Google Shape;2430;p141"/>
          <p:cNvPicPr preferRelativeResize="0"/>
          <p:nvPr/>
        </p:nvPicPr>
        <p:blipFill rotWithShape="1">
          <a:blip r:embed="rId3">
            <a:alphaModFix/>
          </a:blip>
          <a:srcRect l="48245" t="-3511" r="36283" b="-2883"/>
          <a:stretch/>
        </p:blipFill>
        <p:spPr>
          <a:xfrm>
            <a:off x="6004824" y="3007326"/>
            <a:ext cx="443492" cy="787975"/>
          </a:xfrm>
          <a:prstGeom prst="rect">
            <a:avLst/>
          </a:prstGeom>
          <a:noFill/>
          <a:ln>
            <a:noFill/>
          </a:ln>
        </p:spPr>
      </p:pic>
      <p:pic>
        <p:nvPicPr>
          <p:cNvPr id="2431" name="Google Shape;2431;p141"/>
          <p:cNvPicPr preferRelativeResize="0"/>
          <p:nvPr/>
        </p:nvPicPr>
        <p:blipFill rotWithShape="1">
          <a:blip r:embed="rId4">
            <a:alphaModFix/>
          </a:blip>
          <a:srcRect l="53658"/>
          <a:stretch/>
        </p:blipFill>
        <p:spPr>
          <a:xfrm>
            <a:off x="6325260" y="3667168"/>
            <a:ext cx="184535" cy="177386"/>
          </a:xfrm>
          <a:prstGeom prst="rect">
            <a:avLst/>
          </a:prstGeom>
          <a:noFill/>
          <a:ln>
            <a:noFill/>
          </a:ln>
        </p:spPr>
      </p:pic>
      <p:sp>
        <p:nvSpPr>
          <p:cNvPr id="2432" name="Google Shape;2432;p141"/>
          <p:cNvSpPr txBox="1"/>
          <p:nvPr/>
        </p:nvSpPr>
        <p:spPr>
          <a:xfrm>
            <a:off x="6439252" y="3429325"/>
            <a:ext cx="1278600" cy="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Medium"/>
                <a:ea typeface="Roboto Medium"/>
                <a:cs typeface="Roboto Medium"/>
                <a:sym typeface="Roboto Medium"/>
              </a:rPr>
              <a:t>Product API</a:t>
            </a:r>
            <a:endParaRPr sz="1000">
              <a:latin typeface="Roboto Medium"/>
              <a:ea typeface="Roboto Medium"/>
              <a:cs typeface="Roboto Medium"/>
              <a:sym typeface="Roboto Medium"/>
            </a:endParaRPr>
          </a:p>
        </p:txBody>
      </p:sp>
      <p:sp>
        <p:nvSpPr>
          <p:cNvPr id="2433" name="Google Shape;2433;p141"/>
          <p:cNvSpPr txBox="1"/>
          <p:nvPr/>
        </p:nvSpPr>
        <p:spPr>
          <a:xfrm>
            <a:off x="6439247" y="4407650"/>
            <a:ext cx="1552200" cy="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Medium"/>
                <a:ea typeface="Roboto Medium"/>
                <a:cs typeface="Roboto Medium"/>
                <a:sym typeface="Roboto Medium"/>
              </a:rPr>
              <a:t>Inventory database </a:t>
            </a:r>
            <a:endParaRPr sz="1000">
              <a:latin typeface="Roboto Medium"/>
              <a:ea typeface="Roboto Medium"/>
              <a:cs typeface="Roboto Medium"/>
              <a:sym typeface="Roboto Medium"/>
            </a:endParaRPr>
          </a:p>
        </p:txBody>
      </p:sp>
      <p:sp>
        <p:nvSpPr>
          <p:cNvPr id="2434" name="Google Shape;2434;p141"/>
          <p:cNvSpPr txBox="1"/>
          <p:nvPr/>
        </p:nvSpPr>
        <p:spPr>
          <a:xfrm>
            <a:off x="4941700" y="2599175"/>
            <a:ext cx="2836200" cy="33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Requests and responses for product info </a:t>
            </a:r>
            <a:endParaRPr sz="1000">
              <a:latin typeface="Roboto"/>
              <a:ea typeface="Roboto"/>
              <a:cs typeface="Roboto"/>
              <a:sym typeface="Roboto"/>
            </a:endParaRPr>
          </a:p>
        </p:txBody>
      </p:sp>
      <p:sp>
        <p:nvSpPr>
          <p:cNvPr id="2435" name="Google Shape;2435;p141"/>
          <p:cNvSpPr txBox="1"/>
          <p:nvPr/>
        </p:nvSpPr>
        <p:spPr>
          <a:xfrm>
            <a:off x="4381175" y="3864025"/>
            <a:ext cx="3738900" cy="33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Database queries to interact with product info</a:t>
            </a:r>
            <a:endParaRPr sz="1000">
              <a:latin typeface="Roboto"/>
              <a:ea typeface="Roboto"/>
              <a:cs typeface="Roboto"/>
              <a:sym typeface="Roboto"/>
            </a:endParaRPr>
          </a:p>
        </p:txBody>
      </p:sp>
      <p:cxnSp>
        <p:nvCxnSpPr>
          <p:cNvPr id="2436" name="Google Shape;2436;p141"/>
          <p:cNvCxnSpPr/>
          <p:nvPr/>
        </p:nvCxnSpPr>
        <p:spPr>
          <a:xfrm rot="10800000" flipH="1">
            <a:off x="6224792" y="2512697"/>
            <a:ext cx="3600" cy="152700"/>
          </a:xfrm>
          <a:prstGeom prst="straightConnector1">
            <a:avLst/>
          </a:prstGeom>
          <a:noFill/>
          <a:ln w="19050" cap="flat" cmpd="sng">
            <a:solidFill>
              <a:srgbClr val="1D767E"/>
            </a:solidFill>
            <a:prstDash val="solid"/>
            <a:round/>
            <a:headEnd type="none" w="med" len="med"/>
            <a:tailEnd type="triangle" w="med" len="med"/>
          </a:ln>
        </p:spPr>
      </p:cxnSp>
      <p:cxnSp>
        <p:nvCxnSpPr>
          <p:cNvPr id="2437" name="Google Shape;2437;p141"/>
          <p:cNvCxnSpPr/>
          <p:nvPr/>
        </p:nvCxnSpPr>
        <p:spPr>
          <a:xfrm rot="10800000" flipH="1">
            <a:off x="6224792" y="2856948"/>
            <a:ext cx="3600" cy="152700"/>
          </a:xfrm>
          <a:prstGeom prst="straightConnector1">
            <a:avLst/>
          </a:prstGeom>
          <a:noFill/>
          <a:ln w="19050" cap="flat" cmpd="sng">
            <a:solidFill>
              <a:srgbClr val="1D767E"/>
            </a:solidFill>
            <a:prstDash val="solid"/>
            <a:round/>
            <a:headEnd type="triangle" w="med" len="med"/>
            <a:tailEnd type="none" w="med" len="med"/>
          </a:ln>
        </p:spPr>
      </p:cxnSp>
      <p:cxnSp>
        <p:nvCxnSpPr>
          <p:cNvPr id="2438" name="Google Shape;2438;p141"/>
          <p:cNvCxnSpPr/>
          <p:nvPr/>
        </p:nvCxnSpPr>
        <p:spPr>
          <a:xfrm rot="10800000" flipH="1">
            <a:off x="6224792" y="3777492"/>
            <a:ext cx="3600" cy="152700"/>
          </a:xfrm>
          <a:prstGeom prst="straightConnector1">
            <a:avLst/>
          </a:prstGeom>
          <a:noFill/>
          <a:ln w="19050" cap="flat" cmpd="sng">
            <a:solidFill>
              <a:srgbClr val="1D767E"/>
            </a:solidFill>
            <a:prstDash val="solid"/>
            <a:round/>
            <a:headEnd type="none" w="med" len="med"/>
            <a:tailEnd type="triangle" w="med" len="med"/>
          </a:ln>
        </p:spPr>
      </p:cxnSp>
      <p:cxnSp>
        <p:nvCxnSpPr>
          <p:cNvPr id="2439" name="Google Shape;2439;p141"/>
          <p:cNvCxnSpPr/>
          <p:nvPr/>
        </p:nvCxnSpPr>
        <p:spPr>
          <a:xfrm rot="10800000" flipH="1">
            <a:off x="6224792" y="4137226"/>
            <a:ext cx="3600" cy="152700"/>
          </a:xfrm>
          <a:prstGeom prst="straightConnector1">
            <a:avLst/>
          </a:prstGeom>
          <a:noFill/>
          <a:ln w="19050" cap="flat" cmpd="sng">
            <a:solidFill>
              <a:srgbClr val="1D767E"/>
            </a:solidFill>
            <a:prstDash val="solid"/>
            <a:round/>
            <a:headEnd type="triangle" w="med" len="med"/>
            <a:tailEnd type="none" w="med" len="med"/>
          </a:ln>
        </p:spPr>
      </p:cxnSp>
      <p:pic>
        <p:nvPicPr>
          <p:cNvPr id="2440" name="Google Shape;2440;p141"/>
          <p:cNvPicPr preferRelativeResize="0"/>
          <p:nvPr/>
        </p:nvPicPr>
        <p:blipFill rotWithShape="1">
          <a:blip r:embed="rId3">
            <a:alphaModFix/>
          </a:blip>
          <a:srcRect l="48245" t="-3511" r="36283" b="-2883"/>
          <a:stretch/>
        </p:blipFill>
        <p:spPr>
          <a:xfrm>
            <a:off x="4427493" y="1757513"/>
            <a:ext cx="443492" cy="787975"/>
          </a:xfrm>
          <a:prstGeom prst="rect">
            <a:avLst/>
          </a:prstGeom>
          <a:noFill/>
          <a:ln>
            <a:noFill/>
          </a:ln>
        </p:spPr>
      </p:pic>
      <p:pic>
        <p:nvPicPr>
          <p:cNvPr id="2441" name="Google Shape;2441;p141"/>
          <p:cNvPicPr preferRelativeResize="0"/>
          <p:nvPr/>
        </p:nvPicPr>
        <p:blipFill rotWithShape="1">
          <a:blip r:embed="rId4">
            <a:alphaModFix/>
          </a:blip>
          <a:srcRect r="53658"/>
          <a:stretch/>
        </p:blipFill>
        <p:spPr>
          <a:xfrm>
            <a:off x="4738720" y="2428636"/>
            <a:ext cx="202976" cy="195116"/>
          </a:xfrm>
          <a:prstGeom prst="rect">
            <a:avLst/>
          </a:prstGeom>
          <a:noFill/>
          <a:ln>
            <a:noFill/>
          </a:ln>
        </p:spPr>
      </p:pic>
      <p:sp>
        <p:nvSpPr>
          <p:cNvPr id="2442" name="Google Shape;2442;p141"/>
          <p:cNvSpPr txBox="1"/>
          <p:nvPr/>
        </p:nvSpPr>
        <p:spPr>
          <a:xfrm>
            <a:off x="6448320" y="1762019"/>
            <a:ext cx="7845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Medium"/>
                <a:ea typeface="Roboto Medium"/>
                <a:cs typeface="Roboto Medium"/>
                <a:sym typeface="Roboto Medium"/>
              </a:rPr>
              <a:t>Product </a:t>
            </a:r>
            <a:endParaRPr sz="1000">
              <a:latin typeface="Roboto Medium"/>
              <a:ea typeface="Roboto Medium"/>
              <a:cs typeface="Roboto Medium"/>
              <a:sym typeface="Roboto Medium"/>
            </a:endParaRPr>
          </a:p>
          <a:p>
            <a:pPr marL="0" lvl="0" indent="0" algn="l" rtl="0">
              <a:spcBef>
                <a:spcPts val="0"/>
              </a:spcBef>
              <a:spcAft>
                <a:spcPts val="0"/>
              </a:spcAft>
              <a:buNone/>
            </a:pPr>
            <a:r>
              <a:rPr lang="en" sz="1000">
                <a:latin typeface="Roboto Medium"/>
                <a:ea typeface="Roboto Medium"/>
                <a:cs typeface="Roboto Medium"/>
                <a:sym typeface="Roboto Medium"/>
              </a:rPr>
              <a:t>directory </a:t>
            </a:r>
            <a:endParaRPr sz="1000">
              <a:latin typeface="Roboto Medium"/>
              <a:ea typeface="Roboto Medium"/>
              <a:cs typeface="Roboto Medium"/>
              <a:sym typeface="Roboto Medium"/>
            </a:endParaRPr>
          </a:p>
          <a:p>
            <a:pPr marL="0" lvl="0" indent="0" algn="l" rtl="0">
              <a:spcBef>
                <a:spcPts val="0"/>
              </a:spcBef>
              <a:spcAft>
                <a:spcPts val="0"/>
              </a:spcAft>
              <a:buNone/>
            </a:pPr>
            <a:r>
              <a:rPr lang="en" sz="1000">
                <a:latin typeface="Roboto Medium"/>
                <a:ea typeface="Roboto Medium"/>
                <a:cs typeface="Roboto Medium"/>
                <a:sym typeface="Roboto Medium"/>
              </a:rPr>
              <a:t>apps</a:t>
            </a:r>
            <a:endParaRPr sz="1000">
              <a:latin typeface="Roboto Medium"/>
              <a:ea typeface="Roboto Medium"/>
              <a:cs typeface="Roboto Medium"/>
              <a:sym typeface="Roboto Medium"/>
            </a:endParaRPr>
          </a:p>
        </p:txBody>
      </p:sp>
      <p:pic>
        <p:nvPicPr>
          <p:cNvPr id="2443" name="Google Shape;2443;p141"/>
          <p:cNvPicPr preferRelativeResize="0"/>
          <p:nvPr/>
        </p:nvPicPr>
        <p:blipFill rotWithShape="1">
          <a:blip r:embed="rId3">
            <a:alphaModFix/>
          </a:blip>
          <a:srcRect l="48245" t="-3511" r="36283" b="-2883"/>
          <a:stretch/>
        </p:blipFill>
        <p:spPr>
          <a:xfrm>
            <a:off x="8211262" y="1773711"/>
            <a:ext cx="443492" cy="787975"/>
          </a:xfrm>
          <a:prstGeom prst="rect">
            <a:avLst/>
          </a:prstGeom>
          <a:noFill/>
          <a:ln>
            <a:noFill/>
          </a:ln>
        </p:spPr>
      </p:pic>
      <p:pic>
        <p:nvPicPr>
          <p:cNvPr id="2444" name="Google Shape;2444;p141"/>
          <p:cNvPicPr preferRelativeResize="0"/>
          <p:nvPr/>
        </p:nvPicPr>
        <p:blipFill rotWithShape="1">
          <a:blip r:embed="rId4">
            <a:alphaModFix/>
          </a:blip>
          <a:srcRect r="53658"/>
          <a:stretch/>
        </p:blipFill>
        <p:spPr>
          <a:xfrm>
            <a:off x="8522489" y="2444835"/>
            <a:ext cx="202976" cy="195116"/>
          </a:xfrm>
          <a:prstGeom prst="rect">
            <a:avLst/>
          </a:prstGeom>
          <a:noFill/>
          <a:ln>
            <a:noFill/>
          </a:ln>
        </p:spPr>
      </p:pic>
      <p:grpSp>
        <p:nvGrpSpPr>
          <p:cNvPr id="2445" name="Google Shape;2445;p141"/>
          <p:cNvGrpSpPr/>
          <p:nvPr/>
        </p:nvGrpSpPr>
        <p:grpSpPr>
          <a:xfrm>
            <a:off x="4870984" y="2144155"/>
            <a:ext cx="549600" cy="503100"/>
            <a:chOff x="4870984" y="2144155"/>
            <a:chExt cx="549600" cy="503100"/>
          </a:xfrm>
        </p:grpSpPr>
        <p:cxnSp>
          <p:nvCxnSpPr>
            <p:cNvPr id="2446" name="Google Shape;2446;p141"/>
            <p:cNvCxnSpPr>
              <a:stCxn id="2440" idx="3"/>
            </p:cNvCxnSpPr>
            <p:nvPr/>
          </p:nvCxnSpPr>
          <p:spPr>
            <a:xfrm rot="10800000" flipH="1">
              <a:off x="4870984" y="2144300"/>
              <a:ext cx="549600" cy="7200"/>
            </a:xfrm>
            <a:prstGeom prst="straightConnector1">
              <a:avLst/>
            </a:prstGeom>
            <a:noFill/>
            <a:ln w="19050" cap="flat" cmpd="sng">
              <a:solidFill>
                <a:srgbClr val="1D767E"/>
              </a:solidFill>
              <a:prstDash val="solid"/>
              <a:round/>
              <a:headEnd type="triangle" w="med" len="med"/>
              <a:tailEnd type="none" w="med" len="med"/>
            </a:ln>
          </p:spPr>
        </p:cxnSp>
        <p:cxnSp>
          <p:nvCxnSpPr>
            <p:cNvPr id="2447" name="Google Shape;2447;p141"/>
            <p:cNvCxnSpPr/>
            <p:nvPr/>
          </p:nvCxnSpPr>
          <p:spPr>
            <a:xfrm rot="10800000">
              <a:off x="5420459" y="2144155"/>
              <a:ext cx="0" cy="503100"/>
            </a:xfrm>
            <a:prstGeom prst="straightConnector1">
              <a:avLst/>
            </a:prstGeom>
            <a:noFill/>
            <a:ln w="19050" cap="flat" cmpd="sng">
              <a:solidFill>
                <a:srgbClr val="1D767E"/>
              </a:solidFill>
              <a:prstDash val="solid"/>
              <a:round/>
              <a:headEnd type="none" w="med" len="med"/>
              <a:tailEnd type="none" w="med" len="med"/>
            </a:ln>
          </p:spPr>
        </p:cxnSp>
      </p:grpSp>
      <p:grpSp>
        <p:nvGrpSpPr>
          <p:cNvPr id="2448" name="Google Shape;2448;p141"/>
          <p:cNvGrpSpPr/>
          <p:nvPr/>
        </p:nvGrpSpPr>
        <p:grpSpPr>
          <a:xfrm>
            <a:off x="5413339" y="3032913"/>
            <a:ext cx="503100" cy="347641"/>
            <a:chOff x="5413326" y="3065242"/>
            <a:chExt cx="503100" cy="467700"/>
          </a:xfrm>
        </p:grpSpPr>
        <p:cxnSp>
          <p:nvCxnSpPr>
            <p:cNvPr id="2449" name="Google Shape;2449;p141"/>
            <p:cNvCxnSpPr/>
            <p:nvPr/>
          </p:nvCxnSpPr>
          <p:spPr>
            <a:xfrm>
              <a:off x="5413377" y="3065242"/>
              <a:ext cx="0" cy="467700"/>
            </a:xfrm>
            <a:prstGeom prst="straightConnector1">
              <a:avLst/>
            </a:prstGeom>
            <a:noFill/>
            <a:ln w="19050" cap="flat" cmpd="sng">
              <a:solidFill>
                <a:srgbClr val="1D767E"/>
              </a:solidFill>
              <a:prstDash val="solid"/>
              <a:round/>
              <a:headEnd type="none" w="med" len="med"/>
              <a:tailEnd type="none" w="med" len="med"/>
            </a:ln>
          </p:spPr>
        </p:cxnSp>
        <p:cxnSp>
          <p:nvCxnSpPr>
            <p:cNvPr id="2450" name="Google Shape;2450;p141"/>
            <p:cNvCxnSpPr/>
            <p:nvPr/>
          </p:nvCxnSpPr>
          <p:spPr>
            <a:xfrm rot="10800000">
              <a:off x="5413326" y="3532801"/>
              <a:ext cx="503100" cy="0"/>
            </a:xfrm>
            <a:prstGeom prst="straightConnector1">
              <a:avLst/>
            </a:prstGeom>
            <a:noFill/>
            <a:ln w="19050" cap="flat" cmpd="sng">
              <a:solidFill>
                <a:srgbClr val="1D767E"/>
              </a:solidFill>
              <a:prstDash val="solid"/>
              <a:round/>
              <a:headEnd type="triangle" w="med" len="med"/>
              <a:tailEnd type="none" w="med" len="med"/>
            </a:ln>
          </p:spPr>
        </p:cxnSp>
      </p:grpSp>
      <p:grpSp>
        <p:nvGrpSpPr>
          <p:cNvPr id="2451" name="Google Shape;2451;p141"/>
          <p:cNvGrpSpPr/>
          <p:nvPr/>
        </p:nvGrpSpPr>
        <p:grpSpPr>
          <a:xfrm>
            <a:off x="6538169" y="2999666"/>
            <a:ext cx="549600" cy="373954"/>
            <a:chOff x="6538155" y="3020513"/>
            <a:chExt cx="549600" cy="503100"/>
          </a:xfrm>
        </p:grpSpPr>
        <p:cxnSp>
          <p:nvCxnSpPr>
            <p:cNvPr id="2452" name="Google Shape;2452;p141"/>
            <p:cNvCxnSpPr/>
            <p:nvPr/>
          </p:nvCxnSpPr>
          <p:spPr>
            <a:xfrm>
              <a:off x="6538155" y="3516267"/>
              <a:ext cx="549600" cy="7200"/>
            </a:xfrm>
            <a:prstGeom prst="straightConnector1">
              <a:avLst/>
            </a:prstGeom>
            <a:noFill/>
            <a:ln w="19050" cap="flat" cmpd="sng">
              <a:solidFill>
                <a:srgbClr val="1D767E"/>
              </a:solidFill>
              <a:prstDash val="solid"/>
              <a:round/>
              <a:headEnd type="triangle" w="med" len="med"/>
              <a:tailEnd type="none" w="med" len="med"/>
            </a:ln>
          </p:spPr>
        </p:cxnSp>
        <p:cxnSp>
          <p:nvCxnSpPr>
            <p:cNvPr id="2453" name="Google Shape;2453;p141"/>
            <p:cNvCxnSpPr/>
            <p:nvPr/>
          </p:nvCxnSpPr>
          <p:spPr>
            <a:xfrm>
              <a:off x="7087628" y="3020513"/>
              <a:ext cx="0" cy="503100"/>
            </a:xfrm>
            <a:prstGeom prst="straightConnector1">
              <a:avLst/>
            </a:prstGeom>
            <a:noFill/>
            <a:ln w="19050" cap="flat" cmpd="sng">
              <a:solidFill>
                <a:srgbClr val="1D767E"/>
              </a:solidFill>
              <a:prstDash val="solid"/>
              <a:round/>
              <a:headEnd type="none" w="med" len="med"/>
              <a:tailEnd type="none" w="med" len="med"/>
            </a:ln>
          </p:spPr>
        </p:cxnSp>
      </p:grpSp>
      <p:grpSp>
        <p:nvGrpSpPr>
          <p:cNvPr id="2454" name="Google Shape;2454;p141"/>
          <p:cNvGrpSpPr/>
          <p:nvPr/>
        </p:nvGrpSpPr>
        <p:grpSpPr>
          <a:xfrm>
            <a:off x="7232946" y="2134826"/>
            <a:ext cx="583229" cy="467700"/>
            <a:chOff x="7232946" y="2134826"/>
            <a:chExt cx="583229" cy="467700"/>
          </a:xfrm>
        </p:grpSpPr>
        <p:cxnSp>
          <p:nvCxnSpPr>
            <p:cNvPr id="2455" name="Google Shape;2455;p141"/>
            <p:cNvCxnSpPr/>
            <p:nvPr/>
          </p:nvCxnSpPr>
          <p:spPr>
            <a:xfrm rot="10800000">
              <a:off x="7232946" y="2134826"/>
              <a:ext cx="0" cy="467700"/>
            </a:xfrm>
            <a:prstGeom prst="straightConnector1">
              <a:avLst/>
            </a:prstGeom>
            <a:noFill/>
            <a:ln w="19050" cap="flat" cmpd="sng">
              <a:solidFill>
                <a:srgbClr val="1D767E"/>
              </a:solidFill>
              <a:prstDash val="solid"/>
              <a:round/>
              <a:headEnd type="none" w="med" len="med"/>
              <a:tailEnd type="none" w="med" len="med"/>
            </a:ln>
          </p:spPr>
        </p:cxnSp>
        <p:cxnSp>
          <p:nvCxnSpPr>
            <p:cNvPr id="2456" name="Google Shape;2456;p141"/>
            <p:cNvCxnSpPr/>
            <p:nvPr/>
          </p:nvCxnSpPr>
          <p:spPr>
            <a:xfrm rot="10800000">
              <a:off x="7232975" y="2134975"/>
              <a:ext cx="583200" cy="0"/>
            </a:xfrm>
            <a:prstGeom prst="straightConnector1">
              <a:avLst/>
            </a:prstGeom>
            <a:noFill/>
            <a:ln w="19050" cap="flat" cmpd="sng">
              <a:solidFill>
                <a:srgbClr val="1D767E"/>
              </a:solidFill>
              <a:prstDash val="solid"/>
              <a:round/>
              <a:headEnd type="triangle" w="med" len="med"/>
              <a:tailEnd type="none" w="med" len="med"/>
            </a:ln>
          </p:spPr>
        </p:cxnSp>
      </p:grpSp>
      <p:pic>
        <p:nvPicPr>
          <p:cNvPr id="2457" name="Google Shape;2457;p141"/>
          <p:cNvPicPr preferRelativeResize="0"/>
          <p:nvPr/>
        </p:nvPicPr>
        <p:blipFill>
          <a:blip r:embed="rId5">
            <a:alphaModFix/>
          </a:blip>
          <a:stretch>
            <a:fillRect/>
          </a:stretch>
        </p:blipFill>
        <p:spPr>
          <a:xfrm>
            <a:off x="3525153" y="625046"/>
            <a:ext cx="549609" cy="262285"/>
          </a:xfrm>
          <a:prstGeom prst="rect">
            <a:avLst/>
          </a:prstGeom>
          <a:noFill/>
          <a:ln>
            <a:noFill/>
          </a:ln>
        </p:spPr>
      </p:pic>
      <p:cxnSp>
        <p:nvCxnSpPr>
          <p:cNvPr id="2458" name="Google Shape;2458;p141"/>
          <p:cNvCxnSpPr/>
          <p:nvPr/>
        </p:nvCxnSpPr>
        <p:spPr>
          <a:xfrm>
            <a:off x="4182913" y="759275"/>
            <a:ext cx="437400" cy="3300"/>
          </a:xfrm>
          <a:prstGeom prst="straightConnector1">
            <a:avLst/>
          </a:prstGeom>
          <a:noFill/>
          <a:ln w="19050" cap="flat" cmpd="sng">
            <a:solidFill>
              <a:srgbClr val="1D767E"/>
            </a:solidFill>
            <a:prstDash val="solid"/>
            <a:round/>
            <a:headEnd type="triangle" w="med" len="med"/>
            <a:tailEnd type="none" w="med" len="med"/>
          </a:ln>
        </p:spPr>
      </p:cxnSp>
      <p:cxnSp>
        <p:nvCxnSpPr>
          <p:cNvPr id="2459" name="Google Shape;2459;p141"/>
          <p:cNvCxnSpPr/>
          <p:nvPr/>
        </p:nvCxnSpPr>
        <p:spPr>
          <a:xfrm rot="10800000" flipH="1">
            <a:off x="5454352" y="754992"/>
            <a:ext cx="408000" cy="2400"/>
          </a:xfrm>
          <a:prstGeom prst="straightConnector1">
            <a:avLst/>
          </a:prstGeom>
          <a:noFill/>
          <a:ln w="19050" cap="flat" cmpd="sng">
            <a:solidFill>
              <a:srgbClr val="1D767E"/>
            </a:solidFill>
            <a:prstDash val="solid"/>
            <a:round/>
            <a:headEnd type="none" w="med" len="med"/>
            <a:tailEnd type="triangle" w="med" len="med"/>
          </a:ln>
        </p:spPr>
      </p:cxnSp>
      <p:sp>
        <p:nvSpPr>
          <p:cNvPr id="2460" name="Google Shape;2460;p141"/>
          <p:cNvSpPr txBox="1"/>
          <p:nvPr/>
        </p:nvSpPr>
        <p:spPr>
          <a:xfrm>
            <a:off x="4501900" y="583050"/>
            <a:ext cx="1063200" cy="30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Medium"/>
                <a:ea typeface="Roboto Medium"/>
                <a:cs typeface="Roboto Medium"/>
                <a:sym typeface="Roboto Medium"/>
              </a:rPr>
              <a:t>User requests </a:t>
            </a:r>
            <a:endParaRPr sz="1000">
              <a:latin typeface="Roboto Medium"/>
              <a:ea typeface="Roboto Medium"/>
              <a:cs typeface="Roboto Medium"/>
              <a:sym typeface="Roboto Medium"/>
            </a:endParaRPr>
          </a:p>
        </p:txBody>
      </p:sp>
      <p:pic>
        <p:nvPicPr>
          <p:cNvPr id="2461" name="Google Shape;2461;p141"/>
          <p:cNvPicPr preferRelativeResize="0"/>
          <p:nvPr/>
        </p:nvPicPr>
        <p:blipFill rotWithShape="1">
          <a:blip r:embed="rId3">
            <a:alphaModFix/>
          </a:blip>
          <a:srcRect l="48245" t="-3511" r="36283" b="-2883"/>
          <a:stretch/>
        </p:blipFill>
        <p:spPr>
          <a:xfrm>
            <a:off x="6004824" y="510417"/>
            <a:ext cx="443492" cy="787975"/>
          </a:xfrm>
          <a:prstGeom prst="rect">
            <a:avLst/>
          </a:prstGeom>
          <a:noFill/>
          <a:ln>
            <a:noFill/>
          </a:ln>
        </p:spPr>
      </p:pic>
      <p:sp>
        <p:nvSpPr>
          <p:cNvPr id="2462" name="Google Shape;2462;p141"/>
          <p:cNvSpPr txBox="1"/>
          <p:nvPr/>
        </p:nvSpPr>
        <p:spPr>
          <a:xfrm>
            <a:off x="6448325" y="1062875"/>
            <a:ext cx="1023300" cy="30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Medium"/>
                <a:ea typeface="Roboto Medium"/>
                <a:cs typeface="Roboto Medium"/>
                <a:sym typeface="Roboto Medium"/>
              </a:rPr>
              <a:t>Load balancer </a:t>
            </a:r>
            <a:endParaRPr sz="1000">
              <a:latin typeface="Roboto Medium"/>
              <a:ea typeface="Roboto Medium"/>
              <a:cs typeface="Roboto Medium"/>
              <a:sym typeface="Roboto Medium"/>
            </a:endParaRPr>
          </a:p>
        </p:txBody>
      </p:sp>
      <p:cxnSp>
        <p:nvCxnSpPr>
          <p:cNvPr id="2463" name="Google Shape;2463;p141"/>
          <p:cNvCxnSpPr/>
          <p:nvPr/>
        </p:nvCxnSpPr>
        <p:spPr>
          <a:xfrm>
            <a:off x="6799016" y="743917"/>
            <a:ext cx="1575900" cy="0"/>
          </a:xfrm>
          <a:prstGeom prst="straightConnector1">
            <a:avLst/>
          </a:prstGeom>
          <a:noFill/>
          <a:ln w="9525" cap="flat" cmpd="sng">
            <a:solidFill>
              <a:srgbClr val="D73A49"/>
            </a:solidFill>
            <a:prstDash val="dash"/>
            <a:round/>
            <a:headEnd type="triangle" w="med" len="med"/>
            <a:tailEnd type="none" w="med" len="med"/>
          </a:ln>
        </p:spPr>
      </p:cxnSp>
      <p:cxnSp>
        <p:nvCxnSpPr>
          <p:cNvPr id="2464" name="Google Shape;2464;p141"/>
          <p:cNvCxnSpPr/>
          <p:nvPr/>
        </p:nvCxnSpPr>
        <p:spPr>
          <a:xfrm>
            <a:off x="8427200" y="741300"/>
            <a:ext cx="0" cy="903600"/>
          </a:xfrm>
          <a:prstGeom prst="straightConnector1">
            <a:avLst/>
          </a:prstGeom>
          <a:noFill/>
          <a:ln w="9525" cap="flat" cmpd="sng">
            <a:solidFill>
              <a:srgbClr val="D73A49"/>
            </a:solidFill>
            <a:prstDash val="dash"/>
            <a:round/>
            <a:headEnd type="none" w="med" len="med"/>
            <a:tailEnd type="triangle" w="med" len="med"/>
          </a:ln>
        </p:spPr>
      </p:cxnSp>
      <p:cxnSp>
        <p:nvCxnSpPr>
          <p:cNvPr id="2465" name="Google Shape;2465;p141"/>
          <p:cNvCxnSpPr>
            <a:endCxn id="2428" idx="0"/>
          </p:cNvCxnSpPr>
          <p:nvPr/>
        </p:nvCxnSpPr>
        <p:spPr>
          <a:xfrm flipH="1">
            <a:off x="6226570" y="1302569"/>
            <a:ext cx="6300" cy="456300"/>
          </a:xfrm>
          <a:prstGeom prst="straightConnector1">
            <a:avLst/>
          </a:prstGeom>
          <a:noFill/>
          <a:ln w="19050" cap="flat" cmpd="sng">
            <a:solidFill>
              <a:srgbClr val="1D767E"/>
            </a:solidFill>
            <a:prstDash val="solid"/>
            <a:round/>
            <a:headEnd type="none" w="med" len="med"/>
            <a:tailEnd type="triangle" w="med" len="med"/>
          </a:ln>
        </p:spPr>
      </p:cxnSp>
      <p:cxnSp>
        <p:nvCxnSpPr>
          <p:cNvPr id="2466" name="Google Shape;2466;p141"/>
          <p:cNvCxnSpPr/>
          <p:nvPr/>
        </p:nvCxnSpPr>
        <p:spPr>
          <a:xfrm rot="10800000" flipH="1">
            <a:off x="4678014" y="1251011"/>
            <a:ext cx="1326900" cy="7500"/>
          </a:xfrm>
          <a:prstGeom prst="straightConnector1">
            <a:avLst/>
          </a:prstGeom>
          <a:noFill/>
          <a:ln w="19050" cap="flat" cmpd="sng">
            <a:solidFill>
              <a:srgbClr val="1D7E74"/>
            </a:solidFill>
            <a:prstDash val="solid"/>
            <a:round/>
            <a:headEnd type="none" w="med" len="med"/>
            <a:tailEnd type="none" w="med" len="med"/>
          </a:ln>
        </p:spPr>
      </p:cxnSp>
      <p:cxnSp>
        <p:nvCxnSpPr>
          <p:cNvPr id="2467" name="Google Shape;2467;p141"/>
          <p:cNvCxnSpPr/>
          <p:nvPr/>
        </p:nvCxnSpPr>
        <p:spPr>
          <a:xfrm flipH="1">
            <a:off x="4677914" y="1259700"/>
            <a:ext cx="6300" cy="456300"/>
          </a:xfrm>
          <a:prstGeom prst="straightConnector1">
            <a:avLst/>
          </a:prstGeom>
          <a:noFill/>
          <a:ln w="19050" cap="flat" cmpd="sng">
            <a:solidFill>
              <a:srgbClr val="1D767E"/>
            </a:solidFill>
            <a:prstDash val="solid"/>
            <a:round/>
            <a:headEnd type="none" w="med" len="med"/>
            <a:tailEnd type="triangle" w="med" len="med"/>
          </a:ln>
        </p:spPr>
      </p:cxnSp>
      <p:sp>
        <p:nvSpPr>
          <p:cNvPr id="2468" name="Google Shape;2468;p141"/>
          <p:cNvSpPr/>
          <p:nvPr/>
        </p:nvSpPr>
        <p:spPr>
          <a:xfrm>
            <a:off x="8075350" y="1007025"/>
            <a:ext cx="850200" cy="337500"/>
          </a:xfrm>
          <a:prstGeom prst="rect">
            <a:avLst/>
          </a:prstGeom>
          <a:solidFill>
            <a:srgbClr val="C1C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1"/>
          <p:cNvSpPr txBox="1"/>
          <p:nvPr/>
        </p:nvSpPr>
        <p:spPr>
          <a:xfrm>
            <a:off x="7999850" y="929928"/>
            <a:ext cx="850200" cy="26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D73A49"/>
                </a:solidFill>
                <a:latin typeface="Roboto"/>
                <a:ea typeface="Roboto"/>
                <a:cs typeface="Roboto"/>
                <a:sym typeface="Roboto"/>
              </a:rPr>
              <a:t>Terminated connection</a:t>
            </a:r>
            <a:endParaRPr sz="1000" b="1">
              <a:solidFill>
                <a:srgbClr val="D73A49"/>
              </a:solidFill>
              <a:latin typeface="Roboto"/>
              <a:ea typeface="Roboto"/>
              <a:cs typeface="Roboto"/>
              <a:sym typeface="Roboto"/>
            </a:endParaRPr>
          </a:p>
        </p:txBody>
      </p:sp>
      <p:grpSp>
        <p:nvGrpSpPr>
          <p:cNvPr id="2470" name="Google Shape;2470;p141"/>
          <p:cNvGrpSpPr/>
          <p:nvPr/>
        </p:nvGrpSpPr>
        <p:grpSpPr>
          <a:xfrm>
            <a:off x="6549250" y="415900"/>
            <a:ext cx="1552200" cy="734400"/>
            <a:chOff x="6549250" y="415900"/>
            <a:chExt cx="1552200" cy="734400"/>
          </a:xfrm>
        </p:grpSpPr>
        <p:sp>
          <p:nvSpPr>
            <p:cNvPr id="2471" name="Google Shape;2471;p141"/>
            <p:cNvSpPr/>
            <p:nvPr/>
          </p:nvSpPr>
          <p:spPr>
            <a:xfrm rot="5400000">
              <a:off x="7045750" y="-17275"/>
              <a:ext cx="559200" cy="1512900"/>
            </a:xfrm>
            <a:prstGeom prst="wedgeRectCallout">
              <a:avLst>
                <a:gd name="adj1" fmla="val -20833"/>
                <a:gd name="adj2" fmla="val 62500"/>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41"/>
            <p:cNvSpPr txBox="1"/>
            <p:nvPr/>
          </p:nvSpPr>
          <p:spPr>
            <a:xfrm>
              <a:off x="6549250" y="415900"/>
              <a:ext cx="1552200" cy="73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A product directory app is down? Rerouting users to the other two!</a:t>
              </a:r>
              <a:endParaRPr sz="1000">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EF4"/>
        </a:solidFill>
        <a:effectLst/>
      </p:bgPr>
    </p:bg>
    <p:spTree>
      <p:nvGrpSpPr>
        <p:cNvPr id="1" name="Shape 2476"/>
        <p:cNvGrpSpPr/>
        <p:nvPr/>
      </p:nvGrpSpPr>
      <p:grpSpPr>
        <a:xfrm>
          <a:off x="0" y="0"/>
          <a:ext cx="0" cy="0"/>
          <a:chOff x="0" y="0"/>
          <a:chExt cx="0" cy="0"/>
        </a:xfrm>
      </p:grpSpPr>
      <p:sp>
        <p:nvSpPr>
          <p:cNvPr id="2477" name="Google Shape;2477;p142"/>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8" name="Google Shape;2478;p142"/>
          <p:cNvGrpSpPr/>
          <p:nvPr/>
        </p:nvGrpSpPr>
        <p:grpSpPr>
          <a:xfrm>
            <a:off x="457200" y="1378813"/>
            <a:ext cx="776889" cy="621300"/>
            <a:chOff x="457200" y="1378813"/>
            <a:chExt cx="776889" cy="621300"/>
          </a:xfrm>
        </p:grpSpPr>
        <p:sp>
          <p:nvSpPr>
            <p:cNvPr id="2479" name="Google Shape;2479;p142"/>
            <p:cNvSpPr/>
            <p:nvPr/>
          </p:nvSpPr>
          <p:spPr>
            <a:xfrm>
              <a:off x="457200" y="1378813"/>
              <a:ext cx="695400" cy="621300"/>
            </a:xfrm>
            <a:prstGeom prst="roundRect">
              <a:avLst>
                <a:gd name="adj" fmla="val 16667"/>
              </a:avLst>
            </a:prstGeom>
            <a:solidFill>
              <a:srgbClr val="8181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80" name="Google Shape;2480;p142"/>
            <p:cNvSpPr/>
            <p:nvPr/>
          </p:nvSpPr>
          <p:spPr>
            <a:xfrm rot="5400000">
              <a:off x="969614" y="1607625"/>
              <a:ext cx="340325" cy="188625"/>
            </a:xfrm>
            <a:prstGeom prst="flowChartExtract">
              <a:avLst/>
            </a:prstGeom>
            <a:solidFill>
              <a:srgbClr val="818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142"/>
          <p:cNvGrpSpPr/>
          <p:nvPr/>
        </p:nvGrpSpPr>
        <p:grpSpPr>
          <a:xfrm>
            <a:off x="457200" y="2228725"/>
            <a:ext cx="776889" cy="621300"/>
            <a:chOff x="457200" y="1378813"/>
            <a:chExt cx="776889" cy="621300"/>
          </a:xfrm>
        </p:grpSpPr>
        <p:sp>
          <p:nvSpPr>
            <p:cNvPr id="2482" name="Google Shape;2482;p142"/>
            <p:cNvSpPr/>
            <p:nvPr/>
          </p:nvSpPr>
          <p:spPr>
            <a:xfrm>
              <a:off x="457200" y="1378813"/>
              <a:ext cx="695400" cy="621300"/>
            </a:xfrm>
            <a:prstGeom prst="roundRect">
              <a:avLst>
                <a:gd name="adj" fmla="val 16667"/>
              </a:avLst>
            </a:prstGeom>
            <a:solidFill>
              <a:srgbClr val="8181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83" name="Google Shape;2483;p142"/>
            <p:cNvSpPr/>
            <p:nvPr/>
          </p:nvSpPr>
          <p:spPr>
            <a:xfrm rot="5400000">
              <a:off x="969614" y="1607625"/>
              <a:ext cx="340325" cy="188625"/>
            </a:xfrm>
            <a:prstGeom prst="flowChartExtract">
              <a:avLst/>
            </a:prstGeom>
            <a:solidFill>
              <a:srgbClr val="818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4" name="Google Shape;2484;p142"/>
          <p:cNvGrpSpPr/>
          <p:nvPr/>
        </p:nvGrpSpPr>
        <p:grpSpPr>
          <a:xfrm>
            <a:off x="457200" y="3073850"/>
            <a:ext cx="776889" cy="621300"/>
            <a:chOff x="457200" y="1378813"/>
            <a:chExt cx="776889" cy="621300"/>
          </a:xfrm>
        </p:grpSpPr>
        <p:sp>
          <p:nvSpPr>
            <p:cNvPr id="2485" name="Google Shape;2485;p142"/>
            <p:cNvSpPr/>
            <p:nvPr/>
          </p:nvSpPr>
          <p:spPr>
            <a:xfrm>
              <a:off x="457200" y="1378813"/>
              <a:ext cx="695400" cy="621300"/>
            </a:xfrm>
            <a:prstGeom prst="roundRect">
              <a:avLst>
                <a:gd name="adj" fmla="val 16667"/>
              </a:avLst>
            </a:prstGeom>
            <a:solidFill>
              <a:srgbClr val="8181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86" name="Google Shape;2486;p142"/>
            <p:cNvSpPr/>
            <p:nvPr/>
          </p:nvSpPr>
          <p:spPr>
            <a:xfrm rot="5400000">
              <a:off x="969614" y="1607625"/>
              <a:ext cx="340325" cy="188625"/>
            </a:xfrm>
            <a:prstGeom prst="flowChartExtract">
              <a:avLst/>
            </a:prstGeom>
            <a:solidFill>
              <a:srgbClr val="818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7" name="Google Shape;2487;p142"/>
          <p:cNvGrpSpPr/>
          <p:nvPr/>
        </p:nvGrpSpPr>
        <p:grpSpPr>
          <a:xfrm>
            <a:off x="457200" y="3923750"/>
            <a:ext cx="776889" cy="621300"/>
            <a:chOff x="457200" y="1378813"/>
            <a:chExt cx="776889" cy="621300"/>
          </a:xfrm>
        </p:grpSpPr>
        <p:sp>
          <p:nvSpPr>
            <p:cNvPr id="2488" name="Google Shape;2488;p142"/>
            <p:cNvSpPr/>
            <p:nvPr/>
          </p:nvSpPr>
          <p:spPr>
            <a:xfrm>
              <a:off x="457200" y="1378813"/>
              <a:ext cx="695400" cy="621300"/>
            </a:xfrm>
            <a:prstGeom prst="roundRect">
              <a:avLst>
                <a:gd name="adj" fmla="val 16667"/>
              </a:avLst>
            </a:prstGeom>
            <a:solidFill>
              <a:srgbClr val="8181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89" name="Google Shape;2489;p142"/>
            <p:cNvSpPr/>
            <p:nvPr/>
          </p:nvSpPr>
          <p:spPr>
            <a:xfrm rot="5400000">
              <a:off x="969614" y="1607625"/>
              <a:ext cx="340325" cy="188625"/>
            </a:xfrm>
            <a:prstGeom prst="flowChartExtract">
              <a:avLst/>
            </a:prstGeom>
            <a:solidFill>
              <a:srgbClr val="818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0" name="Google Shape;2490;p142"/>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42"/>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42"/>
          <p:cNvSpPr/>
          <p:nvPr/>
        </p:nvSpPr>
        <p:spPr>
          <a:xfrm>
            <a:off x="1352550" y="39189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
        <p:nvSpPr>
          <p:cNvPr id="2494" name="Google Shape;2494;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Monolith to Microservice </a:t>
            </a:r>
            <a:endParaRPr/>
          </a:p>
        </p:txBody>
      </p:sp>
      <p:sp>
        <p:nvSpPr>
          <p:cNvPr id="2495" name="Google Shape;2495;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activity, you will diagram microservices. </a:t>
            </a:r>
            <a:endParaRPr/>
          </a:p>
        </p:txBody>
      </p:sp>
      <p:sp>
        <p:nvSpPr>
          <p:cNvPr id="2496" name="Google Shape;2496;p142"/>
          <p:cNvSpPr txBox="1">
            <a:spLocks noGrp="1"/>
          </p:cNvSpPr>
          <p:nvPr>
            <p:ph type="subTitle" idx="1"/>
          </p:nvPr>
        </p:nvSpPr>
        <p:spPr>
          <a:xfrm>
            <a:off x="1454000" y="1398000"/>
            <a:ext cx="74760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Separate each component of the monolith by its function and move it to its own machine.</a:t>
            </a:r>
            <a:endParaRPr sz="1400" dirty="0">
              <a:latin typeface="Roboto"/>
              <a:ea typeface="Roboto"/>
              <a:cs typeface="Roboto"/>
              <a:sym typeface="Roboto"/>
            </a:endParaRPr>
          </a:p>
        </p:txBody>
      </p:sp>
      <p:sp>
        <p:nvSpPr>
          <p:cNvPr id="2497" name="Google Shape;2497;p142"/>
          <p:cNvSpPr txBox="1">
            <a:spLocks noGrp="1"/>
          </p:cNvSpPr>
          <p:nvPr>
            <p:ph type="subTitle" idx="2"/>
          </p:nvPr>
        </p:nvSpPr>
        <p:spPr>
          <a:xfrm>
            <a:off x="1454000" y="2306749"/>
            <a:ext cx="7476000" cy="533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1200"/>
              </a:spcAft>
              <a:buNone/>
            </a:pPr>
            <a:r>
              <a:rPr lang="en" sz="1400" dirty="0">
                <a:latin typeface="Roboto"/>
                <a:ea typeface="Roboto"/>
                <a:cs typeface="Roboto"/>
                <a:sym typeface="Roboto"/>
              </a:rPr>
              <a:t>Add communication between each part of the microservice.</a:t>
            </a:r>
            <a:endParaRPr sz="1400" dirty="0">
              <a:latin typeface="Roboto"/>
              <a:ea typeface="Roboto"/>
              <a:cs typeface="Roboto"/>
              <a:sym typeface="Roboto"/>
            </a:endParaRPr>
          </a:p>
        </p:txBody>
      </p:sp>
      <p:sp>
        <p:nvSpPr>
          <p:cNvPr id="2498" name="Google Shape;2498;p142"/>
          <p:cNvSpPr txBox="1">
            <a:spLocks noGrp="1"/>
          </p:cNvSpPr>
          <p:nvPr>
            <p:ph type="subTitle" idx="3"/>
          </p:nvPr>
        </p:nvSpPr>
        <p:spPr>
          <a:xfrm>
            <a:off x="1464029" y="3076269"/>
            <a:ext cx="74760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Turn the back-end server into an API to interact with more than just the front end.</a:t>
            </a:r>
            <a:endParaRPr>
              <a:latin typeface="Roboto"/>
              <a:ea typeface="Roboto"/>
              <a:cs typeface="Roboto"/>
              <a:sym typeface="Roboto"/>
            </a:endParaRPr>
          </a:p>
        </p:txBody>
      </p:sp>
      <p:sp>
        <p:nvSpPr>
          <p:cNvPr id="2499" name="Google Shape;2499;p142"/>
          <p:cNvSpPr txBox="1">
            <a:spLocks noGrp="1"/>
          </p:cNvSpPr>
          <p:nvPr>
            <p:ph type="subTitle" idx="4"/>
          </p:nvPr>
        </p:nvSpPr>
        <p:spPr>
          <a:xfrm>
            <a:off x="1454000" y="3992175"/>
            <a:ext cx="7476000" cy="5337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1200"/>
              </a:spcAft>
              <a:buNone/>
            </a:pPr>
            <a:r>
              <a:rPr lang="en">
                <a:latin typeface="Roboto"/>
                <a:ea typeface="Roboto"/>
                <a:cs typeface="Roboto"/>
                <a:sym typeface="Roboto"/>
              </a:rPr>
              <a:t>Rename the rest of the component services to match the main function they provide.</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5F6E1"/>
        </a:solidFill>
        <a:effectLst/>
      </p:bgPr>
    </p:bg>
    <p:spTree>
      <p:nvGrpSpPr>
        <p:cNvPr id="1" name="Shape 2149"/>
        <p:cNvGrpSpPr/>
        <p:nvPr/>
      </p:nvGrpSpPr>
      <p:grpSpPr>
        <a:xfrm>
          <a:off x="0" y="0"/>
          <a:ext cx="0" cy="0"/>
          <a:chOff x="0" y="0"/>
          <a:chExt cx="0" cy="0"/>
        </a:xfrm>
      </p:grpSpPr>
      <p:sp>
        <p:nvSpPr>
          <p:cNvPr id="2150" name="Google Shape;2150;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Class Objectives</a:t>
            </a:r>
            <a:endParaRPr/>
          </a:p>
        </p:txBody>
      </p:sp>
      <p:sp>
        <p:nvSpPr>
          <p:cNvPr id="2151" name="Google Shape;2151;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we’ll be able to: </a:t>
            </a:r>
            <a:endParaRPr/>
          </a:p>
        </p:txBody>
      </p:sp>
      <p:sp>
        <p:nvSpPr>
          <p:cNvPr id="2152" name="Google Shape;2152;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53" name="Google Shape;2153;p125"/>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Understand how microservices and architecture work to deliver more robust, reliable, </a:t>
            </a:r>
            <a:br>
              <a:rPr lang="en">
                <a:solidFill>
                  <a:schemeClr val="dk1"/>
                </a:solidFill>
              </a:rPr>
            </a:br>
            <a:r>
              <a:rPr lang="en">
                <a:solidFill>
                  <a:schemeClr val="dk1"/>
                </a:solidFill>
              </a:rPr>
              <a:t>and repeatable infrastructure as code. </a:t>
            </a:r>
            <a:endParaRPr/>
          </a:p>
        </p:txBody>
      </p:sp>
      <p:sp>
        <p:nvSpPr>
          <p:cNvPr id="2154" name="Google Shape;2154;p12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Define the different services within a LEMP stack.</a:t>
            </a:r>
            <a:endParaRPr/>
          </a:p>
        </p:txBody>
      </p:sp>
      <p:sp>
        <p:nvSpPr>
          <p:cNvPr id="2155" name="Google Shape;2155;p125"/>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Deploy a Docker Compose container set and test the deployment functionality. </a:t>
            </a:r>
            <a:endParaRPr/>
          </a:p>
        </p:txBody>
      </p:sp>
      <p:sp>
        <p:nvSpPr>
          <p:cNvPr id="2156" name="Google Shape;2156;p125"/>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Describe how relational databases store and retrieve data.</a:t>
            </a:r>
            <a:endParaRPr/>
          </a:p>
        </p:txBody>
      </p:sp>
      <p:sp>
        <p:nvSpPr>
          <p:cNvPr id="2157" name="Google Shape;2157;p12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Create SQL queries to view, enter, and delete data.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14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505" name="Google Shape;2505;p14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Monolith to Microservice</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diagram a microservice version of a monolith web store application.</a:t>
            </a:r>
            <a:endParaRPr sz="2000">
              <a:latin typeface="Roboto Light"/>
              <a:ea typeface="Roboto Light"/>
              <a:cs typeface="Roboto Light"/>
              <a:sym typeface="Roboto Light"/>
            </a:endParaRPr>
          </a:p>
        </p:txBody>
      </p:sp>
      <p:sp>
        <p:nvSpPr>
          <p:cNvPr id="2506" name="Google Shape;2506;p1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Google Shape;2511;p1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sp>
        <p:nvSpPr>
          <p:cNvPr id="2516" name="Google Shape;2516;p14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 Application Architecture</a:t>
            </a:r>
            <a:endParaRPr/>
          </a:p>
        </p:txBody>
      </p:sp>
      <p:sp>
        <p:nvSpPr>
          <p:cNvPr id="2517" name="Google Shape;2517;p1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CE8FA"/>
        </a:solidFill>
        <a:effectLst/>
      </p:bgPr>
    </p:bg>
    <p:spTree>
      <p:nvGrpSpPr>
        <p:cNvPr id="1" name="Shape 2521"/>
        <p:cNvGrpSpPr/>
        <p:nvPr/>
      </p:nvGrpSpPr>
      <p:grpSpPr>
        <a:xfrm>
          <a:off x="0" y="0"/>
          <a:ext cx="0" cy="0"/>
          <a:chOff x="0" y="0"/>
          <a:chExt cx="0" cy="0"/>
        </a:xfrm>
      </p:grpSpPr>
      <p:sp>
        <p:nvSpPr>
          <p:cNvPr id="2522" name="Google Shape;2522;p146"/>
          <p:cNvSpPr/>
          <p:nvPr/>
        </p:nvSpPr>
        <p:spPr>
          <a:xfrm>
            <a:off x="6227625" y="2494975"/>
            <a:ext cx="1905900" cy="1905900"/>
          </a:xfrm>
          <a:prstGeom prst="ellipse">
            <a:avLst/>
          </a:prstGeom>
          <a:solidFill>
            <a:srgbClr val="60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46"/>
          <p:cNvSpPr/>
          <p:nvPr/>
        </p:nvSpPr>
        <p:spPr>
          <a:xfrm>
            <a:off x="3615100" y="2494975"/>
            <a:ext cx="1905900" cy="1905900"/>
          </a:xfrm>
          <a:prstGeom prst="ellipse">
            <a:avLst/>
          </a:prstGeom>
          <a:solidFill>
            <a:srgbClr val="60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46"/>
          <p:cNvSpPr/>
          <p:nvPr/>
        </p:nvSpPr>
        <p:spPr>
          <a:xfrm>
            <a:off x="1010825" y="2494975"/>
            <a:ext cx="1905900" cy="1905900"/>
          </a:xfrm>
          <a:prstGeom prst="ellipse">
            <a:avLst/>
          </a:prstGeom>
          <a:solidFill>
            <a:srgbClr val="60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46"/>
          <p:cNvSpPr/>
          <p:nvPr/>
        </p:nvSpPr>
        <p:spPr>
          <a:xfrm>
            <a:off x="0" y="0"/>
            <a:ext cx="9144000" cy="1523400"/>
          </a:xfrm>
          <a:prstGeom prst="rect">
            <a:avLst/>
          </a:prstGeom>
          <a:solidFill>
            <a:srgbClr val="60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Application Architecture</a:t>
            </a:r>
            <a:endParaRPr/>
          </a:p>
        </p:txBody>
      </p:sp>
      <p:sp>
        <p:nvSpPr>
          <p:cNvPr id="2527" name="Google Shape;2527;p14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One of the first steps to creating microservices is separating the components into their own individual machines so that each one can run a “service.”</a:t>
            </a:r>
            <a:endParaRPr/>
          </a:p>
        </p:txBody>
      </p:sp>
      <p:sp>
        <p:nvSpPr>
          <p:cNvPr id="2528" name="Google Shape;2528;p146"/>
          <p:cNvSpPr txBox="1">
            <a:spLocks noGrp="1"/>
          </p:cNvSpPr>
          <p:nvPr>
            <p:ph type="body" idx="3"/>
          </p:nvPr>
        </p:nvSpPr>
        <p:spPr>
          <a:xfrm>
            <a:off x="175" y="1620425"/>
            <a:ext cx="9144000" cy="931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500"/>
              <a:t>A service, such as the front-end server from our earlier examples, is really just an operating system, running the minimum software that was configured to serve one main purpose, such as handle HTTP requests and responses.</a:t>
            </a:r>
            <a:endParaRPr sz="1500"/>
          </a:p>
        </p:txBody>
      </p:sp>
      <p:pic>
        <p:nvPicPr>
          <p:cNvPr id="2529" name="Google Shape;2529;p146"/>
          <p:cNvPicPr preferRelativeResize="0"/>
          <p:nvPr/>
        </p:nvPicPr>
        <p:blipFill rotWithShape="1">
          <a:blip r:embed="rId3">
            <a:alphaModFix/>
          </a:blip>
          <a:srcRect l="83794" r="-694" b="4770"/>
          <a:stretch/>
        </p:blipFill>
        <p:spPr>
          <a:xfrm>
            <a:off x="6802771" y="2884326"/>
            <a:ext cx="774277" cy="1127209"/>
          </a:xfrm>
          <a:prstGeom prst="rect">
            <a:avLst/>
          </a:prstGeom>
          <a:noFill/>
          <a:ln>
            <a:noFill/>
          </a:ln>
        </p:spPr>
      </p:pic>
      <p:pic>
        <p:nvPicPr>
          <p:cNvPr id="2530" name="Google Shape;2530;p146"/>
          <p:cNvPicPr preferRelativeResize="0"/>
          <p:nvPr/>
        </p:nvPicPr>
        <p:blipFill rotWithShape="1">
          <a:blip r:embed="rId3">
            <a:alphaModFix/>
          </a:blip>
          <a:srcRect l="48245" t="-3511" r="36283" b="-2883"/>
          <a:stretch/>
        </p:blipFill>
        <p:spPr>
          <a:xfrm>
            <a:off x="1476013" y="2654525"/>
            <a:ext cx="857313" cy="1523334"/>
          </a:xfrm>
          <a:prstGeom prst="rect">
            <a:avLst/>
          </a:prstGeom>
          <a:noFill/>
          <a:ln>
            <a:noFill/>
          </a:ln>
        </p:spPr>
      </p:pic>
      <p:pic>
        <p:nvPicPr>
          <p:cNvPr id="2531" name="Google Shape;2531;p146"/>
          <p:cNvPicPr preferRelativeResize="0"/>
          <p:nvPr/>
        </p:nvPicPr>
        <p:blipFill rotWithShape="1">
          <a:blip r:embed="rId4">
            <a:alphaModFix/>
          </a:blip>
          <a:srcRect r="53658"/>
          <a:stretch/>
        </p:blipFill>
        <p:spPr>
          <a:xfrm>
            <a:off x="2126598" y="4005156"/>
            <a:ext cx="324949" cy="312369"/>
          </a:xfrm>
          <a:prstGeom prst="rect">
            <a:avLst/>
          </a:prstGeom>
          <a:noFill/>
          <a:ln>
            <a:noFill/>
          </a:ln>
        </p:spPr>
      </p:pic>
      <p:pic>
        <p:nvPicPr>
          <p:cNvPr id="2532" name="Google Shape;2532;p146"/>
          <p:cNvPicPr preferRelativeResize="0"/>
          <p:nvPr/>
        </p:nvPicPr>
        <p:blipFill rotWithShape="1">
          <a:blip r:embed="rId3">
            <a:alphaModFix/>
          </a:blip>
          <a:srcRect l="48245" t="-3511" r="36283" b="-2883"/>
          <a:stretch/>
        </p:blipFill>
        <p:spPr>
          <a:xfrm>
            <a:off x="4158117" y="2654525"/>
            <a:ext cx="857313" cy="1523334"/>
          </a:xfrm>
          <a:prstGeom prst="rect">
            <a:avLst/>
          </a:prstGeom>
          <a:noFill/>
          <a:ln>
            <a:noFill/>
          </a:ln>
        </p:spPr>
      </p:pic>
      <p:pic>
        <p:nvPicPr>
          <p:cNvPr id="2533" name="Google Shape;2533;p146"/>
          <p:cNvPicPr preferRelativeResize="0"/>
          <p:nvPr/>
        </p:nvPicPr>
        <p:blipFill rotWithShape="1">
          <a:blip r:embed="rId4">
            <a:alphaModFix/>
          </a:blip>
          <a:srcRect l="53663" r="-4"/>
          <a:stretch/>
        </p:blipFill>
        <p:spPr>
          <a:xfrm>
            <a:off x="4808702" y="4005156"/>
            <a:ext cx="324949" cy="312369"/>
          </a:xfrm>
          <a:prstGeom prst="rect">
            <a:avLst/>
          </a:prstGeom>
          <a:noFill/>
          <a:ln>
            <a:noFill/>
          </a:ln>
        </p:spPr>
      </p:pic>
      <p:cxnSp>
        <p:nvCxnSpPr>
          <p:cNvPr id="2534" name="Google Shape;2534;p146"/>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2535" name="Google Shape;2535;p146"/>
          <p:cNvSpPr/>
          <p:nvPr/>
        </p:nvSpPr>
        <p:spPr>
          <a:xfrm>
            <a:off x="1073075" y="4507250"/>
            <a:ext cx="1781400" cy="226800"/>
          </a:xfrm>
          <a:prstGeom prst="roundRect">
            <a:avLst>
              <a:gd name="adj" fmla="val 16667"/>
            </a:avLst>
          </a:prstGeom>
          <a:solidFill>
            <a:srgbClr val="999999"/>
          </a:solidFill>
          <a:ln>
            <a:noFill/>
          </a:ln>
        </p:spPr>
        <p:txBody>
          <a:bodyPr spcFirstLastPara="1" wrap="square" lIns="91425" tIns="91425" rIns="91425" bIns="0" anchor="ctr" anchorCtr="0">
            <a:noAutofit/>
          </a:bodyPr>
          <a:lstStyle/>
          <a:p>
            <a:pPr marL="0" lvl="0" indent="0" algn="ctr" rtl="0">
              <a:lnSpc>
                <a:spcPct val="100000"/>
              </a:lnSpc>
              <a:spcBef>
                <a:spcPts val="0"/>
              </a:spcBef>
              <a:spcAft>
                <a:spcPts val="800"/>
              </a:spcAft>
              <a:buNone/>
            </a:pPr>
            <a:r>
              <a:rPr lang="en" sz="1100">
                <a:solidFill>
                  <a:srgbClr val="FFFFFF"/>
                </a:solidFill>
                <a:latin typeface="Roboto Medium"/>
                <a:ea typeface="Roboto Medium"/>
                <a:cs typeface="Roboto Medium"/>
                <a:sym typeface="Roboto Medium"/>
              </a:rPr>
              <a:t>Front-end HTML server</a:t>
            </a:r>
            <a:endParaRPr sz="1100">
              <a:solidFill>
                <a:srgbClr val="FFFFFF"/>
              </a:solidFill>
              <a:latin typeface="Roboto Medium"/>
              <a:ea typeface="Roboto Medium"/>
              <a:cs typeface="Roboto Medium"/>
              <a:sym typeface="Roboto Medium"/>
            </a:endParaRPr>
          </a:p>
        </p:txBody>
      </p:sp>
      <p:sp>
        <p:nvSpPr>
          <p:cNvPr id="2536" name="Google Shape;2536;p146"/>
          <p:cNvSpPr/>
          <p:nvPr/>
        </p:nvSpPr>
        <p:spPr>
          <a:xfrm>
            <a:off x="3575250" y="4507263"/>
            <a:ext cx="1993500" cy="226800"/>
          </a:xfrm>
          <a:prstGeom prst="roundRect">
            <a:avLst>
              <a:gd name="adj" fmla="val 16667"/>
            </a:avLst>
          </a:prstGeom>
          <a:solidFill>
            <a:srgbClr val="999999"/>
          </a:solidFill>
          <a:ln>
            <a:noFill/>
          </a:ln>
        </p:spPr>
        <p:txBody>
          <a:bodyPr spcFirstLastPara="1" wrap="square" lIns="91425" tIns="91425" rIns="91425" bIns="0" anchor="ctr" anchorCtr="0">
            <a:noAutofit/>
          </a:bodyPr>
          <a:lstStyle/>
          <a:p>
            <a:pPr marL="0" lvl="0" indent="0" algn="ctr" rtl="0">
              <a:lnSpc>
                <a:spcPct val="100000"/>
              </a:lnSpc>
              <a:spcBef>
                <a:spcPts val="0"/>
              </a:spcBef>
              <a:spcAft>
                <a:spcPts val="800"/>
              </a:spcAft>
              <a:buNone/>
            </a:pPr>
            <a:r>
              <a:rPr lang="en" sz="1100">
                <a:solidFill>
                  <a:srgbClr val="FFFFFF"/>
                </a:solidFill>
                <a:latin typeface="Roboto Medium"/>
                <a:ea typeface="Roboto Medium"/>
                <a:cs typeface="Roboto Medium"/>
                <a:sym typeface="Roboto Medium"/>
              </a:rPr>
              <a:t>Back-end application server</a:t>
            </a:r>
            <a:endParaRPr sz="1100">
              <a:solidFill>
                <a:srgbClr val="FFFFFF"/>
              </a:solidFill>
              <a:latin typeface="Roboto Medium"/>
              <a:ea typeface="Roboto Medium"/>
              <a:cs typeface="Roboto Medium"/>
              <a:sym typeface="Roboto Medium"/>
            </a:endParaRPr>
          </a:p>
        </p:txBody>
      </p:sp>
      <p:sp>
        <p:nvSpPr>
          <p:cNvPr id="2537" name="Google Shape;2537;p146"/>
          <p:cNvSpPr/>
          <p:nvPr/>
        </p:nvSpPr>
        <p:spPr>
          <a:xfrm>
            <a:off x="6457013" y="4507250"/>
            <a:ext cx="1465800" cy="226800"/>
          </a:xfrm>
          <a:prstGeom prst="roundRect">
            <a:avLst>
              <a:gd name="adj" fmla="val 16667"/>
            </a:avLst>
          </a:prstGeom>
          <a:solidFill>
            <a:srgbClr val="999999"/>
          </a:solidFill>
          <a:ln>
            <a:noFill/>
          </a:ln>
        </p:spPr>
        <p:txBody>
          <a:bodyPr spcFirstLastPara="1" wrap="square" lIns="91425" tIns="91425" rIns="91425" bIns="0" anchor="ctr" anchorCtr="0">
            <a:noAutofit/>
          </a:bodyPr>
          <a:lstStyle/>
          <a:p>
            <a:pPr marL="0" lvl="0" indent="0" algn="ctr" rtl="0">
              <a:lnSpc>
                <a:spcPct val="100000"/>
              </a:lnSpc>
              <a:spcBef>
                <a:spcPts val="0"/>
              </a:spcBef>
              <a:spcAft>
                <a:spcPts val="800"/>
              </a:spcAft>
              <a:buNone/>
            </a:pPr>
            <a:r>
              <a:rPr lang="en" sz="1100">
                <a:solidFill>
                  <a:srgbClr val="FFFFFF"/>
                </a:solidFill>
                <a:latin typeface="Roboto Medium"/>
                <a:ea typeface="Roboto Medium"/>
                <a:cs typeface="Roboto Medium"/>
                <a:sym typeface="Roboto Medium"/>
              </a:rPr>
              <a:t>MySQL database</a:t>
            </a:r>
            <a:endParaRPr sz="1100">
              <a:solidFill>
                <a:srgbClr val="FFFFFF"/>
              </a:solidFill>
              <a:latin typeface="Roboto Medium"/>
              <a:ea typeface="Roboto Medium"/>
              <a:cs typeface="Roboto Medium"/>
              <a:sym typeface="Roboto Medium"/>
            </a:endParaRPr>
          </a:p>
        </p:txBody>
      </p:sp>
      <p:sp>
        <p:nvSpPr>
          <p:cNvPr id="2538" name="Google Shape;2538;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42"/>
        <p:cNvGrpSpPr/>
        <p:nvPr/>
      </p:nvGrpSpPr>
      <p:grpSpPr>
        <a:xfrm>
          <a:off x="0" y="0"/>
          <a:ext cx="0" cy="0"/>
          <a:chOff x="0" y="0"/>
          <a:chExt cx="0" cy="0"/>
        </a:xfrm>
      </p:grpSpPr>
      <p:sp>
        <p:nvSpPr>
          <p:cNvPr id="2543" name="Google Shape;2543;p147"/>
          <p:cNvSpPr/>
          <p:nvPr/>
        </p:nvSpPr>
        <p:spPr>
          <a:xfrm flipH="1">
            <a:off x="6625" y="0"/>
            <a:ext cx="9144000" cy="5143500"/>
          </a:xfrm>
          <a:prstGeom prst="rect">
            <a:avLst/>
          </a:prstGeom>
          <a:solidFill>
            <a:srgbClr val="BCE8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47"/>
          <p:cNvSpPr txBox="1">
            <a:spLocks noGrp="1"/>
          </p:cNvSpPr>
          <p:nvPr>
            <p:ph type="title"/>
          </p:nvPr>
        </p:nvSpPr>
        <p:spPr>
          <a:xfrm>
            <a:off x="-12300" y="0"/>
            <a:ext cx="57552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Application Architecture</a:t>
            </a:r>
            <a:endParaRPr/>
          </a:p>
        </p:txBody>
      </p:sp>
      <p:sp>
        <p:nvSpPr>
          <p:cNvPr id="2545" name="Google Shape;2545;p147"/>
          <p:cNvSpPr txBox="1">
            <a:spLocks noGrp="1"/>
          </p:cNvSpPr>
          <p:nvPr>
            <p:ph type="subTitle" idx="1"/>
          </p:nvPr>
        </p:nvSpPr>
        <p:spPr>
          <a:xfrm>
            <a:off x="-7820" y="654675"/>
            <a:ext cx="4670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Each individual machine requires:</a:t>
            </a:r>
            <a:endParaRPr/>
          </a:p>
        </p:txBody>
      </p:sp>
      <p:sp>
        <p:nvSpPr>
          <p:cNvPr id="2546" name="Google Shape;2546;p147"/>
          <p:cNvSpPr/>
          <p:nvPr/>
        </p:nvSpPr>
        <p:spPr>
          <a:xfrm>
            <a:off x="453150" y="1270500"/>
            <a:ext cx="4448700" cy="787800"/>
          </a:xfrm>
          <a:prstGeom prst="round2DiagRect">
            <a:avLst>
              <a:gd name="adj1" fmla="val 16667"/>
              <a:gd name="adj2" fmla="val 0"/>
            </a:avLst>
          </a:prstGeom>
          <a:solidFill>
            <a:srgbClr val="75D6FF"/>
          </a:solidFill>
          <a:ln>
            <a:noFill/>
          </a:ln>
        </p:spPr>
        <p:txBody>
          <a:bodyPr spcFirstLastPara="1" wrap="square" lIns="91425" tIns="91425" rIns="91425" bIns="0" anchor="ctr" anchorCtr="0">
            <a:noAutofit/>
          </a:bodyPr>
          <a:lstStyle/>
          <a:p>
            <a:pPr marL="0" lvl="0" indent="0" algn="l" rtl="0">
              <a:spcBef>
                <a:spcPts val="0"/>
              </a:spcBef>
              <a:spcAft>
                <a:spcPts val="1000"/>
              </a:spcAft>
              <a:buClr>
                <a:schemeClr val="dk1"/>
              </a:buClr>
              <a:buSzPts val="1100"/>
              <a:buFont typeface="Arial"/>
              <a:buNone/>
            </a:pPr>
            <a:r>
              <a:rPr lang="en">
                <a:solidFill>
                  <a:schemeClr val="dk1"/>
                </a:solidFill>
                <a:latin typeface="Roboto"/>
                <a:ea typeface="Roboto"/>
                <a:cs typeface="Roboto"/>
                <a:sym typeface="Roboto"/>
              </a:rPr>
              <a:t>An operating system to run on, in order to run the service's software and store its configurations.</a:t>
            </a:r>
            <a:endParaRPr>
              <a:latin typeface="Roboto"/>
              <a:ea typeface="Roboto"/>
              <a:cs typeface="Roboto"/>
              <a:sym typeface="Roboto"/>
            </a:endParaRPr>
          </a:p>
        </p:txBody>
      </p:sp>
      <p:sp>
        <p:nvSpPr>
          <p:cNvPr id="2547" name="Google Shape;2547;p147"/>
          <p:cNvSpPr/>
          <p:nvPr/>
        </p:nvSpPr>
        <p:spPr>
          <a:xfrm>
            <a:off x="453150" y="2276138"/>
            <a:ext cx="4448700" cy="787800"/>
          </a:xfrm>
          <a:prstGeom prst="round2DiagRect">
            <a:avLst>
              <a:gd name="adj1" fmla="val 16667"/>
              <a:gd name="adj2" fmla="val 0"/>
            </a:avLst>
          </a:prstGeom>
          <a:solidFill>
            <a:srgbClr val="75D6FF"/>
          </a:solidFill>
          <a:ln>
            <a:noFill/>
          </a:ln>
        </p:spPr>
        <p:txBody>
          <a:bodyPr spcFirstLastPara="1" wrap="square" lIns="91425" tIns="91425" rIns="91425" bIns="0" anchor="ctr" anchorCtr="0">
            <a:noAutofit/>
          </a:bodyPr>
          <a:lstStyle/>
          <a:p>
            <a:pPr marL="0" lvl="0" indent="0" algn="l" rtl="0">
              <a:spcBef>
                <a:spcPts val="0"/>
              </a:spcBef>
              <a:spcAft>
                <a:spcPts val="1000"/>
              </a:spcAft>
              <a:buNone/>
            </a:pPr>
            <a:r>
              <a:rPr lang="en">
                <a:solidFill>
                  <a:schemeClr val="dk1"/>
                </a:solidFill>
                <a:latin typeface="Roboto"/>
                <a:ea typeface="Roboto"/>
                <a:cs typeface="Roboto"/>
                <a:sym typeface="Roboto"/>
              </a:rPr>
              <a:t>The software that runs a specific set of instructions for that individual component of the web application.</a:t>
            </a:r>
            <a:endParaRPr>
              <a:latin typeface="Roboto"/>
              <a:ea typeface="Roboto"/>
              <a:cs typeface="Roboto"/>
              <a:sym typeface="Roboto"/>
            </a:endParaRPr>
          </a:p>
        </p:txBody>
      </p:sp>
      <p:sp>
        <p:nvSpPr>
          <p:cNvPr id="2548" name="Google Shape;2548;p147"/>
          <p:cNvSpPr/>
          <p:nvPr/>
        </p:nvSpPr>
        <p:spPr>
          <a:xfrm>
            <a:off x="453150" y="3281775"/>
            <a:ext cx="4448700" cy="787800"/>
          </a:xfrm>
          <a:prstGeom prst="round2DiagRect">
            <a:avLst>
              <a:gd name="adj1" fmla="val 16667"/>
              <a:gd name="adj2" fmla="val 0"/>
            </a:avLst>
          </a:prstGeom>
          <a:solidFill>
            <a:srgbClr val="75D6FF"/>
          </a:solidFill>
          <a:ln>
            <a:noFill/>
          </a:ln>
        </p:spPr>
        <p:txBody>
          <a:bodyPr spcFirstLastPara="1" wrap="square" lIns="91425" tIns="91425" rIns="91425" bIns="0" anchor="ctr" anchorCtr="0">
            <a:noAutofit/>
          </a:bodyPr>
          <a:lstStyle/>
          <a:p>
            <a:pPr marL="0" lvl="0" indent="0" algn="l" rtl="0">
              <a:spcBef>
                <a:spcPts val="0"/>
              </a:spcBef>
              <a:spcAft>
                <a:spcPts val="1000"/>
              </a:spcAft>
              <a:buNone/>
            </a:pPr>
            <a:r>
              <a:rPr lang="en">
                <a:solidFill>
                  <a:schemeClr val="dk1"/>
                </a:solidFill>
                <a:latin typeface="Roboto"/>
                <a:ea typeface="Roboto"/>
                <a:cs typeface="Roboto"/>
                <a:sym typeface="Roboto"/>
              </a:rPr>
              <a:t>For example: A database service may run Linux as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its operating system, and then have a MySQL database installed on it.</a:t>
            </a:r>
            <a:endParaRPr>
              <a:latin typeface="Roboto"/>
              <a:ea typeface="Roboto"/>
              <a:cs typeface="Roboto"/>
              <a:sym typeface="Roboto"/>
            </a:endParaRPr>
          </a:p>
        </p:txBody>
      </p:sp>
      <p:grpSp>
        <p:nvGrpSpPr>
          <p:cNvPr id="2549" name="Google Shape;2549;p147"/>
          <p:cNvGrpSpPr/>
          <p:nvPr/>
        </p:nvGrpSpPr>
        <p:grpSpPr>
          <a:xfrm flipH="1">
            <a:off x="4888944" y="1090193"/>
            <a:ext cx="1978258" cy="3125897"/>
            <a:chOff x="4560300" y="787139"/>
            <a:chExt cx="1231026" cy="3618774"/>
          </a:xfrm>
        </p:grpSpPr>
        <p:cxnSp>
          <p:nvCxnSpPr>
            <p:cNvPr id="2550" name="Google Shape;2550;p147"/>
            <p:cNvCxnSpPr/>
            <p:nvPr/>
          </p:nvCxnSpPr>
          <p:spPr>
            <a:xfrm>
              <a:off x="4617900" y="2622663"/>
              <a:ext cx="1173300" cy="0"/>
            </a:xfrm>
            <a:prstGeom prst="straightConnector1">
              <a:avLst/>
            </a:prstGeom>
            <a:noFill/>
            <a:ln w="9525" cap="flat" cmpd="sng">
              <a:solidFill>
                <a:schemeClr val="dk2"/>
              </a:solidFill>
              <a:prstDash val="solid"/>
              <a:round/>
              <a:headEnd type="none" w="med" len="med"/>
              <a:tailEnd type="none" w="med" len="med"/>
            </a:ln>
          </p:spPr>
        </p:cxnSp>
        <p:cxnSp>
          <p:nvCxnSpPr>
            <p:cNvPr id="2551" name="Google Shape;2551;p147"/>
            <p:cNvCxnSpPr/>
            <p:nvPr/>
          </p:nvCxnSpPr>
          <p:spPr>
            <a:xfrm>
              <a:off x="4617900" y="787263"/>
              <a:ext cx="1173300" cy="1835400"/>
            </a:xfrm>
            <a:prstGeom prst="straightConnector1">
              <a:avLst/>
            </a:prstGeom>
            <a:noFill/>
            <a:ln w="9525" cap="flat" cmpd="sng">
              <a:solidFill>
                <a:schemeClr val="dk2"/>
              </a:solidFill>
              <a:prstDash val="solid"/>
              <a:round/>
              <a:headEnd type="none" w="med" len="med"/>
              <a:tailEnd type="none" w="med" len="med"/>
            </a:ln>
          </p:spPr>
        </p:cxnSp>
        <p:cxnSp>
          <p:nvCxnSpPr>
            <p:cNvPr id="2552" name="Google Shape;2552;p147"/>
            <p:cNvCxnSpPr/>
            <p:nvPr/>
          </p:nvCxnSpPr>
          <p:spPr>
            <a:xfrm rot="10800000" flipH="1">
              <a:off x="4560300" y="2622663"/>
              <a:ext cx="1230900" cy="1783200"/>
            </a:xfrm>
            <a:prstGeom prst="straightConnector1">
              <a:avLst/>
            </a:prstGeom>
            <a:noFill/>
            <a:ln w="9525" cap="flat" cmpd="sng">
              <a:solidFill>
                <a:schemeClr val="dk2"/>
              </a:solidFill>
              <a:prstDash val="solid"/>
              <a:round/>
              <a:headEnd type="none" w="med" len="med"/>
              <a:tailEnd type="none" w="med" len="med"/>
            </a:ln>
          </p:spPr>
        </p:cxnSp>
        <p:cxnSp>
          <p:nvCxnSpPr>
            <p:cNvPr id="2553" name="Google Shape;2553;p147"/>
            <p:cNvCxnSpPr/>
            <p:nvPr/>
          </p:nvCxnSpPr>
          <p:spPr>
            <a:xfrm>
              <a:off x="4617879" y="2622676"/>
              <a:ext cx="1173300" cy="1269000"/>
            </a:xfrm>
            <a:prstGeom prst="straightConnector1">
              <a:avLst/>
            </a:prstGeom>
            <a:noFill/>
            <a:ln w="9525" cap="flat" cmpd="sng">
              <a:solidFill>
                <a:schemeClr val="dk2"/>
              </a:solidFill>
              <a:prstDash val="solid"/>
              <a:round/>
              <a:headEnd type="none" w="med" len="med"/>
              <a:tailEnd type="none" w="med" len="med"/>
            </a:ln>
          </p:spPr>
        </p:cxnSp>
        <p:cxnSp>
          <p:nvCxnSpPr>
            <p:cNvPr id="2554" name="Google Shape;2554;p147"/>
            <p:cNvCxnSpPr/>
            <p:nvPr/>
          </p:nvCxnSpPr>
          <p:spPr>
            <a:xfrm>
              <a:off x="4617879" y="787139"/>
              <a:ext cx="1173300" cy="3104400"/>
            </a:xfrm>
            <a:prstGeom prst="straightConnector1">
              <a:avLst/>
            </a:prstGeom>
            <a:noFill/>
            <a:ln w="9525" cap="flat" cmpd="sng">
              <a:solidFill>
                <a:schemeClr val="dk2"/>
              </a:solidFill>
              <a:prstDash val="solid"/>
              <a:round/>
              <a:headEnd type="none" w="med" len="med"/>
              <a:tailEnd type="none" w="med" len="med"/>
            </a:ln>
          </p:spPr>
        </p:cxnSp>
        <p:cxnSp>
          <p:nvCxnSpPr>
            <p:cNvPr id="2555" name="Google Shape;2555;p147"/>
            <p:cNvCxnSpPr/>
            <p:nvPr/>
          </p:nvCxnSpPr>
          <p:spPr>
            <a:xfrm rot="10800000" flipH="1">
              <a:off x="4560426" y="3891713"/>
              <a:ext cx="1230900" cy="514200"/>
            </a:xfrm>
            <a:prstGeom prst="straightConnector1">
              <a:avLst/>
            </a:prstGeom>
            <a:noFill/>
            <a:ln w="9525" cap="flat" cmpd="sng">
              <a:solidFill>
                <a:schemeClr val="dk2"/>
              </a:solidFill>
              <a:prstDash val="solid"/>
              <a:round/>
              <a:headEnd type="none" w="med" len="med"/>
              <a:tailEnd type="none" w="med" len="med"/>
            </a:ln>
          </p:spPr>
        </p:cxnSp>
        <p:cxnSp>
          <p:nvCxnSpPr>
            <p:cNvPr id="2556" name="Google Shape;2556;p147"/>
            <p:cNvCxnSpPr/>
            <p:nvPr/>
          </p:nvCxnSpPr>
          <p:spPr>
            <a:xfrm rot="10800000" flipH="1">
              <a:off x="4617879" y="1433776"/>
              <a:ext cx="1173300" cy="1188900"/>
            </a:xfrm>
            <a:prstGeom prst="straightConnector1">
              <a:avLst/>
            </a:prstGeom>
            <a:noFill/>
            <a:ln w="9525" cap="flat" cmpd="sng">
              <a:solidFill>
                <a:schemeClr val="dk2"/>
              </a:solidFill>
              <a:prstDash val="solid"/>
              <a:round/>
              <a:headEnd type="none" w="med" len="med"/>
              <a:tailEnd type="none" w="med" len="med"/>
            </a:ln>
          </p:spPr>
        </p:cxnSp>
        <p:cxnSp>
          <p:nvCxnSpPr>
            <p:cNvPr id="2557" name="Google Shape;2557;p147"/>
            <p:cNvCxnSpPr/>
            <p:nvPr/>
          </p:nvCxnSpPr>
          <p:spPr>
            <a:xfrm>
              <a:off x="4617879" y="787139"/>
              <a:ext cx="1173300" cy="646500"/>
            </a:xfrm>
            <a:prstGeom prst="straightConnector1">
              <a:avLst/>
            </a:prstGeom>
            <a:noFill/>
            <a:ln w="9525" cap="flat" cmpd="sng">
              <a:solidFill>
                <a:schemeClr val="dk2"/>
              </a:solidFill>
              <a:prstDash val="solid"/>
              <a:round/>
              <a:headEnd type="none" w="med" len="med"/>
              <a:tailEnd type="none" w="med" len="med"/>
            </a:ln>
          </p:spPr>
        </p:cxnSp>
        <p:cxnSp>
          <p:nvCxnSpPr>
            <p:cNvPr id="2558" name="Google Shape;2558;p147"/>
            <p:cNvCxnSpPr/>
            <p:nvPr/>
          </p:nvCxnSpPr>
          <p:spPr>
            <a:xfrm rot="10800000" flipH="1">
              <a:off x="4560426" y="1433813"/>
              <a:ext cx="1230900" cy="2972100"/>
            </a:xfrm>
            <a:prstGeom prst="straightConnector1">
              <a:avLst/>
            </a:prstGeom>
            <a:noFill/>
            <a:ln w="9525" cap="flat" cmpd="sng">
              <a:solidFill>
                <a:schemeClr val="dk2"/>
              </a:solidFill>
              <a:prstDash val="solid"/>
              <a:round/>
              <a:headEnd type="none" w="med" len="med"/>
              <a:tailEnd type="none" w="med" len="med"/>
            </a:ln>
          </p:spPr>
        </p:cxnSp>
      </p:grpSp>
      <p:cxnSp>
        <p:nvCxnSpPr>
          <p:cNvPr id="2559" name="Google Shape;2559;p147"/>
          <p:cNvCxnSpPr/>
          <p:nvPr/>
        </p:nvCxnSpPr>
        <p:spPr>
          <a:xfrm>
            <a:off x="274375" y="640080"/>
            <a:ext cx="4448700" cy="0"/>
          </a:xfrm>
          <a:prstGeom prst="straightConnector1">
            <a:avLst/>
          </a:prstGeom>
          <a:noFill/>
          <a:ln w="9525" cap="flat" cmpd="sng">
            <a:solidFill>
              <a:srgbClr val="595959"/>
            </a:solidFill>
            <a:prstDash val="solid"/>
            <a:round/>
            <a:headEnd type="none" w="med" len="med"/>
            <a:tailEnd type="none" w="med" len="med"/>
          </a:ln>
        </p:spPr>
      </p:cxnSp>
      <p:pic>
        <p:nvPicPr>
          <p:cNvPr id="2560" name="Google Shape;2560;p147"/>
          <p:cNvPicPr preferRelativeResize="0"/>
          <p:nvPr/>
        </p:nvPicPr>
        <p:blipFill rotWithShape="1">
          <a:blip r:embed="rId3">
            <a:alphaModFix/>
          </a:blip>
          <a:srcRect l="83794" r="-694" b="4770"/>
          <a:stretch/>
        </p:blipFill>
        <p:spPr>
          <a:xfrm>
            <a:off x="6793920" y="3810394"/>
            <a:ext cx="652181" cy="949406"/>
          </a:xfrm>
          <a:prstGeom prst="rect">
            <a:avLst/>
          </a:prstGeom>
          <a:noFill/>
          <a:ln>
            <a:noFill/>
          </a:ln>
        </p:spPr>
      </p:pic>
      <p:grpSp>
        <p:nvGrpSpPr>
          <p:cNvPr id="2561" name="Google Shape;2561;p147"/>
          <p:cNvGrpSpPr/>
          <p:nvPr/>
        </p:nvGrpSpPr>
        <p:grpSpPr>
          <a:xfrm>
            <a:off x="6711266" y="252691"/>
            <a:ext cx="948956" cy="1598390"/>
            <a:chOff x="4052175" y="284589"/>
            <a:chExt cx="655900" cy="1104929"/>
          </a:xfrm>
        </p:grpSpPr>
        <p:pic>
          <p:nvPicPr>
            <p:cNvPr id="2562" name="Google Shape;2562;p147"/>
            <p:cNvPicPr preferRelativeResize="0"/>
            <p:nvPr/>
          </p:nvPicPr>
          <p:blipFill rotWithShape="1">
            <a:blip r:embed="rId3">
              <a:alphaModFix/>
            </a:blip>
            <a:srcRect l="48245" t="-3511" r="36283" b="-2883"/>
            <a:stretch/>
          </p:blipFill>
          <p:spPr>
            <a:xfrm>
              <a:off x="4052175" y="284589"/>
              <a:ext cx="565704" cy="1005100"/>
            </a:xfrm>
            <a:prstGeom prst="rect">
              <a:avLst/>
            </a:prstGeom>
            <a:noFill/>
            <a:ln>
              <a:noFill/>
            </a:ln>
          </p:spPr>
        </p:pic>
        <p:pic>
          <p:nvPicPr>
            <p:cNvPr id="2563" name="Google Shape;2563;p147"/>
            <p:cNvPicPr preferRelativeResize="0"/>
            <p:nvPr/>
          </p:nvPicPr>
          <p:blipFill rotWithShape="1">
            <a:blip r:embed="rId4">
              <a:alphaModFix/>
            </a:blip>
            <a:srcRect r="53658"/>
            <a:stretch/>
          </p:blipFill>
          <p:spPr>
            <a:xfrm>
              <a:off x="4449165" y="1140638"/>
              <a:ext cx="258909" cy="248879"/>
            </a:xfrm>
            <a:prstGeom prst="rect">
              <a:avLst/>
            </a:prstGeom>
            <a:noFill/>
            <a:ln>
              <a:noFill/>
            </a:ln>
          </p:spPr>
        </p:pic>
      </p:grpSp>
      <p:grpSp>
        <p:nvGrpSpPr>
          <p:cNvPr id="2564" name="Google Shape;2564;p147"/>
          <p:cNvGrpSpPr/>
          <p:nvPr/>
        </p:nvGrpSpPr>
        <p:grpSpPr>
          <a:xfrm>
            <a:off x="6711266" y="2058305"/>
            <a:ext cx="931914" cy="1544860"/>
            <a:chOff x="4052175" y="2120126"/>
            <a:chExt cx="644121" cy="1067925"/>
          </a:xfrm>
        </p:grpSpPr>
        <p:pic>
          <p:nvPicPr>
            <p:cNvPr id="2565" name="Google Shape;2565;p147"/>
            <p:cNvPicPr preferRelativeResize="0"/>
            <p:nvPr/>
          </p:nvPicPr>
          <p:blipFill rotWithShape="1">
            <a:blip r:embed="rId3">
              <a:alphaModFix/>
            </a:blip>
            <a:srcRect l="48245" t="-3511" r="36283" b="-2883"/>
            <a:stretch/>
          </p:blipFill>
          <p:spPr>
            <a:xfrm>
              <a:off x="4052175" y="2120126"/>
              <a:ext cx="565704" cy="1005099"/>
            </a:xfrm>
            <a:prstGeom prst="rect">
              <a:avLst/>
            </a:prstGeom>
            <a:noFill/>
            <a:ln>
              <a:noFill/>
            </a:ln>
          </p:spPr>
        </p:pic>
        <p:pic>
          <p:nvPicPr>
            <p:cNvPr id="2566" name="Google Shape;2566;p147"/>
            <p:cNvPicPr preferRelativeResize="0"/>
            <p:nvPr/>
          </p:nvPicPr>
          <p:blipFill rotWithShape="1">
            <a:blip r:embed="rId4">
              <a:alphaModFix/>
            </a:blip>
            <a:srcRect l="53658"/>
            <a:stretch/>
          </p:blipFill>
          <p:spPr>
            <a:xfrm>
              <a:off x="4460910" y="2961787"/>
              <a:ext cx="235385" cy="226265"/>
            </a:xfrm>
            <a:prstGeom prst="rect">
              <a:avLst/>
            </a:prstGeom>
            <a:noFill/>
            <a:ln>
              <a:noFill/>
            </a:ln>
          </p:spPr>
        </p:pic>
      </p:grpSp>
      <p:sp>
        <p:nvSpPr>
          <p:cNvPr id="2567" name="Google Shape;2567;p1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71"/>
        <p:cNvGrpSpPr/>
        <p:nvPr/>
      </p:nvGrpSpPr>
      <p:grpSpPr>
        <a:xfrm>
          <a:off x="0" y="0"/>
          <a:ext cx="0" cy="0"/>
          <a:chOff x="0" y="0"/>
          <a:chExt cx="0" cy="0"/>
        </a:xfrm>
      </p:grpSpPr>
      <p:pic>
        <p:nvPicPr>
          <p:cNvPr id="2572" name="Google Shape;2572;p148"/>
          <p:cNvPicPr preferRelativeResize="0"/>
          <p:nvPr/>
        </p:nvPicPr>
        <p:blipFill rotWithShape="1">
          <a:blip r:embed="rId3">
            <a:alphaModFix/>
          </a:blip>
          <a:srcRect/>
          <a:stretch/>
        </p:blipFill>
        <p:spPr>
          <a:xfrm>
            <a:off x="175" y="0"/>
            <a:ext cx="9143999" cy="5139026"/>
          </a:xfrm>
          <a:prstGeom prst="rect">
            <a:avLst/>
          </a:prstGeom>
          <a:noFill/>
          <a:ln>
            <a:noFill/>
          </a:ln>
        </p:spPr>
      </p:pic>
      <p:sp>
        <p:nvSpPr>
          <p:cNvPr id="2573" name="Google Shape;2573;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Introducing Stacks</a:t>
            </a:r>
            <a:endParaRPr>
              <a:solidFill>
                <a:srgbClr val="FFFFFF"/>
              </a:solidFill>
            </a:endParaRPr>
          </a:p>
        </p:txBody>
      </p:sp>
      <p:sp>
        <p:nvSpPr>
          <p:cNvPr id="2574" name="Google Shape;2574;p148"/>
          <p:cNvSpPr txBox="1">
            <a:spLocks noGrp="1"/>
          </p:cNvSpPr>
          <p:nvPr>
            <p:ph type="subTitle" idx="1"/>
          </p:nvPr>
        </p:nvSpPr>
        <p:spPr>
          <a:xfrm>
            <a:off x="0" y="675975"/>
            <a:ext cx="3673800" cy="1311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What open-source and commercial software </a:t>
            </a:r>
            <a:br>
              <a:rPr lang="en">
                <a:solidFill>
                  <a:srgbClr val="FFFFFF"/>
                </a:solidFill>
              </a:rPr>
            </a:br>
            <a:r>
              <a:rPr lang="en">
                <a:solidFill>
                  <a:srgbClr val="FFFFFF"/>
                </a:solidFill>
              </a:rPr>
              <a:t>do we need to set up in order to create our web application components?</a:t>
            </a:r>
            <a:endParaRPr>
              <a:solidFill>
                <a:srgbClr val="FFFFFF"/>
              </a:solidFill>
            </a:endParaRPr>
          </a:p>
        </p:txBody>
      </p:sp>
      <p:sp>
        <p:nvSpPr>
          <p:cNvPr id="2575" name="Google Shape;2575;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76" name="Google Shape;2576;p148"/>
          <p:cNvSpPr txBox="1">
            <a:spLocks noGrp="1"/>
          </p:cNvSpPr>
          <p:nvPr>
            <p:ph type="body" idx="3"/>
          </p:nvPr>
        </p:nvSpPr>
        <p:spPr>
          <a:xfrm>
            <a:off x="175" y="2471050"/>
            <a:ext cx="3320100" cy="1311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solidFill>
                  <a:srgbClr val="FFFFFF"/>
                </a:solidFill>
              </a:rPr>
              <a:t>Any combination of a base operating system, front-end software, back-end software, and a database is called </a:t>
            </a:r>
            <a:br>
              <a:rPr lang="en">
                <a:solidFill>
                  <a:srgbClr val="FFFFFF"/>
                </a:solidFill>
              </a:rPr>
            </a:br>
            <a:r>
              <a:rPr lang="en">
                <a:solidFill>
                  <a:srgbClr val="FFFFFF"/>
                </a:solidFill>
              </a:rPr>
              <a:t>a web </a:t>
            </a:r>
            <a:r>
              <a:rPr lang="en" b="1">
                <a:solidFill>
                  <a:srgbClr val="FFFFFF"/>
                </a:solidFill>
              </a:rPr>
              <a:t>stack</a:t>
            </a:r>
            <a:r>
              <a:rPr lang="en">
                <a:solidFill>
                  <a:srgbClr val="FFFFFF"/>
                </a:solidFill>
              </a:rPr>
              <a:t>.</a:t>
            </a:r>
            <a:endParaRPr>
              <a:solidFill>
                <a:srgbClr val="FFFFFF"/>
              </a:solidFill>
            </a:endParaRPr>
          </a:p>
          <a:p>
            <a:pPr marL="0" lvl="0" indent="0" algn="l" rtl="0">
              <a:spcBef>
                <a:spcPts val="800"/>
              </a:spcBef>
              <a:spcAft>
                <a:spcPts val="0"/>
              </a:spcAft>
              <a:buNone/>
            </a:pPr>
            <a:endParaRPr>
              <a:solidFill>
                <a:srgbClr val="FFFFFF"/>
              </a:solidFill>
            </a:endParaRPr>
          </a:p>
          <a:p>
            <a:pPr marL="0" lvl="0" indent="0" algn="l" rtl="0">
              <a:spcBef>
                <a:spcPts val="800"/>
              </a:spcBef>
              <a:spcAft>
                <a:spcPts val="0"/>
              </a:spcAft>
              <a:buNone/>
            </a:pPr>
            <a:endParaRPr>
              <a:solidFill>
                <a:srgbClr val="FFFFFF"/>
              </a:solidFill>
            </a:endParaRPr>
          </a:p>
          <a:p>
            <a:pPr marL="0" lvl="0" indent="0" algn="l" rtl="0">
              <a:spcBef>
                <a:spcPts val="800"/>
              </a:spcBef>
              <a:spcAft>
                <a:spcPts val="800"/>
              </a:spcAft>
              <a:buNone/>
            </a:pPr>
            <a:endParaRPr>
              <a:solidFill>
                <a:srgbClr val="FFFFFF"/>
              </a:solidFill>
            </a:endParaRPr>
          </a:p>
        </p:txBody>
      </p:sp>
      <p:cxnSp>
        <p:nvCxnSpPr>
          <p:cNvPr id="2577" name="Google Shape;2577;p148"/>
          <p:cNvCxnSpPr/>
          <p:nvPr/>
        </p:nvCxnSpPr>
        <p:spPr>
          <a:xfrm>
            <a:off x="5197925" y="1352075"/>
            <a:ext cx="1674000" cy="0"/>
          </a:xfrm>
          <a:prstGeom prst="straightConnector1">
            <a:avLst/>
          </a:prstGeom>
          <a:noFill/>
          <a:ln w="9525" cap="flat" cmpd="sng">
            <a:solidFill>
              <a:srgbClr val="FFFFFF"/>
            </a:solidFill>
            <a:prstDash val="solid"/>
            <a:round/>
            <a:headEnd type="oval" w="med" len="med"/>
            <a:tailEnd type="none" w="med" len="med"/>
          </a:ln>
        </p:spPr>
      </p:cxnSp>
      <p:sp>
        <p:nvSpPr>
          <p:cNvPr id="2578" name="Google Shape;2578;p148"/>
          <p:cNvSpPr txBox="1"/>
          <p:nvPr/>
        </p:nvSpPr>
        <p:spPr>
          <a:xfrm>
            <a:off x="7030550" y="1245225"/>
            <a:ext cx="1878600" cy="306900"/>
          </a:xfrm>
          <a:prstGeom prst="rect">
            <a:avLst/>
          </a:prstGeom>
          <a:noFill/>
          <a:ln>
            <a:noFill/>
          </a:ln>
        </p:spPr>
        <p:txBody>
          <a:bodyPr spcFirstLastPara="1" wrap="square" lIns="0" tIns="0" rIns="0" bIns="0" anchor="t" anchorCtr="0">
            <a:noAutofit/>
          </a:bodyPr>
          <a:lstStyle/>
          <a:p>
            <a:pPr marL="0" lvl="0" indent="0" algn="l" rtl="0">
              <a:spcBef>
                <a:spcPts val="0"/>
              </a:spcBef>
              <a:spcAft>
                <a:spcPts val="800"/>
              </a:spcAft>
              <a:buClr>
                <a:schemeClr val="dk1"/>
              </a:buClr>
              <a:buSzPts val="1100"/>
              <a:buFont typeface="Arial"/>
              <a:buNone/>
            </a:pPr>
            <a:r>
              <a:rPr lang="en" b="1">
                <a:solidFill>
                  <a:srgbClr val="75D6FF"/>
                </a:solidFill>
                <a:latin typeface="Roboto"/>
                <a:ea typeface="Roboto"/>
                <a:cs typeface="Roboto"/>
                <a:sym typeface="Roboto"/>
              </a:rPr>
              <a:t>Base operating system</a:t>
            </a:r>
            <a:endParaRPr b="1">
              <a:solidFill>
                <a:srgbClr val="75D6FF"/>
              </a:solidFill>
              <a:latin typeface="Roboto"/>
              <a:ea typeface="Roboto"/>
              <a:cs typeface="Roboto"/>
              <a:sym typeface="Roboto"/>
            </a:endParaRPr>
          </a:p>
        </p:txBody>
      </p:sp>
      <p:cxnSp>
        <p:nvCxnSpPr>
          <p:cNvPr id="2579" name="Google Shape;2579;p148"/>
          <p:cNvCxnSpPr/>
          <p:nvPr/>
        </p:nvCxnSpPr>
        <p:spPr>
          <a:xfrm>
            <a:off x="5197925" y="2236400"/>
            <a:ext cx="1674000" cy="0"/>
          </a:xfrm>
          <a:prstGeom prst="straightConnector1">
            <a:avLst/>
          </a:prstGeom>
          <a:noFill/>
          <a:ln w="9525" cap="flat" cmpd="sng">
            <a:solidFill>
              <a:srgbClr val="FFFFFF"/>
            </a:solidFill>
            <a:prstDash val="solid"/>
            <a:round/>
            <a:headEnd type="oval" w="med" len="med"/>
            <a:tailEnd type="none" w="med" len="med"/>
          </a:ln>
        </p:spPr>
      </p:cxnSp>
      <p:sp>
        <p:nvSpPr>
          <p:cNvPr id="2580" name="Google Shape;2580;p148"/>
          <p:cNvSpPr txBox="1"/>
          <p:nvPr/>
        </p:nvSpPr>
        <p:spPr>
          <a:xfrm>
            <a:off x="7030550" y="2129550"/>
            <a:ext cx="1711800" cy="306900"/>
          </a:xfrm>
          <a:prstGeom prst="rect">
            <a:avLst/>
          </a:prstGeom>
          <a:noFill/>
          <a:ln>
            <a:noFill/>
          </a:ln>
        </p:spPr>
        <p:txBody>
          <a:bodyPr spcFirstLastPara="1" wrap="square" lIns="0" tIns="0" rIns="0" bIns="0" anchor="t" anchorCtr="0">
            <a:noAutofit/>
          </a:bodyPr>
          <a:lstStyle/>
          <a:p>
            <a:pPr marL="0" lvl="0" indent="0" algn="l" rtl="0">
              <a:spcBef>
                <a:spcPts val="0"/>
              </a:spcBef>
              <a:spcAft>
                <a:spcPts val="800"/>
              </a:spcAft>
              <a:buNone/>
            </a:pPr>
            <a:r>
              <a:rPr lang="en" b="1">
                <a:solidFill>
                  <a:srgbClr val="8181EA"/>
                </a:solidFill>
                <a:latin typeface="Roboto"/>
                <a:ea typeface="Roboto"/>
                <a:cs typeface="Roboto"/>
                <a:sym typeface="Roboto"/>
              </a:rPr>
              <a:t>Front-end software</a:t>
            </a:r>
            <a:endParaRPr b="1">
              <a:solidFill>
                <a:srgbClr val="8181EA"/>
              </a:solidFill>
              <a:latin typeface="Roboto"/>
              <a:ea typeface="Roboto"/>
              <a:cs typeface="Roboto"/>
              <a:sym typeface="Roboto"/>
            </a:endParaRPr>
          </a:p>
        </p:txBody>
      </p:sp>
      <p:cxnSp>
        <p:nvCxnSpPr>
          <p:cNvPr id="2581" name="Google Shape;2581;p148"/>
          <p:cNvCxnSpPr/>
          <p:nvPr/>
        </p:nvCxnSpPr>
        <p:spPr>
          <a:xfrm>
            <a:off x="5197925" y="3120725"/>
            <a:ext cx="1674000" cy="0"/>
          </a:xfrm>
          <a:prstGeom prst="straightConnector1">
            <a:avLst/>
          </a:prstGeom>
          <a:noFill/>
          <a:ln w="9525" cap="flat" cmpd="sng">
            <a:solidFill>
              <a:srgbClr val="FFFFFF"/>
            </a:solidFill>
            <a:prstDash val="solid"/>
            <a:round/>
            <a:headEnd type="oval" w="med" len="med"/>
            <a:tailEnd type="none" w="med" len="med"/>
          </a:ln>
        </p:spPr>
      </p:cxnSp>
      <p:sp>
        <p:nvSpPr>
          <p:cNvPr id="2582" name="Google Shape;2582;p148"/>
          <p:cNvSpPr txBox="1"/>
          <p:nvPr/>
        </p:nvSpPr>
        <p:spPr>
          <a:xfrm>
            <a:off x="7030550" y="3013875"/>
            <a:ext cx="1711800" cy="306900"/>
          </a:xfrm>
          <a:prstGeom prst="rect">
            <a:avLst/>
          </a:prstGeom>
          <a:noFill/>
          <a:ln>
            <a:noFill/>
          </a:ln>
        </p:spPr>
        <p:txBody>
          <a:bodyPr spcFirstLastPara="1" wrap="square" lIns="0" tIns="0" rIns="0" bIns="0" anchor="t" anchorCtr="0">
            <a:noAutofit/>
          </a:bodyPr>
          <a:lstStyle/>
          <a:p>
            <a:pPr marL="0" lvl="0" indent="0" algn="l" rtl="0">
              <a:spcBef>
                <a:spcPts val="0"/>
              </a:spcBef>
              <a:spcAft>
                <a:spcPts val="800"/>
              </a:spcAft>
              <a:buNone/>
            </a:pPr>
            <a:r>
              <a:rPr lang="en" b="1">
                <a:solidFill>
                  <a:srgbClr val="A45DF4"/>
                </a:solidFill>
                <a:latin typeface="Roboto"/>
                <a:ea typeface="Roboto"/>
                <a:cs typeface="Roboto"/>
                <a:sym typeface="Roboto"/>
              </a:rPr>
              <a:t>Back-end software</a:t>
            </a:r>
            <a:endParaRPr b="1">
              <a:solidFill>
                <a:srgbClr val="A45DF4"/>
              </a:solidFill>
              <a:latin typeface="Roboto"/>
              <a:ea typeface="Roboto"/>
              <a:cs typeface="Roboto"/>
              <a:sym typeface="Roboto"/>
            </a:endParaRPr>
          </a:p>
        </p:txBody>
      </p:sp>
      <p:cxnSp>
        <p:nvCxnSpPr>
          <p:cNvPr id="2583" name="Google Shape;2583;p148"/>
          <p:cNvCxnSpPr/>
          <p:nvPr/>
        </p:nvCxnSpPr>
        <p:spPr>
          <a:xfrm>
            <a:off x="5197925" y="4005050"/>
            <a:ext cx="1674000" cy="0"/>
          </a:xfrm>
          <a:prstGeom prst="straightConnector1">
            <a:avLst/>
          </a:prstGeom>
          <a:noFill/>
          <a:ln w="9525" cap="flat" cmpd="sng">
            <a:solidFill>
              <a:srgbClr val="FFFFFF"/>
            </a:solidFill>
            <a:prstDash val="solid"/>
            <a:round/>
            <a:headEnd type="oval" w="med" len="med"/>
            <a:tailEnd type="none" w="med" len="med"/>
          </a:ln>
        </p:spPr>
      </p:cxnSp>
      <p:sp>
        <p:nvSpPr>
          <p:cNvPr id="2584" name="Google Shape;2584;p148"/>
          <p:cNvSpPr txBox="1"/>
          <p:nvPr/>
        </p:nvSpPr>
        <p:spPr>
          <a:xfrm>
            <a:off x="7030550" y="3898200"/>
            <a:ext cx="1711800" cy="306900"/>
          </a:xfrm>
          <a:prstGeom prst="rect">
            <a:avLst/>
          </a:prstGeom>
          <a:noFill/>
          <a:ln>
            <a:noFill/>
          </a:ln>
        </p:spPr>
        <p:txBody>
          <a:bodyPr spcFirstLastPara="1" wrap="square" lIns="0" tIns="0" rIns="0" bIns="0" anchor="t" anchorCtr="0">
            <a:noAutofit/>
          </a:bodyPr>
          <a:lstStyle/>
          <a:p>
            <a:pPr marL="0" lvl="0" indent="0" algn="l" rtl="0">
              <a:spcBef>
                <a:spcPts val="0"/>
              </a:spcBef>
              <a:spcAft>
                <a:spcPts val="800"/>
              </a:spcAft>
              <a:buNone/>
            </a:pPr>
            <a:r>
              <a:rPr lang="en" b="1">
                <a:solidFill>
                  <a:srgbClr val="FF00FF"/>
                </a:solidFill>
                <a:latin typeface="Roboto"/>
                <a:ea typeface="Roboto"/>
                <a:cs typeface="Roboto"/>
                <a:sym typeface="Roboto"/>
              </a:rPr>
              <a:t>Database</a:t>
            </a:r>
            <a:endParaRPr b="1">
              <a:solidFill>
                <a:srgbClr val="FF00FF"/>
              </a:solidFill>
              <a:latin typeface="Roboto"/>
              <a:ea typeface="Roboto"/>
              <a:cs typeface="Roboto"/>
              <a:sym typeface="Roboto"/>
            </a:endParaRPr>
          </a:p>
        </p:txBody>
      </p:sp>
      <p:cxnSp>
        <p:nvCxnSpPr>
          <p:cNvPr id="2585" name="Google Shape;2585;p148"/>
          <p:cNvCxnSpPr/>
          <p:nvPr/>
        </p:nvCxnSpPr>
        <p:spPr>
          <a:xfrm>
            <a:off x="274375" y="640080"/>
            <a:ext cx="8670000" cy="0"/>
          </a:xfrm>
          <a:prstGeom prst="straightConnector1">
            <a:avLst/>
          </a:prstGeom>
          <a:noFill/>
          <a:ln w="9525" cap="flat" cmpd="sng">
            <a:solidFill>
              <a:srgbClr val="FFFFFF"/>
            </a:solidFill>
            <a:prstDash val="solid"/>
            <a:round/>
            <a:headEnd type="none" w="med" len="med"/>
            <a:tailEnd type="none" w="med" len="med"/>
          </a:ln>
        </p:spPr>
      </p:cxnSp>
      <p:sp>
        <p:nvSpPr>
          <p:cNvPr id="2586" name="Google Shape;2586;p1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25</a:t>
            </a:fld>
            <a:endParaRPr sz="6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F5F8"/>
        </a:solidFill>
        <a:effectLst/>
      </p:bgPr>
    </p:bg>
    <p:spTree>
      <p:nvGrpSpPr>
        <p:cNvPr id="1" name="Shape 2590"/>
        <p:cNvGrpSpPr/>
        <p:nvPr/>
      </p:nvGrpSpPr>
      <p:grpSpPr>
        <a:xfrm>
          <a:off x="0" y="0"/>
          <a:ext cx="0" cy="0"/>
          <a:chOff x="0" y="0"/>
          <a:chExt cx="0" cy="0"/>
        </a:xfrm>
      </p:grpSpPr>
      <p:sp>
        <p:nvSpPr>
          <p:cNvPr id="2591" name="Google Shape;2591;p149"/>
          <p:cNvSpPr/>
          <p:nvPr/>
        </p:nvSpPr>
        <p:spPr>
          <a:xfrm>
            <a:off x="923925" y="1512300"/>
            <a:ext cx="2038200" cy="621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49"/>
          <p:cNvSpPr/>
          <p:nvPr/>
        </p:nvSpPr>
        <p:spPr>
          <a:xfrm>
            <a:off x="923925" y="2288411"/>
            <a:ext cx="2038200" cy="621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49"/>
          <p:cNvSpPr/>
          <p:nvPr/>
        </p:nvSpPr>
        <p:spPr>
          <a:xfrm>
            <a:off x="923925" y="3054925"/>
            <a:ext cx="2038200" cy="621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49"/>
          <p:cNvSpPr/>
          <p:nvPr/>
        </p:nvSpPr>
        <p:spPr>
          <a:xfrm>
            <a:off x="923925" y="3823850"/>
            <a:ext cx="2038200" cy="621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LAMP Stack</a:t>
            </a:r>
            <a:endParaRPr>
              <a:solidFill>
                <a:schemeClr val="dk1"/>
              </a:solidFill>
            </a:endParaRPr>
          </a:p>
          <a:p>
            <a:pPr marL="0" lvl="0" indent="0" algn="l" rtl="0">
              <a:spcBef>
                <a:spcPts val="0"/>
              </a:spcBef>
              <a:spcAft>
                <a:spcPts val="0"/>
              </a:spcAft>
              <a:buNone/>
            </a:pPr>
            <a:endParaRPr/>
          </a:p>
        </p:txBody>
      </p:sp>
      <p:sp>
        <p:nvSpPr>
          <p:cNvPr id="2596" name="Google Shape;2596;p149"/>
          <p:cNvSpPr txBox="1">
            <a:spLocks noGrp="1"/>
          </p:cNvSpPr>
          <p:nvPr>
            <p:ph type="subTitle" idx="1"/>
          </p:nvPr>
        </p:nvSpPr>
        <p:spPr>
          <a:xfrm>
            <a:off x="0" y="675975"/>
            <a:ext cx="9144000" cy="364800"/>
          </a:xfrm>
          <a:prstGeom prst="rect">
            <a:avLst/>
          </a:prstGeom>
        </p:spPr>
        <p:txBody>
          <a:bodyPr spcFirstLastPara="1" wrap="square" lIns="457200" tIns="91425" rIns="365750" bIns="91425" anchor="t" anchorCtr="0">
            <a:noAutofit/>
          </a:bodyPr>
          <a:lstStyle/>
          <a:p>
            <a:pPr marL="0" lvl="0" indent="0" algn="l" rtl="0">
              <a:spcBef>
                <a:spcPts val="0"/>
              </a:spcBef>
              <a:spcAft>
                <a:spcPts val="0"/>
              </a:spcAft>
              <a:buNone/>
            </a:pPr>
            <a:r>
              <a:rPr lang="en">
                <a:solidFill>
                  <a:schemeClr val="dk1"/>
                </a:solidFill>
              </a:rPr>
              <a:t>A popular example of a stack is the </a:t>
            </a:r>
            <a:r>
              <a:rPr lang="en" b="1">
                <a:solidFill>
                  <a:schemeClr val="dk1"/>
                </a:solidFill>
              </a:rPr>
              <a:t>LAMP </a:t>
            </a:r>
            <a:r>
              <a:rPr lang="en">
                <a:solidFill>
                  <a:schemeClr val="dk1"/>
                </a:solidFill>
              </a:rPr>
              <a:t>stack.</a:t>
            </a:r>
            <a:endParaRPr/>
          </a:p>
        </p:txBody>
      </p:sp>
      <p:sp>
        <p:nvSpPr>
          <p:cNvPr id="2597" name="Google Shape;2597;p149"/>
          <p:cNvSpPr txBox="1"/>
          <p:nvPr/>
        </p:nvSpPr>
        <p:spPr>
          <a:xfrm>
            <a:off x="4697175" y="1531475"/>
            <a:ext cx="4142100" cy="606900"/>
          </a:xfrm>
          <a:prstGeom prst="rect">
            <a:avLst/>
          </a:prstGeom>
          <a:noFill/>
          <a:ln>
            <a:noFill/>
          </a:ln>
        </p:spPr>
        <p:txBody>
          <a:bodyPr spcFirstLastPara="1" wrap="square" lIns="0" tIns="0" rIns="182875"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b="1">
                <a:solidFill>
                  <a:srgbClr val="DD4814"/>
                </a:solidFill>
                <a:latin typeface="Roboto"/>
                <a:ea typeface="Roboto"/>
                <a:cs typeface="Roboto"/>
                <a:sym typeface="Roboto"/>
              </a:rPr>
              <a:t>Linux</a:t>
            </a:r>
            <a:r>
              <a:rPr lang="en" sz="1500">
                <a:solidFill>
                  <a:srgbClr val="DD4814"/>
                </a:solidFill>
                <a:latin typeface="Roboto"/>
                <a:ea typeface="Roboto"/>
                <a:cs typeface="Roboto"/>
                <a:sym typeface="Roboto"/>
              </a:rPr>
              <a:t>,</a:t>
            </a:r>
            <a:r>
              <a:rPr lang="en" sz="1500">
                <a:solidFill>
                  <a:schemeClr val="dk1"/>
                </a:solidFill>
                <a:latin typeface="Roboto"/>
                <a:ea typeface="Roboto"/>
                <a:cs typeface="Roboto"/>
                <a:sym typeface="Roboto"/>
              </a:rPr>
              <a:t> as the base operating system.</a:t>
            </a:r>
            <a:endParaRPr sz="1500">
              <a:latin typeface="Roboto"/>
              <a:ea typeface="Roboto"/>
              <a:cs typeface="Roboto"/>
              <a:sym typeface="Roboto"/>
            </a:endParaRPr>
          </a:p>
        </p:txBody>
      </p:sp>
      <p:pic>
        <p:nvPicPr>
          <p:cNvPr id="2598" name="Google Shape;2598;p149"/>
          <p:cNvPicPr preferRelativeResize="0"/>
          <p:nvPr/>
        </p:nvPicPr>
        <p:blipFill>
          <a:blip r:embed="rId3">
            <a:alphaModFix/>
          </a:blip>
          <a:stretch>
            <a:fillRect/>
          </a:stretch>
        </p:blipFill>
        <p:spPr>
          <a:xfrm>
            <a:off x="1255058" y="2332198"/>
            <a:ext cx="1375933" cy="533700"/>
          </a:xfrm>
          <a:prstGeom prst="rect">
            <a:avLst/>
          </a:prstGeom>
          <a:noFill/>
          <a:ln>
            <a:noFill/>
          </a:ln>
        </p:spPr>
      </p:pic>
      <p:pic>
        <p:nvPicPr>
          <p:cNvPr id="2599" name="Google Shape;2599;p149"/>
          <p:cNvPicPr preferRelativeResize="0"/>
          <p:nvPr/>
        </p:nvPicPr>
        <p:blipFill>
          <a:blip r:embed="rId4">
            <a:alphaModFix/>
          </a:blip>
          <a:stretch>
            <a:fillRect/>
          </a:stretch>
        </p:blipFill>
        <p:spPr>
          <a:xfrm>
            <a:off x="1554575" y="3103511"/>
            <a:ext cx="776900" cy="526507"/>
          </a:xfrm>
          <a:prstGeom prst="rect">
            <a:avLst/>
          </a:prstGeom>
          <a:noFill/>
          <a:ln>
            <a:noFill/>
          </a:ln>
        </p:spPr>
      </p:pic>
      <p:pic>
        <p:nvPicPr>
          <p:cNvPr id="2600" name="Google Shape;2600;p149"/>
          <p:cNvPicPr preferRelativeResize="0"/>
          <p:nvPr/>
        </p:nvPicPr>
        <p:blipFill>
          <a:blip r:embed="rId5">
            <a:alphaModFix/>
          </a:blip>
          <a:stretch>
            <a:fillRect/>
          </a:stretch>
        </p:blipFill>
        <p:spPr>
          <a:xfrm rot="5400000">
            <a:off x="2114000" y="2763476"/>
            <a:ext cx="2721001" cy="419950"/>
          </a:xfrm>
          <a:prstGeom prst="rect">
            <a:avLst/>
          </a:prstGeom>
          <a:noFill/>
          <a:ln>
            <a:noFill/>
          </a:ln>
        </p:spPr>
      </p:pic>
      <p:pic>
        <p:nvPicPr>
          <p:cNvPr id="2601" name="Google Shape;2601;p149"/>
          <p:cNvPicPr preferRelativeResize="0"/>
          <p:nvPr/>
        </p:nvPicPr>
        <p:blipFill>
          <a:blip r:embed="rId6">
            <a:alphaModFix/>
          </a:blip>
          <a:stretch>
            <a:fillRect/>
          </a:stretch>
        </p:blipFill>
        <p:spPr>
          <a:xfrm>
            <a:off x="1622575" y="1567637"/>
            <a:ext cx="640900" cy="510600"/>
          </a:xfrm>
          <a:prstGeom prst="rect">
            <a:avLst/>
          </a:prstGeom>
          <a:noFill/>
          <a:ln>
            <a:noFill/>
          </a:ln>
        </p:spPr>
      </p:pic>
      <p:sp>
        <p:nvSpPr>
          <p:cNvPr id="2602" name="Google Shape;2602;p149"/>
          <p:cNvSpPr txBox="1"/>
          <p:nvPr/>
        </p:nvSpPr>
        <p:spPr>
          <a:xfrm>
            <a:off x="4697175" y="2287433"/>
            <a:ext cx="4142100" cy="606900"/>
          </a:xfrm>
          <a:prstGeom prst="rect">
            <a:avLst/>
          </a:prstGeom>
          <a:noFill/>
          <a:ln>
            <a:noFill/>
          </a:ln>
        </p:spPr>
        <p:txBody>
          <a:bodyPr spcFirstLastPara="1" wrap="square" lIns="0" tIns="0" rIns="182875"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b="1">
                <a:solidFill>
                  <a:srgbClr val="B0263C"/>
                </a:solidFill>
                <a:latin typeface="Roboto"/>
                <a:ea typeface="Roboto"/>
                <a:cs typeface="Roboto"/>
                <a:sym typeface="Roboto"/>
              </a:rPr>
              <a:t>Apache</a:t>
            </a:r>
            <a:r>
              <a:rPr lang="en" sz="1500">
                <a:solidFill>
                  <a:srgbClr val="B0263C"/>
                </a:solidFill>
                <a:latin typeface="Roboto"/>
                <a:ea typeface="Roboto"/>
                <a:cs typeface="Roboto"/>
                <a:sym typeface="Roboto"/>
              </a:rPr>
              <a:t>, </a:t>
            </a:r>
            <a:r>
              <a:rPr lang="en" sz="1500">
                <a:solidFill>
                  <a:schemeClr val="dk1"/>
                </a:solidFill>
                <a:latin typeface="Roboto"/>
                <a:ea typeface="Roboto"/>
                <a:cs typeface="Roboto"/>
                <a:sym typeface="Roboto"/>
              </a:rPr>
              <a:t>to handle the frontend HTTP requests/responses.</a:t>
            </a:r>
            <a:endParaRPr sz="1500">
              <a:latin typeface="Roboto"/>
              <a:ea typeface="Roboto"/>
              <a:cs typeface="Roboto"/>
              <a:sym typeface="Roboto"/>
            </a:endParaRPr>
          </a:p>
        </p:txBody>
      </p:sp>
      <p:sp>
        <p:nvSpPr>
          <p:cNvPr id="2603" name="Google Shape;2603;p149"/>
          <p:cNvSpPr txBox="1"/>
          <p:nvPr/>
        </p:nvSpPr>
        <p:spPr>
          <a:xfrm>
            <a:off x="4697175" y="3043392"/>
            <a:ext cx="4142100" cy="606900"/>
          </a:xfrm>
          <a:prstGeom prst="rect">
            <a:avLst/>
          </a:prstGeom>
          <a:noFill/>
          <a:ln>
            <a:noFill/>
          </a:ln>
        </p:spPr>
        <p:txBody>
          <a:bodyPr spcFirstLastPara="1" wrap="square" lIns="0" tIns="0" rIns="182875"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b="1">
                <a:solidFill>
                  <a:srgbClr val="5D87A1"/>
                </a:solidFill>
                <a:latin typeface="Roboto"/>
                <a:ea typeface="Roboto"/>
                <a:cs typeface="Roboto"/>
                <a:sym typeface="Roboto"/>
              </a:rPr>
              <a:t>MySQL</a:t>
            </a:r>
            <a:r>
              <a:rPr lang="en" sz="1500">
                <a:solidFill>
                  <a:srgbClr val="5D87A1"/>
                </a:solidFill>
                <a:latin typeface="Roboto"/>
                <a:ea typeface="Roboto"/>
                <a:cs typeface="Roboto"/>
                <a:sym typeface="Roboto"/>
              </a:rPr>
              <a:t>,</a:t>
            </a:r>
            <a:r>
              <a:rPr lang="en" sz="1500">
                <a:solidFill>
                  <a:schemeClr val="dk1"/>
                </a:solidFill>
                <a:latin typeface="Roboto"/>
                <a:ea typeface="Roboto"/>
                <a:cs typeface="Roboto"/>
                <a:sym typeface="Roboto"/>
              </a:rPr>
              <a:t> for storing data.</a:t>
            </a:r>
            <a:endParaRPr sz="1500">
              <a:latin typeface="Roboto"/>
              <a:ea typeface="Roboto"/>
              <a:cs typeface="Roboto"/>
              <a:sym typeface="Roboto"/>
            </a:endParaRPr>
          </a:p>
        </p:txBody>
      </p:sp>
      <p:sp>
        <p:nvSpPr>
          <p:cNvPr id="2604" name="Google Shape;2604;p149"/>
          <p:cNvSpPr txBox="1"/>
          <p:nvPr/>
        </p:nvSpPr>
        <p:spPr>
          <a:xfrm>
            <a:off x="4697175" y="3799350"/>
            <a:ext cx="4142100" cy="606900"/>
          </a:xfrm>
          <a:prstGeom prst="rect">
            <a:avLst/>
          </a:prstGeom>
          <a:noFill/>
          <a:ln>
            <a:noFill/>
          </a:ln>
        </p:spPr>
        <p:txBody>
          <a:bodyPr spcFirstLastPara="1" wrap="square" lIns="0" tIns="0" rIns="182875"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500" b="1">
                <a:solidFill>
                  <a:srgbClr val="777BB3"/>
                </a:solidFill>
                <a:latin typeface="Roboto"/>
                <a:ea typeface="Roboto"/>
                <a:cs typeface="Roboto"/>
                <a:sym typeface="Roboto"/>
              </a:rPr>
              <a:t>PHP</a:t>
            </a:r>
            <a:r>
              <a:rPr lang="en" sz="1500">
                <a:solidFill>
                  <a:srgbClr val="777BB3"/>
                </a:solidFill>
                <a:latin typeface="Roboto"/>
                <a:ea typeface="Roboto"/>
                <a:cs typeface="Roboto"/>
                <a:sym typeface="Roboto"/>
              </a:rPr>
              <a:t>,</a:t>
            </a:r>
            <a:r>
              <a:rPr lang="en" sz="1500">
                <a:solidFill>
                  <a:srgbClr val="017AFF"/>
                </a:solidFill>
                <a:latin typeface="Roboto"/>
                <a:ea typeface="Roboto"/>
                <a:cs typeface="Roboto"/>
                <a:sym typeface="Roboto"/>
              </a:rPr>
              <a:t> </a:t>
            </a:r>
            <a:r>
              <a:rPr lang="en" sz="1500">
                <a:solidFill>
                  <a:schemeClr val="dk1"/>
                </a:solidFill>
                <a:latin typeface="Roboto"/>
                <a:ea typeface="Roboto"/>
                <a:cs typeface="Roboto"/>
                <a:sym typeface="Roboto"/>
              </a:rPr>
              <a:t>for back-end transformation of front-end requests and responses to database queries.</a:t>
            </a:r>
            <a:endParaRPr sz="1500">
              <a:latin typeface="Roboto"/>
              <a:ea typeface="Roboto"/>
              <a:cs typeface="Roboto"/>
              <a:sym typeface="Roboto"/>
            </a:endParaRPr>
          </a:p>
        </p:txBody>
      </p:sp>
      <p:sp>
        <p:nvSpPr>
          <p:cNvPr id="2605" name="Google Shape;2605;p149"/>
          <p:cNvSpPr txBox="1"/>
          <p:nvPr/>
        </p:nvSpPr>
        <p:spPr>
          <a:xfrm>
            <a:off x="3893250" y="1531475"/>
            <a:ext cx="640800" cy="606900"/>
          </a:xfrm>
          <a:prstGeom prst="rect">
            <a:avLst/>
          </a:prstGeom>
          <a:solidFill>
            <a:srgbClr val="DD4814"/>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L</a:t>
            </a:r>
            <a:endParaRPr>
              <a:solidFill>
                <a:srgbClr val="FFFFFF"/>
              </a:solidFill>
              <a:latin typeface="Roboto"/>
              <a:ea typeface="Roboto"/>
              <a:cs typeface="Roboto"/>
              <a:sym typeface="Roboto"/>
            </a:endParaRPr>
          </a:p>
        </p:txBody>
      </p:sp>
      <p:sp>
        <p:nvSpPr>
          <p:cNvPr id="2606" name="Google Shape;2606;p149"/>
          <p:cNvSpPr txBox="1"/>
          <p:nvPr/>
        </p:nvSpPr>
        <p:spPr>
          <a:xfrm>
            <a:off x="3893250" y="2290458"/>
            <a:ext cx="640800" cy="606900"/>
          </a:xfrm>
          <a:prstGeom prst="rect">
            <a:avLst/>
          </a:prstGeom>
          <a:solidFill>
            <a:srgbClr val="B0263C"/>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2607" name="Google Shape;2607;p149"/>
          <p:cNvSpPr txBox="1"/>
          <p:nvPr/>
        </p:nvSpPr>
        <p:spPr>
          <a:xfrm>
            <a:off x="3893250" y="3049442"/>
            <a:ext cx="640800" cy="606900"/>
          </a:xfrm>
          <a:prstGeom prst="rect">
            <a:avLst/>
          </a:prstGeom>
          <a:solidFill>
            <a:srgbClr val="5D87A1"/>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M</a:t>
            </a:r>
            <a:endParaRPr>
              <a:solidFill>
                <a:srgbClr val="FFFFFF"/>
              </a:solidFill>
              <a:latin typeface="Roboto"/>
              <a:ea typeface="Roboto"/>
              <a:cs typeface="Roboto"/>
              <a:sym typeface="Roboto"/>
            </a:endParaRPr>
          </a:p>
        </p:txBody>
      </p:sp>
      <p:sp>
        <p:nvSpPr>
          <p:cNvPr id="2608" name="Google Shape;2608;p149"/>
          <p:cNvSpPr txBox="1"/>
          <p:nvPr/>
        </p:nvSpPr>
        <p:spPr>
          <a:xfrm>
            <a:off x="3893250" y="3808425"/>
            <a:ext cx="640800" cy="606900"/>
          </a:xfrm>
          <a:prstGeom prst="rect">
            <a:avLst/>
          </a:prstGeom>
          <a:solidFill>
            <a:srgbClr val="777BB3"/>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P</a:t>
            </a:r>
            <a:endParaRPr>
              <a:solidFill>
                <a:srgbClr val="FFFFFF"/>
              </a:solidFill>
              <a:latin typeface="Roboto"/>
              <a:ea typeface="Roboto"/>
              <a:cs typeface="Roboto"/>
              <a:sym typeface="Roboto"/>
            </a:endParaRPr>
          </a:p>
        </p:txBody>
      </p:sp>
      <p:sp>
        <p:nvSpPr>
          <p:cNvPr id="2609" name="Google Shape;2609;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pic>
        <p:nvPicPr>
          <p:cNvPr id="2610" name="Google Shape;2610;p149"/>
          <p:cNvPicPr preferRelativeResize="0"/>
          <p:nvPr/>
        </p:nvPicPr>
        <p:blipFill>
          <a:blip r:embed="rId7">
            <a:alphaModFix/>
          </a:blip>
          <a:stretch>
            <a:fillRect/>
          </a:stretch>
        </p:blipFill>
        <p:spPr>
          <a:xfrm>
            <a:off x="1452125" y="3876263"/>
            <a:ext cx="981799" cy="516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F5F8"/>
        </a:solidFill>
        <a:effectLst/>
      </p:bgPr>
    </p:bg>
    <p:spTree>
      <p:nvGrpSpPr>
        <p:cNvPr id="1" name="Shape 2614"/>
        <p:cNvGrpSpPr/>
        <p:nvPr/>
      </p:nvGrpSpPr>
      <p:grpSpPr>
        <a:xfrm>
          <a:off x="0" y="0"/>
          <a:ext cx="0" cy="0"/>
          <a:chOff x="0" y="0"/>
          <a:chExt cx="0" cy="0"/>
        </a:xfrm>
      </p:grpSpPr>
      <p:pic>
        <p:nvPicPr>
          <p:cNvPr id="2615" name="Google Shape;2615;p150"/>
          <p:cNvPicPr preferRelativeResize="0"/>
          <p:nvPr/>
        </p:nvPicPr>
        <p:blipFill rotWithShape="1">
          <a:blip r:embed="rId3">
            <a:alphaModFix/>
          </a:blip>
          <a:srcRect l="2894" t="3831" r="1585" b="17982"/>
          <a:stretch/>
        </p:blipFill>
        <p:spPr>
          <a:xfrm>
            <a:off x="2401037" y="1193174"/>
            <a:ext cx="4706926" cy="2080350"/>
          </a:xfrm>
          <a:prstGeom prst="rect">
            <a:avLst/>
          </a:prstGeom>
          <a:noFill/>
          <a:ln>
            <a:noFill/>
          </a:ln>
        </p:spPr>
      </p:pic>
      <p:cxnSp>
        <p:nvCxnSpPr>
          <p:cNvPr id="2616" name="Google Shape;2616;p150"/>
          <p:cNvCxnSpPr>
            <a:stCxn id="2615" idx="2"/>
          </p:cNvCxnSpPr>
          <p:nvPr/>
        </p:nvCxnSpPr>
        <p:spPr>
          <a:xfrm rot="5400000">
            <a:off x="2999950" y="1667474"/>
            <a:ext cx="148500" cy="3360600"/>
          </a:xfrm>
          <a:prstGeom prst="bentConnector2">
            <a:avLst/>
          </a:prstGeom>
          <a:noFill/>
          <a:ln w="9525" cap="flat" cmpd="sng">
            <a:solidFill>
              <a:schemeClr val="dk2"/>
            </a:solidFill>
            <a:prstDash val="solid"/>
            <a:round/>
            <a:headEnd type="none" w="med" len="med"/>
            <a:tailEnd type="none" w="med" len="med"/>
          </a:ln>
        </p:spPr>
      </p:cxnSp>
      <p:cxnSp>
        <p:nvCxnSpPr>
          <p:cNvPr id="2617" name="Google Shape;2617;p150"/>
          <p:cNvCxnSpPr/>
          <p:nvPr/>
        </p:nvCxnSpPr>
        <p:spPr>
          <a:xfrm rot="-5400000" flipH="1">
            <a:off x="6360550" y="1667474"/>
            <a:ext cx="148500" cy="3360600"/>
          </a:xfrm>
          <a:prstGeom prst="bentConnector2">
            <a:avLst/>
          </a:prstGeom>
          <a:noFill/>
          <a:ln w="9525" cap="flat" cmpd="sng">
            <a:solidFill>
              <a:schemeClr val="dk2"/>
            </a:solidFill>
            <a:prstDash val="solid"/>
            <a:round/>
            <a:headEnd type="none" w="med" len="med"/>
            <a:tailEnd type="none" w="med" len="med"/>
          </a:ln>
        </p:spPr>
      </p:cxnSp>
      <p:pic>
        <p:nvPicPr>
          <p:cNvPr id="2618" name="Google Shape;2618;p150"/>
          <p:cNvPicPr preferRelativeResize="0"/>
          <p:nvPr/>
        </p:nvPicPr>
        <p:blipFill>
          <a:blip r:embed="rId4">
            <a:alphaModFix/>
          </a:blip>
          <a:stretch>
            <a:fillRect/>
          </a:stretch>
        </p:blipFill>
        <p:spPr>
          <a:xfrm>
            <a:off x="415525" y="3815664"/>
            <a:ext cx="1855775" cy="425025"/>
          </a:xfrm>
          <a:prstGeom prst="rect">
            <a:avLst/>
          </a:prstGeom>
          <a:noFill/>
          <a:ln>
            <a:noFill/>
          </a:ln>
        </p:spPr>
      </p:pic>
      <p:cxnSp>
        <p:nvCxnSpPr>
          <p:cNvPr id="2619" name="Google Shape;2619;p150"/>
          <p:cNvCxnSpPr/>
          <p:nvPr/>
        </p:nvCxnSpPr>
        <p:spPr>
          <a:xfrm>
            <a:off x="1393900" y="3417250"/>
            <a:ext cx="0" cy="264300"/>
          </a:xfrm>
          <a:prstGeom prst="straightConnector1">
            <a:avLst/>
          </a:prstGeom>
          <a:noFill/>
          <a:ln w="9525" cap="flat" cmpd="sng">
            <a:solidFill>
              <a:schemeClr val="dk2"/>
            </a:solidFill>
            <a:prstDash val="solid"/>
            <a:round/>
            <a:headEnd type="none" w="med" len="med"/>
            <a:tailEnd type="none" w="med" len="med"/>
          </a:ln>
        </p:spPr>
      </p:cxnSp>
      <p:pic>
        <p:nvPicPr>
          <p:cNvPr id="2620" name="Google Shape;2620;p150"/>
          <p:cNvPicPr preferRelativeResize="0"/>
          <p:nvPr/>
        </p:nvPicPr>
        <p:blipFill>
          <a:blip r:embed="rId5">
            <a:alphaModFix/>
          </a:blip>
          <a:stretch>
            <a:fillRect/>
          </a:stretch>
        </p:blipFill>
        <p:spPr>
          <a:xfrm>
            <a:off x="2418000" y="4345562"/>
            <a:ext cx="1312397" cy="255800"/>
          </a:xfrm>
          <a:prstGeom prst="rect">
            <a:avLst/>
          </a:prstGeom>
          <a:noFill/>
          <a:ln>
            <a:noFill/>
          </a:ln>
        </p:spPr>
      </p:pic>
      <p:pic>
        <p:nvPicPr>
          <p:cNvPr id="2621" name="Google Shape;2621;p150"/>
          <p:cNvPicPr preferRelativeResize="0"/>
          <p:nvPr/>
        </p:nvPicPr>
        <p:blipFill>
          <a:blip r:embed="rId6">
            <a:alphaModFix/>
          </a:blip>
          <a:stretch>
            <a:fillRect/>
          </a:stretch>
        </p:blipFill>
        <p:spPr>
          <a:xfrm>
            <a:off x="4097175" y="3815664"/>
            <a:ext cx="1314650" cy="272175"/>
          </a:xfrm>
          <a:prstGeom prst="rect">
            <a:avLst/>
          </a:prstGeom>
          <a:noFill/>
          <a:ln>
            <a:noFill/>
          </a:ln>
        </p:spPr>
      </p:pic>
      <p:pic>
        <p:nvPicPr>
          <p:cNvPr id="2622" name="Google Shape;2622;p150"/>
          <p:cNvPicPr preferRelativeResize="0"/>
          <p:nvPr/>
        </p:nvPicPr>
        <p:blipFill rotWithShape="1">
          <a:blip r:embed="rId7">
            <a:alphaModFix/>
          </a:blip>
          <a:srcRect b="9346"/>
          <a:stretch/>
        </p:blipFill>
        <p:spPr>
          <a:xfrm>
            <a:off x="5977850" y="3825275"/>
            <a:ext cx="913900" cy="1014901"/>
          </a:xfrm>
          <a:prstGeom prst="rect">
            <a:avLst/>
          </a:prstGeom>
          <a:noFill/>
          <a:ln>
            <a:noFill/>
          </a:ln>
        </p:spPr>
      </p:pic>
      <p:cxnSp>
        <p:nvCxnSpPr>
          <p:cNvPr id="2623" name="Google Shape;2623;p150"/>
          <p:cNvCxnSpPr/>
          <p:nvPr/>
        </p:nvCxnSpPr>
        <p:spPr>
          <a:xfrm>
            <a:off x="8115100" y="3417250"/>
            <a:ext cx="0" cy="264300"/>
          </a:xfrm>
          <a:prstGeom prst="straightConnector1">
            <a:avLst/>
          </a:prstGeom>
          <a:noFill/>
          <a:ln w="9525" cap="flat" cmpd="sng">
            <a:solidFill>
              <a:schemeClr val="dk2"/>
            </a:solidFill>
            <a:prstDash val="solid"/>
            <a:round/>
            <a:headEnd type="none" w="med" len="med"/>
            <a:tailEnd type="none" w="med" len="med"/>
          </a:ln>
        </p:spPr>
      </p:cxnSp>
      <p:sp>
        <p:nvSpPr>
          <p:cNvPr id="2624" name="Google Shape;2624;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LAMP Stack</a:t>
            </a:r>
            <a:endParaRPr/>
          </a:p>
        </p:txBody>
      </p:sp>
      <p:sp>
        <p:nvSpPr>
          <p:cNvPr id="2625" name="Google Shape;2625;p15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LAMP stack is considered the tried and true web stack, with a long history </a:t>
            </a:r>
            <a:br>
              <a:rPr lang="en"/>
            </a:br>
            <a:r>
              <a:rPr lang="en"/>
              <a:t>of use in architecting web applications.</a:t>
            </a:r>
            <a:endParaRPr/>
          </a:p>
        </p:txBody>
      </p:sp>
      <p:sp>
        <p:nvSpPr>
          <p:cNvPr id="2626" name="Google Shape;2626;p150"/>
          <p:cNvSpPr txBox="1">
            <a:spLocks noGrp="1"/>
          </p:cNvSpPr>
          <p:nvPr>
            <p:ph type="body" idx="3"/>
          </p:nvPr>
        </p:nvSpPr>
        <p:spPr>
          <a:xfrm>
            <a:off x="175" y="1534825"/>
            <a:ext cx="3759600" cy="6429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b="1"/>
              <a:t>The following sites either still use </a:t>
            </a:r>
            <a:br>
              <a:rPr lang="en" b="1"/>
            </a:br>
            <a:r>
              <a:rPr lang="en" b="1"/>
              <a:t>or originally used the LAMP stack:</a:t>
            </a:r>
            <a:endParaRPr b="1"/>
          </a:p>
        </p:txBody>
      </p:sp>
      <p:pic>
        <p:nvPicPr>
          <p:cNvPr id="2627" name="Google Shape;2627;p150"/>
          <p:cNvPicPr preferRelativeResize="0"/>
          <p:nvPr/>
        </p:nvPicPr>
        <p:blipFill>
          <a:blip r:embed="rId8">
            <a:alphaModFix/>
          </a:blip>
          <a:stretch>
            <a:fillRect/>
          </a:stretch>
        </p:blipFill>
        <p:spPr>
          <a:xfrm>
            <a:off x="7349076" y="3815664"/>
            <a:ext cx="1532050" cy="387925"/>
          </a:xfrm>
          <a:prstGeom prst="rect">
            <a:avLst/>
          </a:prstGeom>
          <a:noFill/>
          <a:ln>
            <a:noFill/>
          </a:ln>
        </p:spPr>
      </p:pic>
      <p:cxnSp>
        <p:nvCxnSpPr>
          <p:cNvPr id="2628" name="Google Shape;2628;p150"/>
          <p:cNvCxnSpPr/>
          <p:nvPr/>
        </p:nvCxnSpPr>
        <p:spPr>
          <a:xfrm>
            <a:off x="3074200" y="3417250"/>
            <a:ext cx="0" cy="748500"/>
          </a:xfrm>
          <a:prstGeom prst="straightConnector1">
            <a:avLst/>
          </a:prstGeom>
          <a:noFill/>
          <a:ln w="9525" cap="flat" cmpd="sng">
            <a:solidFill>
              <a:schemeClr val="dk2"/>
            </a:solidFill>
            <a:prstDash val="solid"/>
            <a:round/>
            <a:headEnd type="none" w="med" len="med"/>
            <a:tailEnd type="none" w="med" len="med"/>
          </a:ln>
        </p:spPr>
      </p:cxnSp>
      <p:cxnSp>
        <p:nvCxnSpPr>
          <p:cNvPr id="2629" name="Google Shape;2629;p150"/>
          <p:cNvCxnSpPr/>
          <p:nvPr/>
        </p:nvCxnSpPr>
        <p:spPr>
          <a:xfrm>
            <a:off x="4754500" y="3417250"/>
            <a:ext cx="0" cy="264300"/>
          </a:xfrm>
          <a:prstGeom prst="straightConnector1">
            <a:avLst/>
          </a:prstGeom>
          <a:noFill/>
          <a:ln w="9525" cap="flat" cmpd="sng">
            <a:solidFill>
              <a:schemeClr val="dk2"/>
            </a:solidFill>
            <a:prstDash val="solid"/>
            <a:round/>
            <a:headEnd type="none" w="med" len="med"/>
            <a:tailEnd type="none" w="med" len="med"/>
          </a:ln>
        </p:spPr>
      </p:cxnSp>
      <p:cxnSp>
        <p:nvCxnSpPr>
          <p:cNvPr id="2630" name="Google Shape;2630;p150"/>
          <p:cNvCxnSpPr/>
          <p:nvPr/>
        </p:nvCxnSpPr>
        <p:spPr>
          <a:xfrm>
            <a:off x="6434800" y="3417250"/>
            <a:ext cx="0" cy="264300"/>
          </a:xfrm>
          <a:prstGeom prst="straightConnector1">
            <a:avLst/>
          </a:prstGeom>
          <a:noFill/>
          <a:ln w="9525" cap="flat" cmpd="sng">
            <a:solidFill>
              <a:schemeClr val="dk2"/>
            </a:solidFill>
            <a:prstDash val="solid"/>
            <a:round/>
            <a:headEnd type="none" w="med" len="med"/>
            <a:tailEnd type="none" w="med" len="med"/>
          </a:ln>
        </p:spPr>
      </p:cxnSp>
      <p:sp>
        <p:nvSpPr>
          <p:cNvPr id="2631" name="Google Shape;2631;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
        <p:nvSpPr>
          <p:cNvPr id="2632" name="Google Shape;2632;p150"/>
          <p:cNvSpPr/>
          <p:nvPr/>
        </p:nvSpPr>
        <p:spPr>
          <a:xfrm>
            <a:off x="209550" y="4886325"/>
            <a:ext cx="8705700" cy="70800"/>
          </a:xfrm>
          <a:prstGeom prst="rect">
            <a:avLst/>
          </a:prstGeom>
          <a:solidFill>
            <a:srgbClr val="F0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0F5F8"/>
        </a:solidFill>
        <a:effectLst/>
      </p:bgPr>
    </p:bg>
    <p:spTree>
      <p:nvGrpSpPr>
        <p:cNvPr id="1" name="Shape 2636"/>
        <p:cNvGrpSpPr/>
        <p:nvPr/>
      </p:nvGrpSpPr>
      <p:grpSpPr>
        <a:xfrm>
          <a:off x="0" y="0"/>
          <a:ext cx="0" cy="0"/>
          <a:chOff x="0" y="0"/>
          <a:chExt cx="0" cy="0"/>
        </a:xfrm>
      </p:grpSpPr>
      <p:sp>
        <p:nvSpPr>
          <p:cNvPr id="2637" name="Google Shape;2637;p151"/>
          <p:cNvSpPr/>
          <p:nvPr/>
        </p:nvSpPr>
        <p:spPr>
          <a:xfrm>
            <a:off x="4171950" y="447675"/>
            <a:ext cx="4971900" cy="337500"/>
          </a:xfrm>
          <a:prstGeom prst="rect">
            <a:avLst/>
          </a:prstGeom>
          <a:solidFill>
            <a:srgbClr val="F0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More Stacks</a:t>
            </a:r>
            <a:endParaRPr/>
          </a:p>
        </p:txBody>
      </p:sp>
      <p:sp>
        <p:nvSpPr>
          <p:cNvPr id="2639" name="Google Shape;2639;p151"/>
          <p:cNvSpPr txBox="1">
            <a:spLocks noGrp="1"/>
          </p:cNvSpPr>
          <p:nvPr>
            <p:ph type="subTitle" idx="1"/>
          </p:nvPr>
        </p:nvSpPr>
        <p:spPr>
          <a:xfrm>
            <a:off x="0" y="675975"/>
            <a:ext cx="4572000" cy="1095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These days, there are many more web stacks, which use different variations of software.</a:t>
            </a:r>
            <a:endParaRPr/>
          </a:p>
        </p:txBody>
      </p:sp>
      <p:sp>
        <p:nvSpPr>
          <p:cNvPr id="2640" name="Google Shape;2640;p151"/>
          <p:cNvSpPr txBox="1">
            <a:spLocks noGrp="1"/>
          </p:cNvSpPr>
          <p:nvPr>
            <p:ph type="body" idx="3"/>
          </p:nvPr>
        </p:nvSpPr>
        <p:spPr>
          <a:xfrm>
            <a:off x="0" y="1913850"/>
            <a:ext cx="4124100" cy="2063100"/>
          </a:xfrm>
          <a:prstGeom prst="rect">
            <a:avLst/>
          </a:prstGeom>
        </p:spPr>
        <p:txBody>
          <a:bodyPr spcFirstLastPara="1" wrap="square" lIns="457200" tIns="0" rIns="457200" bIns="914400" anchor="t" anchorCtr="0">
            <a:noAutofit/>
          </a:bodyPr>
          <a:lstStyle/>
          <a:p>
            <a:pPr marL="0" lvl="0" indent="0" algn="l" rtl="0">
              <a:lnSpc>
                <a:spcPct val="135000"/>
              </a:lnSpc>
              <a:spcBef>
                <a:spcPts val="0"/>
              </a:spcBef>
              <a:spcAft>
                <a:spcPts val="0"/>
              </a:spcAft>
              <a:buNone/>
            </a:pPr>
            <a:r>
              <a:rPr lang="en" sz="1600">
                <a:highlight>
                  <a:srgbClr val="F49B19"/>
                </a:highlight>
                <a:latin typeface="Roboto Medium"/>
                <a:ea typeface="Roboto Medium"/>
                <a:cs typeface="Roboto Medium"/>
                <a:sym typeface="Roboto Medium"/>
              </a:rPr>
              <a:t> But what stacks should we use</a:t>
            </a:r>
            <a:r>
              <a:rPr lang="en" sz="1600">
                <a:solidFill>
                  <a:srgbClr val="F49B19"/>
                </a:solidFill>
                <a:highlight>
                  <a:srgbClr val="F49B19"/>
                </a:highlight>
                <a:latin typeface="Roboto Medium"/>
                <a:ea typeface="Roboto Medium"/>
                <a:cs typeface="Roboto Medium"/>
                <a:sym typeface="Roboto Medium"/>
              </a:rPr>
              <a:t>.</a:t>
            </a:r>
            <a:r>
              <a:rPr lang="en" sz="1600">
                <a:highlight>
                  <a:srgbClr val="F49B19"/>
                </a:highlight>
                <a:latin typeface="Roboto Medium"/>
                <a:ea typeface="Roboto Medium"/>
                <a:cs typeface="Roboto Medium"/>
                <a:sym typeface="Roboto Medium"/>
              </a:rPr>
              <a:t> </a:t>
            </a:r>
            <a:br>
              <a:rPr lang="en" sz="1600">
                <a:highlight>
                  <a:srgbClr val="F49B19"/>
                </a:highlight>
                <a:latin typeface="Roboto Medium"/>
                <a:ea typeface="Roboto Medium"/>
                <a:cs typeface="Roboto Medium"/>
                <a:sym typeface="Roboto Medium"/>
              </a:rPr>
            </a:br>
            <a:r>
              <a:rPr lang="en" sz="1600">
                <a:highlight>
                  <a:srgbClr val="F49B19"/>
                </a:highlight>
                <a:latin typeface="Roboto Medium"/>
                <a:ea typeface="Roboto Medium"/>
                <a:cs typeface="Roboto Medium"/>
                <a:sym typeface="Roboto Medium"/>
              </a:rPr>
              <a:t> for our own web application?</a:t>
            </a:r>
            <a:r>
              <a:rPr lang="en" sz="1600">
                <a:solidFill>
                  <a:srgbClr val="F49B19"/>
                </a:solidFill>
                <a:highlight>
                  <a:srgbClr val="F49B19"/>
                </a:highlight>
                <a:latin typeface="Roboto Medium"/>
                <a:ea typeface="Roboto Medium"/>
                <a:cs typeface="Roboto Medium"/>
                <a:sym typeface="Roboto Medium"/>
              </a:rPr>
              <a:t>.</a:t>
            </a:r>
            <a:r>
              <a:rPr lang="en" sz="1600" b="1">
                <a:highlight>
                  <a:srgbClr val="F49B19"/>
                </a:highlight>
              </a:rPr>
              <a:t> </a:t>
            </a:r>
            <a:endParaRPr sz="1600" b="1">
              <a:highlight>
                <a:srgbClr val="F49B19"/>
              </a:highlight>
            </a:endParaRPr>
          </a:p>
          <a:p>
            <a:pPr marL="0" lvl="0" indent="0" algn="l" rtl="0">
              <a:spcBef>
                <a:spcPts val="1600"/>
              </a:spcBef>
              <a:spcAft>
                <a:spcPts val="0"/>
              </a:spcAft>
              <a:buNone/>
            </a:pPr>
            <a:r>
              <a:rPr lang="en"/>
              <a:t>Let’s take a look at some options. </a:t>
            </a:r>
            <a:endParaRPr/>
          </a:p>
          <a:p>
            <a:pPr marL="0" lvl="0" indent="0" algn="l" rtl="0">
              <a:spcBef>
                <a:spcPts val="1600"/>
              </a:spcBef>
              <a:spcAft>
                <a:spcPts val="0"/>
              </a:spcAft>
              <a:buNone/>
            </a:pP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2641" name="Google Shape;2641;p1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
        <p:nvSpPr>
          <p:cNvPr id="2642" name="Google Shape;2642;p151"/>
          <p:cNvSpPr/>
          <p:nvPr/>
        </p:nvSpPr>
        <p:spPr>
          <a:xfrm>
            <a:off x="209550" y="4886325"/>
            <a:ext cx="8705700" cy="70800"/>
          </a:xfrm>
          <a:prstGeom prst="rect">
            <a:avLst/>
          </a:prstGeom>
          <a:solidFill>
            <a:srgbClr val="F0F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43" name="Google Shape;2643;p151"/>
          <p:cNvPicPr preferRelativeResize="0"/>
          <p:nvPr/>
        </p:nvPicPr>
        <p:blipFill>
          <a:blip r:embed="rId3">
            <a:alphaModFix/>
          </a:blip>
          <a:stretch>
            <a:fillRect/>
          </a:stretch>
        </p:blipFill>
        <p:spPr>
          <a:xfrm>
            <a:off x="4514850" y="331288"/>
            <a:ext cx="4162425" cy="4633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7"/>
        <p:cNvGrpSpPr/>
        <p:nvPr/>
      </p:nvGrpSpPr>
      <p:grpSpPr>
        <a:xfrm>
          <a:off x="0" y="0"/>
          <a:ext cx="0" cy="0"/>
          <a:chOff x="0" y="0"/>
          <a:chExt cx="0" cy="0"/>
        </a:xfrm>
      </p:grpSpPr>
      <p:sp>
        <p:nvSpPr>
          <p:cNvPr id="2648" name="Google Shape;2648;p152"/>
          <p:cNvSpPr/>
          <p:nvPr/>
        </p:nvSpPr>
        <p:spPr>
          <a:xfrm>
            <a:off x="0" y="0"/>
            <a:ext cx="916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49" name="Google Shape;2649;p152"/>
          <p:cNvPicPr preferRelativeResize="0"/>
          <p:nvPr/>
        </p:nvPicPr>
        <p:blipFill rotWithShape="1">
          <a:blip r:embed="rId3">
            <a:alphaModFix amt="69000"/>
          </a:blip>
          <a:srcRect l="9485" r="23387" b="34032"/>
          <a:stretch/>
        </p:blipFill>
        <p:spPr>
          <a:xfrm>
            <a:off x="0" y="0"/>
            <a:ext cx="9168604" cy="5143498"/>
          </a:xfrm>
          <a:prstGeom prst="rect">
            <a:avLst/>
          </a:prstGeom>
          <a:noFill/>
          <a:ln>
            <a:noFill/>
          </a:ln>
        </p:spPr>
      </p:pic>
      <p:sp>
        <p:nvSpPr>
          <p:cNvPr id="2650" name="Google Shape;2650;p152"/>
          <p:cNvSpPr/>
          <p:nvPr/>
        </p:nvSpPr>
        <p:spPr>
          <a:xfrm>
            <a:off x="762750" y="2404275"/>
            <a:ext cx="7643100" cy="3235800"/>
          </a:xfrm>
          <a:prstGeom prst="roundRect">
            <a:avLst>
              <a:gd name="adj" fmla="val 469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52"/>
          <p:cNvSpPr/>
          <p:nvPr/>
        </p:nvSpPr>
        <p:spPr>
          <a:xfrm>
            <a:off x="1153350" y="2576563"/>
            <a:ext cx="6837300" cy="1088400"/>
          </a:xfrm>
          <a:prstGeom prst="roundRect">
            <a:avLst>
              <a:gd name="adj" fmla="val 9962"/>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52"/>
          <p:cNvSpPr/>
          <p:nvPr/>
        </p:nvSpPr>
        <p:spPr>
          <a:xfrm>
            <a:off x="762750" y="1199500"/>
            <a:ext cx="7643100" cy="1088400"/>
          </a:xfrm>
          <a:prstGeom prst="roundRect">
            <a:avLst>
              <a:gd name="adj" fmla="val 1158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Common Web Architecture: Operating Systems</a:t>
            </a:r>
            <a:endParaRPr/>
          </a:p>
        </p:txBody>
      </p:sp>
      <p:sp>
        <p:nvSpPr>
          <p:cNvPr id="2654" name="Google Shape;2654;p152"/>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a:t>Let’s start by comparing the different </a:t>
            </a:r>
            <a:r>
              <a:rPr lang="en" b="1"/>
              <a:t>operating systems</a:t>
            </a:r>
            <a:r>
              <a:rPr lang="en"/>
              <a:t> available for our services.</a:t>
            </a:r>
            <a:endParaRPr/>
          </a:p>
        </p:txBody>
      </p:sp>
      <p:sp>
        <p:nvSpPr>
          <p:cNvPr id="2655" name="Google Shape;2655;p152"/>
          <p:cNvSpPr txBox="1">
            <a:spLocks noGrp="1"/>
          </p:cNvSpPr>
          <p:nvPr>
            <p:ph type="body" idx="3"/>
          </p:nvPr>
        </p:nvSpPr>
        <p:spPr>
          <a:xfrm>
            <a:off x="4377825" y="1374525"/>
            <a:ext cx="3836100" cy="696000"/>
          </a:xfrm>
          <a:prstGeom prst="rect">
            <a:avLst/>
          </a:prstGeom>
          <a:ln>
            <a:noFill/>
          </a:ln>
        </p:spPr>
        <p:txBody>
          <a:bodyPr spcFirstLastPara="1" wrap="square" lIns="0" tIns="0" rIns="0" bIns="0" anchor="t" anchorCtr="0">
            <a:noAutofit/>
          </a:bodyPr>
          <a:lstStyle/>
          <a:p>
            <a:pPr marL="0" lvl="0" indent="0" algn="l" rtl="0">
              <a:lnSpc>
                <a:spcPct val="115000"/>
              </a:lnSpc>
              <a:spcBef>
                <a:spcPts val="0"/>
              </a:spcBef>
              <a:spcAft>
                <a:spcPts val="800"/>
              </a:spcAft>
              <a:buNone/>
            </a:pPr>
            <a:r>
              <a:rPr lang="en" sz="1500"/>
              <a:t>The </a:t>
            </a:r>
            <a:r>
              <a:rPr lang="en" sz="1500" b="1"/>
              <a:t>Alpine Linux</a:t>
            </a:r>
            <a:r>
              <a:rPr lang="en" sz="1500"/>
              <a:t> is a super lightweight Linux distribution that has the minimum requirements to run containers.</a:t>
            </a:r>
            <a:endParaRPr sz="1500"/>
          </a:p>
        </p:txBody>
      </p:sp>
      <p:sp>
        <p:nvSpPr>
          <p:cNvPr id="2656" name="Google Shape;2656;p152"/>
          <p:cNvSpPr txBox="1"/>
          <p:nvPr/>
        </p:nvSpPr>
        <p:spPr>
          <a:xfrm>
            <a:off x="1377200" y="2715838"/>
            <a:ext cx="6445500" cy="433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latin typeface="Roboto"/>
                <a:ea typeface="Roboto"/>
                <a:cs typeface="Roboto"/>
                <a:sym typeface="Roboto"/>
              </a:rPr>
              <a:t>Other container-friendly operating systems include most other Linux distributions, such as Ubuntu, and more recent versions of Windows Server. </a:t>
            </a:r>
            <a:endParaRPr>
              <a:latin typeface="Roboto"/>
              <a:ea typeface="Roboto"/>
              <a:cs typeface="Roboto"/>
              <a:sym typeface="Roboto"/>
            </a:endParaRPr>
          </a:p>
          <a:p>
            <a:pPr marL="0" lvl="0" indent="0" algn="l" rtl="0">
              <a:spcBef>
                <a:spcPts val="1000"/>
              </a:spcBef>
              <a:spcAft>
                <a:spcPts val="0"/>
              </a:spcAft>
              <a:buNone/>
            </a:pPr>
            <a:r>
              <a:rPr lang="en" b="1">
                <a:solidFill>
                  <a:schemeClr val="dk1"/>
                </a:solidFill>
                <a:latin typeface="Roboto"/>
                <a:ea typeface="Roboto"/>
                <a:cs typeface="Roboto"/>
                <a:sym typeface="Roboto"/>
              </a:rPr>
              <a:t>The following is a list of base operating systems used for web applications:</a:t>
            </a:r>
            <a:endParaRPr b="1">
              <a:latin typeface="Roboto"/>
              <a:ea typeface="Roboto"/>
              <a:cs typeface="Roboto"/>
              <a:sym typeface="Roboto"/>
            </a:endParaRPr>
          </a:p>
          <a:p>
            <a:pPr marL="0" lvl="0" indent="0" algn="l" rtl="0">
              <a:spcBef>
                <a:spcPts val="100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2657" name="Google Shape;2657;p152"/>
          <p:cNvPicPr preferRelativeResize="0"/>
          <p:nvPr/>
        </p:nvPicPr>
        <p:blipFill>
          <a:blip r:embed="rId4">
            <a:alphaModFix/>
          </a:blip>
          <a:stretch>
            <a:fillRect/>
          </a:stretch>
        </p:blipFill>
        <p:spPr>
          <a:xfrm>
            <a:off x="965975" y="1348288"/>
            <a:ext cx="3076950" cy="748450"/>
          </a:xfrm>
          <a:prstGeom prst="rect">
            <a:avLst/>
          </a:prstGeom>
          <a:noFill/>
          <a:ln>
            <a:noFill/>
          </a:ln>
        </p:spPr>
      </p:pic>
      <p:pic>
        <p:nvPicPr>
          <p:cNvPr id="2658" name="Google Shape;2658;p152"/>
          <p:cNvPicPr preferRelativeResize="0"/>
          <p:nvPr/>
        </p:nvPicPr>
        <p:blipFill>
          <a:blip r:embed="rId5">
            <a:alphaModFix/>
          </a:blip>
          <a:stretch>
            <a:fillRect/>
          </a:stretch>
        </p:blipFill>
        <p:spPr>
          <a:xfrm>
            <a:off x="1506400" y="4167068"/>
            <a:ext cx="1234276" cy="278455"/>
          </a:xfrm>
          <a:prstGeom prst="rect">
            <a:avLst/>
          </a:prstGeom>
          <a:noFill/>
          <a:ln>
            <a:noFill/>
          </a:ln>
        </p:spPr>
      </p:pic>
      <p:pic>
        <p:nvPicPr>
          <p:cNvPr id="2659" name="Google Shape;2659;p152"/>
          <p:cNvPicPr preferRelativeResize="0"/>
          <p:nvPr/>
        </p:nvPicPr>
        <p:blipFill>
          <a:blip r:embed="rId6">
            <a:alphaModFix/>
          </a:blip>
          <a:stretch>
            <a:fillRect/>
          </a:stretch>
        </p:blipFill>
        <p:spPr>
          <a:xfrm>
            <a:off x="2938787" y="4144799"/>
            <a:ext cx="1368486" cy="322990"/>
          </a:xfrm>
          <a:prstGeom prst="rect">
            <a:avLst/>
          </a:prstGeom>
          <a:noFill/>
          <a:ln>
            <a:noFill/>
          </a:ln>
        </p:spPr>
      </p:pic>
      <p:pic>
        <p:nvPicPr>
          <p:cNvPr id="2660" name="Google Shape;2660;p152"/>
          <p:cNvPicPr preferRelativeResize="0"/>
          <p:nvPr/>
        </p:nvPicPr>
        <p:blipFill rotWithShape="1">
          <a:blip r:embed="rId7">
            <a:alphaModFix/>
          </a:blip>
          <a:srcRect l="9420" t="34089" r="8658" b="32849"/>
          <a:stretch/>
        </p:blipFill>
        <p:spPr>
          <a:xfrm>
            <a:off x="2080233" y="4582258"/>
            <a:ext cx="1528173" cy="322989"/>
          </a:xfrm>
          <a:prstGeom prst="rect">
            <a:avLst/>
          </a:prstGeom>
          <a:noFill/>
          <a:ln>
            <a:noFill/>
          </a:ln>
        </p:spPr>
      </p:pic>
      <p:sp>
        <p:nvSpPr>
          <p:cNvPr id="2661" name="Google Shape;2661;p152"/>
          <p:cNvSpPr txBox="1"/>
          <p:nvPr/>
        </p:nvSpPr>
        <p:spPr>
          <a:xfrm>
            <a:off x="1612100" y="3861350"/>
            <a:ext cx="26415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latin typeface="Roboto"/>
                <a:ea typeface="Roboto"/>
                <a:cs typeface="Roboto"/>
                <a:sym typeface="Roboto"/>
              </a:rPr>
              <a:t>Common Linux distros such as:</a:t>
            </a:r>
            <a:endParaRPr sz="1200"/>
          </a:p>
        </p:txBody>
      </p:sp>
      <p:cxnSp>
        <p:nvCxnSpPr>
          <p:cNvPr id="2662" name="Google Shape;2662;p152"/>
          <p:cNvCxnSpPr/>
          <p:nvPr/>
        </p:nvCxnSpPr>
        <p:spPr>
          <a:xfrm>
            <a:off x="4572000" y="3849150"/>
            <a:ext cx="0" cy="994800"/>
          </a:xfrm>
          <a:prstGeom prst="straightConnector1">
            <a:avLst/>
          </a:prstGeom>
          <a:noFill/>
          <a:ln w="9525" cap="flat" cmpd="sng">
            <a:solidFill>
              <a:schemeClr val="dk2"/>
            </a:solidFill>
            <a:prstDash val="solid"/>
            <a:round/>
            <a:headEnd type="none" w="med" len="med"/>
            <a:tailEnd type="none" w="med" len="med"/>
          </a:ln>
        </p:spPr>
      </p:cxnSp>
      <p:sp>
        <p:nvSpPr>
          <p:cNvPr id="2663" name="Google Shape;2663;p152"/>
          <p:cNvSpPr txBox="1"/>
          <p:nvPr/>
        </p:nvSpPr>
        <p:spPr>
          <a:xfrm>
            <a:off x="5095125" y="3861350"/>
            <a:ext cx="26415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latin typeface="Roboto"/>
                <a:ea typeface="Roboto"/>
                <a:cs typeface="Roboto"/>
                <a:sym typeface="Roboto"/>
              </a:rPr>
              <a:t>Windows Server 2016 and higher</a:t>
            </a:r>
            <a:endParaRPr sz="1200"/>
          </a:p>
        </p:txBody>
      </p:sp>
      <p:pic>
        <p:nvPicPr>
          <p:cNvPr id="2664" name="Google Shape;2664;p152"/>
          <p:cNvPicPr preferRelativeResize="0"/>
          <p:nvPr/>
        </p:nvPicPr>
        <p:blipFill>
          <a:blip r:embed="rId8">
            <a:alphaModFix/>
          </a:blip>
          <a:stretch>
            <a:fillRect/>
          </a:stretch>
        </p:blipFill>
        <p:spPr>
          <a:xfrm>
            <a:off x="4961325" y="4186550"/>
            <a:ext cx="2909100" cy="320000"/>
          </a:xfrm>
          <a:prstGeom prst="rect">
            <a:avLst/>
          </a:prstGeom>
          <a:noFill/>
          <a:ln>
            <a:noFill/>
          </a:ln>
        </p:spPr>
      </p:pic>
      <p:sp>
        <p:nvSpPr>
          <p:cNvPr id="2665" name="Google Shape;2665;p1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cxnSp>
        <p:nvCxnSpPr>
          <p:cNvPr id="2666" name="Google Shape;2666;p1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126"/>
          <p:cNvSpPr txBox="1">
            <a:spLocks noGrp="1"/>
          </p:cNvSpPr>
          <p:nvPr>
            <p:ph type="title"/>
          </p:nvPr>
        </p:nvSpPr>
        <p:spPr>
          <a:xfrm>
            <a:off x="274350" y="210210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 Structure</a:t>
            </a:r>
            <a:endParaRPr/>
          </a:p>
        </p:txBody>
      </p:sp>
      <p:sp>
        <p:nvSpPr>
          <p:cNvPr id="2163" name="Google Shape;2163;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0"/>
        <p:cNvGrpSpPr/>
        <p:nvPr/>
      </p:nvGrpSpPr>
      <p:grpSpPr>
        <a:xfrm>
          <a:off x="0" y="0"/>
          <a:ext cx="0" cy="0"/>
          <a:chOff x="0" y="0"/>
          <a:chExt cx="0" cy="0"/>
        </a:xfrm>
      </p:grpSpPr>
      <p:sp>
        <p:nvSpPr>
          <p:cNvPr id="2671" name="Google Shape;2671;p153"/>
          <p:cNvSpPr/>
          <p:nvPr/>
        </p:nvSpPr>
        <p:spPr>
          <a:xfrm>
            <a:off x="-125" y="0"/>
            <a:ext cx="9144000" cy="5143500"/>
          </a:xfrm>
          <a:prstGeom prst="rect">
            <a:avLst/>
          </a:prstGeom>
          <a:solidFill>
            <a:srgbClr val="9CD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53"/>
          <p:cNvSpPr/>
          <p:nvPr/>
        </p:nvSpPr>
        <p:spPr>
          <a:xfrm>
            <a:off x="4657750" y="388825"/>
            <a:ext cx="4486200" cy="4271700"/>
          </a:xfrm>
          <a:prstGeom prst="rect">
            <a:avLst/>
          </a:prstGeom>
          <a:solidFill>
            <a:srgbClr val="D5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53"/>
          <p:cNvSpPr txBox="1">
            <a:spLocks noGrp="1"/>
          </p:cNvSpPr>
          <p:nvPr>
            <p:ph type="title"/>
          </p:nvPr>
        </p:nvSpPr>
        <p:spPr>
          <a:xfrm>
            <a:off x="-12300" y="152400"/>
            <a:ext cx="4540200" cy="1138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Common Web Architecture: Front-end Server</a:t>
            </a:r>
            <a:endParaRPr/>
          </a:p>
        </p:txBody>
      </p:sp>
      <p:sp>
        <p:nvSpPr>
          <p:cNvPr id="2674" name="Google Shape;2674;p153"/>
          <p:cNvSpPr txBox="1">
            <a:spLocks noGrp="1"/>
          </p:cNvSpPr>
          <p:nvPr>
            <p:ph type="subTitle" idx="1"/>
          </p:nvPr>
        </p:nvSpPr>
        <p:spPr>
          <a:xfrm>
            <a:off x="0" y="1209375"/>
            <a:ext cx="4540200" cy="2154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Our front-end server handles the </a:t>
            </a:r>
            <a:br>
              <a:rPr lang="en">
                <a:solidFill>
                  <a:schemeClr val="dk1"/>
                </a:solidFill>
              </a:rPr>
            </a:br>
            <a:r>
              <a:rPr lang="en">
                <a:solidFill>
                  <a:schemeClr val="dk1"/>
                </a:solidFill>
              </a:rPr>
              <a:t>HTTP requests and responses. </a:t>
            </a:r>
            <a:endParaRPr>
              <a:solidFill>
                <a:schemeClr val="dk1"/>
              </a:solidFill>
            </a:endParaRPr>
          </a:p>
          <a:p>
            <a:pPr marL="0" lvl="0" indent="0" algn="l" rtl="0">
              <a:spcBef>
                <a:spcPts val="1000"/>
              </a:spcBef>
              <a:spcAft>
                <a:spcPts val="1000"/>
              </a:spcAft>
              <a:buNone/>
            </a:pPr>
            <a:r>
              <a:rPr lang="en">
                <a:solidFill>
                  <a:schemeClr val="dk1"/>
                </a:solidFill>
              </a:rPr>
              <a:t>It is usually some form of HTTP server running on a lightweight containerized operating system.</a:t>
            </a:r>
            <a:endParaRPr sz="1600"/>
          </a:p>
        </p:txBody>
      </p:sp>
      <p:sp>
        <p:nvSpPr>
          <p:cNvPr id="2675" name="Google Shape;2675;p153"/>
          <p:cNvSpPr txBox="1"/>
          <p:nvPr/>
        </p:nvSpPr>
        <p:spPr>
          <a:xfrm>
            <a:off x="4977175" y="776675"/>
            <a:ext cx="1919400" cy="1697100"/>
          </a:xfrm>
          <a:prstGeom prst="rect">
            <a:avLst/>
          </a:prstGeom>
          <a:noFill/>
          <a:ln>
            <a:noFill/>
          </a:ln>
        </p:spPr>
        <p:txBody>
          <a:bodyPr spcFirstLastPara="1" wrap="square" lIns="0" tIns="0" rIns="0" bIns="0" anchor="t" anchorCtr="0">
            <a:noAutofit/>
          </a:bodyPr>
          <a:lstStyle/>
          <a:p>
            <a:pPr marL="0" lvl="0" indent="0" algn="l" rtl="0">
              <a:spcBef>
                <a:spcPts val="0"/>
              </a:spcBef>
              <a:spcAft>
                <a:spcPts val="1000"/>
              </a:spcAft>
              <a:buNone/>
            </a:pPr>
            <a:r>
              <a:rPr lang="en" sz="1600" b="1">
                <a:latin typeface="Roboto"/>
                <a:ea typeface="Roboto"/>
                <a:cs typeface="Roboto"/>
                <a:sym typeface="Roboto"/>
              </a:rPr>
              <a:t>Front-end server </a:t>
            </a:r>
            <a:br>
              <a:rPr lang="en" sz="1300" b="1">
                <a:latin typeface="Roboto"/>
                <a:ea typeface="Roboto"/>
                <a:cs typeface="Roboto"/>
                <a:sym typeface="Roboto"/>
              </a:rPr>
            </a:br>
            <a:r>
              <a:rPr lang="en">
                <a:latin typeface="Roboto"/>
                <a:ea typeface="Roboto"/>
                <a:cs typeface="Roboto"/>
                <a:sym typeface="Roboto"/>
              </a:rPr>
              <a:t>is the part of a web application that renders the visual components of a web application. HTML, CSS, and JavaScript are the primary front-end web design languages.</a:t>
            </a:r>
            <a:endParaRPr>
              <a:latin typeface="Roboto"/>
              <a:ea typeface="Roboto"/>
              <a:cs typeface="Roboto"/>
              <a:sym typeface="Roboto"/>
            </a:endParaRPr>
          </a:p>
        </p:txBody>
      </p:sp>
      <p:sp>
        <p:nvSpPr>
          <p:cNvPr id="2676" name="Google Shape;2676;p1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cxnSp>
        <p:nvCxnSpPr>
          <p:cNvPr id="2677" name="Google Shape;2677;p153"/>
          <p:cNvCxnSpPr/>
          <p:nvPr/>
        </p:nvCxnSpPr>
        <p:spPr>
          <a:xfrm>
            <a:off x="274375" y="1173480"/>
            <a:ext cx="3863400" cy="0"/>
          </a:xfrm>
          <a:prstGeom prst="straightConnector1">
            <a:avLst/>
          </a:prstGeom>
          <a:noFill/>
          <a:ln w="9525" cap="flat" cmpd="sng">
            <a:solidFill>
              <a:schemeClr val="dk2"/>
            </a:solidFill>
            <a:prstDash val="solid"/>
            <a:round/>
            <a:headEnd type="none" w="med" len="med"/>
            <a:tailEnd type="none" w="med" len="med"/>
          </a:ln>
        </p:spPr>
      </p:cxnSp>
      <p:grpSp>
        <p:nvGrpSpPr>
          <p:cNvPr id="2678" name="Google Shape;2678;p153"/>
          <p:cNvGrpSpPr/>
          <p:nvPr/>
        </p:nvGrpSpPr>
        <p:grpSpPr>
          <a:xfrm>
            <a:off x="7074275" y="681766"/>
            <a:ext cx="1849725" cy="3270309"/>
            <a:chOff x="7014900" y="1344741"/>
            <a:chExt cx="1849725" cy="3270309"/>
          </a:xfrm>
        </p:grpSpPr>
        <p:pic>
          <p:nvPicPr>
            <p:cNvPr id="2679" name="Google Shape;2679;p153"/>
            <p:cNvPicPr preferRelativeResize="0"/>
            <p:nvPr/>
          </p:nvPicPr>
          <p:blipFill rotWithShape="1">
            <a:blip r:embed="rId3">
              <a:alphaModFix/>
            </a:blip>
            <a:srcRect l="48245" t="-3511" r="36283" b="-2883"/>
            <a:stretch/>
          </p:blipFill>
          <p:spPr>
            <a:xfrm>
              <a:off x="7014900" y="1344741"/>
              <a:ext cx="1729875" cy="3073750"/>
            </a:xfrm>
            <a:prstGeom prst="rect">
              <a:avLst/>
            </a:prstGeom>
            <a:noFill/>
            <a:ln>
              <a:noFill/>
            </a:ln>
          </p:spPr>
        </p:pic>
        <p:pic>
          <p:nvPicPr>
            <p:cNvPr id="2680" name="Google Shape;2680;p153"/>
            <p:cNvPicPr preferRelativeResize="0"/>
            <p:nvPr/>
          </p:nvPicPr>
          <p:blipFill rotWithShape="1">
            <a:blip r:embed="rId4">
              <a:alphaModFix/>
            </a:blip>
            <a:srcRect r="53658"/>
            <a:stretch/>
          </p:blipFill>
          <p:spPr>
            <a:xfrm>
              <a:off x="7959600" y="3745050"/>
              <a:ext cx="905025" cy="870000"/>
            </a:xfrm>
            <a:prstGeom prst="rect">
              <a:avLst/>
            </a:prstGeom>
            <a:noFill/>
            <a:ln>
              <a:noFill/>
            </a:ln>
          </p:spPr>
        </p:pic>
      </p:grpSp>
      <p:sp>
        <p:nvSpPr>
          <p:cNvPr id="2681" name="Google Shape;2681;p153"/>
          <p:cNvSpPr/>
          <p:nvPr/>
        </p:nvSpPr>
        <p:spPr>
          <a:xfrm>
            <a:off x="4977175" y="2899225"/>
            <a:ext cx="1680900" cy="1345800"/>
          </a:xfrm>
          <a:prstGeom prst="round2DiagRect">
            <a:avLst>
              <a:gd name="adj1" fmla="val 11764"/>
              <a:gd name="adj2" fmla="val 0"/>
            </a:avLst>
          </a:prstGeom>
          <a:solidFill>
            <a:srgbClr val="FFFFFF"/>
          </a:solidFill>
          <a:ln>
            <a:noFill/>
          </a:ln>
          <a:effectLst>
            <a:outerShdw blurRad="257175" algn="bl" rotWithShape="0">
              <a:srgbClr val="000000">
                <a:alpha val="19000"/>
              </a:srgbClr>
            </a:outerShdw>
          </a:effectLst>
        </p:spPr>
        <p:txBody>
          <a:bodyPr spcFirstLastPara="1" wrap="square" lIns="91425" tIns="91425" rIns="91425" bIns="0" anchor="ctr" anchorCtr="0">
            <a:noAutofit/>
          </a:bodyPr>
          <a:lstStyle/>
          <a:p>
            <a:pPr marL="0" lvl="0" indent="0" algn="l" rtl="0">
              <a:spcBef>
                <a:spcPts val="0"/>
              </a:spcBef>
              <a:spcAft>
                <a:spcPts val="0"/>
              </a:spcAft>
              <a:buClr>
                <a:schemeClr val="dk1"/>
              </a:buClr>
              <a:buSzPts val="1100"/>
              <a:buFont typeface="Arial"/>
              <a:buNone/>
            </a:pPr>
            <a:r>
              <a:rPr lang="en" sz="1300" b="1">
                <a:solidFill>
                  <a:schemeClr val="dk1"/>
                </a:solidFill>
                <a:latin typeface="Roboto"/>
                <a:ea typeface="Roboto"/>
                <a:cs typeface="Roboto"/>
                <a:sym typeface="Roboto"/>
              </a:rPr>
              <a:t>Examples include: </a:t>
            </a:r>
            <a:endParaRPr sz="1300" b="1">
              <a:solidFill>
                <a:schemeClr val="dk1"/>
              </a:solidFill>
              <a:latin typeface="Roboto"/>
              <a:ea typeface="Roboto"/>
              <a:cs typeface="Roboto"/>
              <a:sym typeface="Roboto"/>
            </a:endParaRPr>
          </a:p>
          <a:p>
            <a:pPr marL="320040" lvl="0" indent="-173990" algn="l" rtl="0">
              <a:lnSpc>
                <a:spcPct val="115000"/>
              </a:lnSpc>
              <a:spcBef>
                <a:spcPts val="1000"/>
              </a:spcBef>
              <a:spcAft>
                <a:spcPts val="0"/>
              </a:spcAft>
              <a:buClr>
                <a:srgbClr val="2DBED8"/>
              </a:buClr>
              <a:buSzPts val="1300"/>
              <a:buFont typeface="Roboto"/>
              <a:buChar char="●"/>
            </a:pPr>
            <a:r>
              <a:rPr lang="en" sz="1300">
                <a:solidFill>
                  <a:schemeClr val="dk1"/>
                </a:solidFill>
                <a:latin typeface="Roboto"/>
                <a:ea typeface="Roboto"/>
                <a:cs typeface="Roboto"/>
                <a:sym typeface="Roboto"/>
              </a:rPr>
              <a:t>Apache</a:t>
            </a:r>
            <a:endParaRPr sz="1300">
              <a:solidFill>
                <a:schemeClr val="dk1"/>
              </a:solidFill>
              <a:latin typeface="Roboto"/>
              <a:ea typeface="Roboto"/>
              <a:cs typeface="Roboto"/>
              <a:sym typeface="Roboto"/>
            </a:endParaRPr>
          </a:p>
          <a:p>
            <a:pPr marL="320040" lvl="0" indent="-173990" algn="l" rtl="0">
              <a:lnSpc>
                <a:spcPct val="115000"/>
              </a:lnSpc>
              <a:spcBef>
                <a:spcPts val="0"/>
              </a:spcBef>
              <a:spcAft>
                <a:spcPts val="0"/>
              </a:spcAft>
              <a:buClr>
                <a:srgbClr val="2DBED8"/>
              </a:buClr>
              <a:buSzPts val="1300"/>
              <a:buFont typeface="Roboto"/>
              <a:buChar char="●"/>
            </a:pPr>
            <a:r>
              <a:rPr lang="en" sz="1300">
                <a:solidFill>
                  <a:schemeClr val="dk1"/>
                </a:solidFill>
                <a:latin typeface="Roboto"/>
                <a:ea typeface="Roboto"/>
                <a:cs typeface="Roboto"/>
                <a:sym typeface="Roboto"/>
              </a:rPr>
              <a:t>nginx</a:t>
            </a:r>
            <a:endParaRPr sz="1300">
              <a:solidFill>
                <a:schemeClr val="dk1"/>
              </a:solidFill>
              <a:latin typeface="Roboto"/>
              <a:ea typeface="Roboto"/>
              <a:cs typeface="Roboto"/>
              <a:sym typeface="Roboto"/>
            </a:endParaRPr>
          </a:p>
          <a:p>
            <a:pPr marL="320040" lvl="0" indent="-173990" algn="l" rtl="0">
              <a:lnSpc>
                <a:spcPct val="115000"/>
              </a:lnSpc>
              <a:spcBef>
                <a:spcPts val="0"/>
              </a:spcBef>
              <a:spcAft>
                <a:spcPts val="0"/>
              </a:spcAft>
              <a:buClr>
                <a:srgbClr val="2DBED8"/>
              </a:buClr>
              <a:buSzPts val="1300"/>
              <a:buFont typeface="Roboto"/>
              <a:buChar char="●"/>
            </a:pPr>
            <a:r>
              <a:rPr lang="en" sz="1300">
                <a:solidFill>
                  <a:schemeClr val="dk1"/>
                </a:solidFill>
                <a:latin typeface="Roboto"/>
                <a:ea typeface="Roboto"/>
                <a:cs typeface="Roboto"/>
                <a:sym typeface="Roboto"/>
              </a:rPr>
              <a:t>IIS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685"/>
        <p:cNvGrpSpPr/>
        <p:nvPr/>
      </p:nvGrpSpPr>
      <p:grpSpPr>
        <a:xfrm>
          <a:off x="0" y="0"/>
          <a:ext cx="0" cy="0"/>
          <a:chOff x="0" y="0"/>
          <a:chExt cx="0" cy="0"/>
        </a:xfrm>
      </p:grpSpPr>
      <p:sp>
        <p:nvSpPr>
          <p:cNvPr id="2686" name="Google Shape;2686;p154"/>
          <p:cNvSpPr/>
          <p:nvPr/>
        </p:nvSpPr>
        <p:spPr>
          <a:xfrm>
            <a:off x="-125" y="0"/>
            <a:ext cx="9144000" cy="5143500"/>
          </a:xfrm>
          <a:prstGeom prst="rect">
            <a:avLst/>
          </a:prstGeom>
          <a:solidFill>
            <a:srgbClr val="9CD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54"/>
          <p:cNvSpPr/>
          <p:nvPr/>
        </p:nvSpPr>
        <p:spPr>
          <a:xfrm>
            <a:off x="-20825" y="2604163"/>
            <a:ext cx="9144000" cy="2062800"/>
          </a:xfrm>
          <a:prstGeom prst="rect">
            <a:avLst/>
          </a:prstGeom>
          <a:solidFill>
            <a:srgbClr val="D5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88" name="Google Shape;2688;p154"/>
          <p:cNvCxnSpPr/>
          <p:nvPr/>
        </p:nvCxnSpPr>
        <p:spPr>
          <a:xfrm>
            <a:off x="274375" y="1173480"/>
            <a:ext cx="8553600" cy="0"/>
          </a:xfrm>
          <a:prstGeom prst="straightConnector1">
            <a:avLst/>
          </a:prstGeom>
          <a:noFill/>
          <a:ln w="9525" cap="flat" cmpd="sng">
            <a:solidFill>
              <a:schemeClr val="dk2"/>
            </a:solidFill>
            <a:prstDash val="solid"/>
            <a:round/>
            <a:headEnd type="none" w="med" len="med"/>
            <a:tailEnd type="none" w="med" len="med"/>
          </a:ln>
        </p:spPr>
      </p:cxnSp>
      <p:sp>
        <p:nvSpPr>
          <p:cNvPr id="2689" name="Google Shape;2689;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Common Web Architecture: </a:t>
            </a:r>
            <a:br>
              <a:rPr lang="en"/>
            </a:br>
            <a:r>
              <a:rPr lang="en"/>
              <a:t>Database Server</a:t>
            </a:r>
            <a:endParaRPr/>
          </a:p>
        </p:txBody>
      </p:sp>
      <p:sp>
        <p:nvSpPr>
          <p:cNvPr id="2690" name="Google Shape;2690;p154"/>
          <p:cNvSpPr txBox="1">
            <a:spLocks noGrp="1"/>
          </p:cNvSpPr>
          <p:nvPr>
            <p:ph type="subTitle" idx="1"/>
          </p:nvPr>
        </p:nvSpPr>
        <p:spPr>
          <a:xfrm>
            <a:off x="0" y="1240525"/>
            <a:ext cx="4572000" cy="1073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 database server is the part </a:t>
            </a:r>
            <a:br>
              <a:rPr lang="en"/>
            </a:br>
            <a:r>
              <a:rPr lang="en"/>
              <a:t>of the web application that </a:t>
            </a:r>
            <a:br>
              <a:rPr lang="en"/>
            </a:br>
            <a:r>
              <a:rPr lang="en"/>
              <a:t>houses data for the application. </a:t>
            </a:r>
            <a:endParaRPr/>
          </a:p>
          <a:p>
            <a:pPr marL="0" lvl="0" indent="0" algn="l" rtl="0">
              <a:spcBef>
                <a:spcPts val="1000"/>
              </a:spcBef>
              <a:spcAft>
                <a:spcPts val="1000"/>
              </a:spcAft>
              <a:buClr>
                <a:schemeClr val="dk1"/>
              </a:buClr>
              <a:buSzPts val="1100"/>
              <a:buFont typeface="Arial"/>
              <a:buNone/>
            </a:pPr>
            <a:endParaRPr/>
          </a:p>
        </p:txBody>
      </p:sp>
      <p:sp>
        <p:nvSpPr>
          <p:cNvPr id="2691" name="Google Shape;2691;p154"/>
          <p:cNvSpPr txBox="1"/>
          <p:nvPr/>
        </p:nvSpPr>
        <p:spPr>
          <a:xfrm>
            <a:off x="-12300" y="2832175"/>
            <a:ext cx="3531900" cy="1697100"/>
          </a:xfrm>
          <a:prstGeom prst="rect">
            <a:avLst/>
          </a:prstGeom>
          <a:noFill/>
          <a:ln>
            <a:noFill/>
          </a:ln>
        </p:spPr>
        <p:txBody>
          <a:bodyPr spcFirstLastPara="1" wrap="square" lIns="457200" tIns="0" rIns="0" bIns="0" anchor="t" anchorCtr="0">
            <a:noAutofit/>
          </a:bodyPr>
          <a:lstStyle/>
          <a:p>
            <a:pPr marL="0" lvl="0" indent="0" algn="l" rtl="0">
              <a:lnSpc>
                <a:spcPct val="115000"/>
              </a:lnSpc>
              <a:spcBef>
                <a:spcPts val="0"/>
              </a:spcBef>
              <a:spcAft>
                <a:spcPts val="1000"/>
              </a:spcAft>
              <a:buNone/>
            </a:pPr>
            <a:r>
              <a:rPr lang="en">
                <a:latin typeface="Roboto"/>
                <a:ea typeface="Roboto"/>
                <a:cs typeface="Roboto"/>
                <a:sym typeface="Roboto"/>
              </a:rPr>
              <a:t>Remember that there can be multiple databases, some for storing sessions and cookies, some for storing business logic like a company's employee directory.</a:t>
            </a:r>
            <a:endParaRPr>
              <a:latin typeface="Roboto"/>
              <a:ea typeface="Roboto"/>
              <a:cs typeface="Roboto"/>
              <a:sym typeface="Roboto"/>
            </a:endParaRPr>
          </a:p>
        </p:txBody>
      </p:sp>
      <p:sp>
        <p:nvSpPr>
          <p:cNvPr id="2692" name="Google Shape;2692;p154"/>
          <p:cNvSpPr/>
          <p:nvPr/>
        </p:nvSpPr>
        <p:spPr>
          <a:xfrm>
            <a:off x="6323500" y="2275450"/>
            <a:ext cx="2485200" cy="2062800"/>
          </a:xfrm>
          <a:prstGeom prst="round2DiagRect">
            <a:avLst>
              <a:gd name="adj1" fmla="val 11764"/>
              <a:gd name="adj2" fmla="val 0"/>
            </a:avLst>
          </a:prstGeom>
          <a:solidFill>
            <a:srgbClr val="FFFFFF"/>
          </a:solidFill>
          <a:ln>
            <a:noFill/>
          </a:ln>
          <a:effectLst>
            <a:outerShdw blurRad="257175" algn="bl" rotWithShape="0">
              <a:srgbClr val="000000">
                <a:alpha val="19000"/>
              </a:srgbClr>
            </a:outerShdw>
          </a:effectLst>
        </p:spPr>
        <p:txBody>
          <a:bodyPr spcFirstLastPara="1" wrap="square" lIns="91425" tIns="91425" rIns="91425" bIns="0" anchor="t" anchorCtr="0">
            <a:noAutofit/>
          </a:bodyPr>
          <a:lstStyle/>
          <a:p>
            <a:pPr marL="0" lvl="0" indent="0" algn="l" rtl="0">
              <a:spcBef>
                <a:spcPts val="0"/>
              </a:spcBef>
              <a:spcAft>
                <a:spcPts val="0"/>
              </a:spcAft>
              <a:buNone/>
            </a:pPr>
            <a:r>
              <a:rPr lang="en" sz="1300" b="1">
                <a:solidFill>
                  <a:schemeClr val="dk1"/>
                </a:solidFill>
                <a:latin typeface="Roboto"/>
                <a:ea typeface="Roboto"/>
                <a:cs typeface="Roboto"/>
                <a:sym typeface="Roboto"/>
              </a:rPr>
              <a:t>Examples include: </a:t>
            </a:r>
            <a:endParaRPr sz="1300" b="1">
              <a:solidFill>
                <a:schemeClr val="dk1"/>
              </a:solidFill>
              <a:latin typeface="Roboto"/>
              <a:ea typeface="Roboto"/>
              <a:cs typeface="Roboto"/>
              <a:sym typeface="Roboto"/>
            </a:endParaRPr>
          </a:p>
          <a:p>
            <a:pPr marL="320040" lvl="0" indent="-173990" algn="l" rtl="0">
              <a:lnSpc>
                <a:spcPct val="115000"/>
              </a:lnSpc>
              <a:spcBef>
                <a:spcPts val="500"/>
              </a:spcBef>
              <a:spcAft>
                <a:spcPts val="0"/>
              </a:spcAft>
              <a:buClr>
                <a:srgbClr val="2DBED8"/>
              </a:buClr>
              <a:buSzPts val="1300"/>
              <a:buFont typeface="Roboto"/>
              <a:buChar char="●"/>
            </a:pPr>
            <a:r>
              <a:rPr lang="en">
                <a:solidFill>
                  <a:schemeClr val="dk1"/>
                </a:solidFill>
                <a:latin typeface="Roboto"/>
                <a:ea typeface="Roboto"/>
                <a:cs typeface="Roboto"/>
                <a:sym typeface="Roboto"/>
              </a:rPr>
              <a:t>MySQL</a:t>
            </a:r>
            <a:endParaRPr>
              <a:solidFill>
                <a:schemeClr val="dk1"/>
              </a:solidFill>
              <a:latin typeface="Roboto"/>
              <a:ea typeface="Roboto"/>
              <a:cs typeface="Roboto"/>
              <a:sym typeface="Roboto"/>
            </a:endParaRPr>
          </a:p>
          <a:p>
            <a:pPr marL="320040" lvl="0" indent="-173990" algn="l" rtl="0">
              <a:lnSpc>
                <a:spcPct val="115000"/>
              </a:lnSpc>
              <a:spcBef>
                <a:spcPts val="0"/>
              </a:spcBef>
              <a:spcAft>
                <a:spcPts val="0"/>
              </a:spcAft>
              <a:buClr>
                <a:srgbClr val="2DBED8"/>
              </a:buClr>
              <a:buSzPts val="1300"/>
              <a:buFont typeface="Roboto"/>
              <a:buChar char="●"/>
            </a:pPr>
            <a:r>
              <a:rPr lang="en">
                <a:solidFill>
                  <a:schemeClr val="dk1"/>
                </a:solidFill>
                <a:latin typeface="Roboto"/>
                <a:ea typeface="Roboto"/>
                <a:cs typeface="Roboto"/>
                <a:sym typeface="Roboto"/>
              </a:rPr>
              <a:t>MariaDB</a:t>
            </a:r>
            <a:endParaRPr>
              <a:solidFill>
                <a:schemeClr val="dk1"/>
              </a:solidFill>
              <a:latin typeface="Roboto"/>
              <a:ea typeface="Roboto"/>
              <a:cs typeface="Roboto"/>
              <a:sym typeface="Roboto"/>
            </a:endParaRPr>
          </a:p>
          <a:p>
            <a:pPr marL="320040" lvl="0" indent="-173990" algn="l" rtl="0">
              <a:lnSpc>
                <a:spcPct val="115000"/>
              </a:lnSpc>
              <a:spcBef>
                <a:spcPts val="0"/>
              </a:spcBef>
              <a:spcAft>
                <a:spcPts val="0"/>
              </a:spcAft>
              <a:buClr>
                <a:srgbClr val="2DBED8"/>
              </a:buClr>
              <a:buSzPts val="1300"/>
              <a:buFont typeface="Roboto"/>
              <a:buChar char="●"/>
            </a:pPr>
            <a:r>
              <a:rPr lang="en">
                <a:solidFill>
                  <a:schemeClr val="dk1"/>
                </a:solidFill>
                <a:latin typeface="Roboto"/>
                <a:ea typeface="Roboto"/>
                <a:cs typeface="Roboto"/>
                <a:sym typeface="Roboto"/>
              </a:rPr>
              <a:t>PostgreSQL</a:t>
            </a:r>
            <a:endParaRPr>
              <a:solidFill>
                <a:schemeClr val="dk1"/>
              </a:solidFill>
              <a:latin typeface="Roboto"/>
              <a:ea typeface="Roboto"/>
              <a:cs typeface="Roboto"/>
              <a:sym typeface="Roboto"/>
            </a:endParaRPr>
          </a:p>
          <a:p>
            <a:pPr marL="320040" lvl="0" indent="-173990" algn="l" rtl="0">
              <a:lnSpc>
                <a:spcPct val="115000"/>
              </a:lnSpc>
              <a:spcBef>
                <a:spcPts val="0"/>
              </a:spcBef>
              <a:spcAft>
                <a:spcPts val="0"/>
              </a:spcAft>
              <a:buClr>
                <a:srgbClr val="2DBED8"/>
              </a:buClr>
              <a:buSzPts val="1300"/>
              <a:buFont typeface="Roboto"/>
              <a:buChar char="●"/>
            </a:pPr>
            <a:r>
              <a:rPr lang="en">
                <a:solidFill>
                  <a:schemeClr val="dk1"/>
                </a:solidFill>
                <a:latin typeface="Roboto"/>
                <a:ea typeface="Roboto"/>
                <a:cs typeface="Roboto"/>
                <a:sym typeface="Roboto"/>
              </a:rPr>
              <a:t>Microsoft SQL Server</a:t>
            </a:r>
            <a:endParaRPr>
              <a:solidFill>
                <a:schemeClr val="dk1"/>
              </a:solidFill>
              <a:latin typeface="Roboto"/>
              <a:ea typeface="Roboto"/>
              <a:cs typeface="Roboto"/>
              <a:sym typeface="Roboto"/>
            </a:endParaRPr>
          </a:p>
          <a:p>
            <a:pPr marL="320040" lvl="0" indent="-173990" algn="l" rtl="0">
              <a:lnSpc>
                <a:spcPct val="115000"/>
              </a:lnSpc>
              <a:spcBef>
                <a:spcPts val="0"/>
              </a:spcBef>
              <a:spcAft>
                <a:spcPts val="0"/>
              </a:spcAft>
              <a:buClr>
                <a:srgbClr val="2DBED8"/>
              </a:buClr>
              <a:buSzPts val="1300"/>
              <a:buFont typeface="Roboto"/>
              <a:buChar char="●"/>
            </a:pPr>
            <a:r>
              <a:rPr lang="en">
                <a:solidFill>
                  <a:schemeClr val="dk1"/>
                </a:solidFill>
                <a:latin typeface="Roboto"/>
                <a:ea typeface="Roboto"/>
                <a:cs typeface="Roboto"/>
                <a:sym typeface="Roboto"/>
              </a:rPr>
              <a:t>CouchDB</a:t>
            </a:r>
            <a:endParaRPr>
              <a:solidFill>
                <a:schemeClr val="dk1"/>
              </a:solidFill>
              <a:latin typeface="Roboto"/>
              <a:ea typeface="Roboto"/>
              <a:cs typeface="Roboto"/>
              <a:sym typeface="Roboto"/>
            </a:endParaRPr>
          </a:p>
          <a:p>
            <a:pPr marL="320040" lvl="0" indent="-173990" algn="l" rtl="0">
              <a:lnSpc>
                <a:spcPct val="115000"/>
              </a:lnSpc>
              <a:spcBef>
                <a:spcPts val="0"/>
              </a:spcBef>
              <a:spcAft>
                <a:spcPts val="0"/>
              </a:spcAft>
              <a:buClr>
                <a:srgbClr val="2DBED8"/>
              </a:buClr>
              <a:buSzPts val="1300"/>
              <a:buFont typeface="Roboto"/>
              <a:buChar char="●"/>
            </a:pPr>
            <a:r>
              <a:rPr lang="en">
                <a:solidFill>
                  <a:schemeClr val="dk1"/>
                </a:solidFill>
                <a:latin typeface="Roboto"/>
                <a:ea typeface="Roboto"/>
                <a:cs typeface="Roboto"/>
                <a:sym typeface="Roboto"/>
              </a:rPr>
              <a:t>MongoDB</a:t>
            </a:r>
            <a:endParaRPr sz="1300" b="1">
              <a:solidFill>
                <a:schemeClr val="dk1"/>
              </a:solidFill>
              <a:latin typeface="Roboto"/>
              <a:ea typeface="Roboto"/>
              <a:cs typeface="Roboto"/>
              <a:sym typeface="Roboto"/>
            </a:endParaRPr>
          </a:p>
        </p:txBody>
      </p:sp>
      <p:pic>
        <p:nvPicPr>
          <p:cNvPr id="2693" name="Google Shape;2693;p154"/>
          <p:cNvPicPr preferRelativeResize="0"/>
          <p:nvPr/>
        </p:nvPicPr>
        <p:blipFill rotWithShape="1">
          <a:blip r:embed="rId3">
            <a:alphaModFix/>
          </a:blip>
          <a:srcRect l="83794" r="-694" b="4770"/>
          <a:stretch/>
        </p:blipFill>
        <p:spPr>
          <a:xfrm>
            <a:off x="3918857" y="1537247"/>
            <a:ext cx="2005401" cy="2919500"/>
          </a:xfrm>
          <a:prstGeom prst="rect">
            <a:avLst/>
          </a:prstGeom>
          <a:noFill/>
          <a:ln>
            <a:noFill/>
          </a:ln>
        </p:spPr>
      </p:pic>
      <p:sp>
        <p:nvSpPr>
          <p:cNvPr id="2694" name="Google Shape;2694;p1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p155"/>
          <p:cNvSpPr/>
          <p:nvPr/>
        </p:nvSpPr>
        <p:spPr>
          <a:xfrm>
            <a:off x="-125" y="0"/>
            <a:ext cx="9144000" cy="5143500"/>
          </a:xfrm>
          <a:prstGeom prst="rect">
            <a:avLst/>
          </a:prstGeom>
          <a:solidFill>
            <a:srgbClr val="9CD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55"/>
          <p:cNvSpPr/>
          <p:nvPr/>
        </p:nvSpPr>
        <p:spPr>
          <a:xfrm>
            <a:off x="4657750" y="388825"/>
            <a:ext cx="4486200" cy="4271700"/>
          </a:xfrm>
          <a:prstGeom prst="rect">
            <a:avLst/>
          </a:prstGeom>
          <a:solidFill>
            <a:srgbClr val="D5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55"/>
          <p:cNvSpPr txBox="1">
            <a:spLocks noGrp="1"/>
          </p:cNvSpPr>
          <p:nvPr>
            <p:ph type="title"/>
          </p:nvPr>
        </p:nvSpPr>
        <p:spPr>
          <a:xfrm>
            <a:off x="-12300" y="152400"/>
            <a:ext cx="4540200" cy="1138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Common Web Architecture: Back-end Server</a:t>
            </a:r>
            <a:endParaRPr>
              <a:solidFill>
                <a:schemeClr val="dk1"/>
              </a:solidFill>
            </a:endParaRPr>
          </a:p>
        </p:txBody>
      </p:sp>
      <p:sp>
        <p:nvSpPr>
          <p:cNvPr id="2702" name="Google Shape;2702;p155"/>
          <p:cNvSpPr txBox="1">
            <a:spLocks noGrp="1"/>
          </p:cNvSpPr>
          <p:nvPr>
            <p:ph type="subTitle" idx="1"/>
          </p:nvPr>
        </p:nvSpPr>
        <p:spPr>
          <a:xfrm>
            <a:off x="0" y="1209375"/>
            <a:ext cx="4356300" cy="1271700"/>
          </a:xfrm>
          <a:prstGeom prst="rect">
            <a:avLst/>
          </a:prstGeom>
        </p:spPr>
        <p:txBody>
          <a:bodyPr spcFirstLastPara="1" wrap="square" lIns="457200" tIns="91425" rIns="0" bIns="0" anchor="t" anchorCtr="0">
            <a:noAutofit/>
          </a:bodyPr>
          <a:lstStyle/>
          <a:p>
            <a:pPr marL="0" lvl="0" indent="0" algn="l" rtl="0">
              <a:spcBef>
                <a:spcPts val="0"/>
              </a:spcBef>
              <a:spcAft>
                <a:spcPts val="1000"/>
              </a:spcAft>
              <a:buNone/>
            </a:pPr>
            <a:r>
              <a:rPr lang="en">
                <a:solidFill>
                  <a:schemeClr val="dk1"/>
                </a:solidFill>
              </a:rPr>
              <a:t>Lastly, we’ll usually need a back-end server that transmits data between the front-end and the database.</a:t>
            </a:r>
            <a:endParaRPr sz="1600"/>
          </a:p>
        </p:txBody>
      </p:sp>
      <p:sp>
        <p:nvSpPr>
          <p:cNvPr id="2703" name="Google Shape;2703;p1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cxnSp>
        <p:nvCxnSpPr>
          <p:cNvPr id="2704" name="Google Shape;2704;p155"/>
          <p:cNvCxnSpPr/>
          <p:nvPr/>
        </p:nvCxnSpPr>
        <p:spPr>
          <a:xfrm>
            <a:off x="274375" y="1173480"/>
            <a:ext cx="4149300" cy="0"/>
          </a:xfrm>
          <a:prstGeom prst="straightConnector1">
            <a:avLst/>
          </a:prstGeom>
          <a:noFill/>
          <a:ln w="9525" cap="flat" cmpd="sng">
            <a:solidFill>
              <a:schemeClr val="dk2"/>
            </a:solidFill>
            <a:prstDash val="solid"/>
            <a:round/>
            <a:headEnd type="none" w="med" len="med"/>
            <a:tailEnd type="none" w="med" len="med"/>
          </a:ln>
        </p:spPr>
      </p:cxnSp>
      <p:sp>
        <p:nvSpPr>
          <p:cNvPr id="2705" name="Google Shape;2705;p155"/>
          <p:cNvSpPr/>
          <p:nvPr/>
        </p:nvSpPr>
        <p:spPr>
          <a:xfrm>
            <a:off x="4977175" y="2093475"/>
            <a:ext cx="1923000" cy="1952100"/>
          </a:xfrm>
          <a:prstGeom prst="round2DiagRect">
            <a:avLst>
              <a:gd name="adj1" fmla="val 11764"/>
              <a:gd name="adj2" fmla="val 0"/>
            </a:avLst>
          </a:prstGeom>
          <a:solidFill>
            <a:srgbClr val="FFFFFF"/>
          </a:solidFill>
          <a:ln>
            <a:noFill/>
          </a:ln>
          <a:effectLst>
            <a:outerShdw blurRad="257175" algn="bl" rotWithShape="0">
              <a:srgbClr val="000000">
                <a:alpha val="19000"/>
              </a:srgbClr>
            </a:outerShdw>
          </a:effectLst>
        </p:spPr>
        <p:txBody>
          <a:bodyPr spcFirstLastPara="1" wrap="square" lIns="91425" tIns="91425" rIns="91425" bIns="0" anchor="t" anchorCtr="0">
            <a:noAutofit/>
          </a:bodyPr>
          <a:lstStyle/>
          <a:p>
            <a:pPr marL="0" lvl="0" indent="0" algn="l" rtl="0">
              <a:spcBef>
                <a:spcPts val="0"/>
              </a:spcBef>
              <a:spcAft>
                <a:spcPts val="0"/>
              </a:spcAft>
              <a:buNone/>
            </a:pPr>
            <a:r>
              <a:rPr lang="en" sz="1300" b="1">
                <a:solidFill>
                  <a:schemeClr val="dk1"/>
                </a:solidFill>
                <a:latin typeface="Roboto"/>
                <a:ea typeface="Roboto"/>
                <a:cs typeface="Roboto"/>
                <a:sym typeface="Roboto"/>
              </a:rPr>
              <a:t>Examples of back-end servers and languages include:</a:t>
            </a:r>
            <a:endParaRPr sz="1300" b="1">
              <a:solidFill>
                <a:schemeClr val="dk1"/>
              </a:solidFill>
              <a:latin typeface="Roboto"/>
              <a:ea typeface="Roboto"/>
              <a:cs typeface="Roboto"/>
              <a:sym typeface="Roboto"/>
            </a:endParaRPr>
          </a:p>
          <a:p>
            <a:pPr marL="320040" lvl="0" indent="-173990" algn="l" rtl="0">
              <a:lnSpc>
                <a:spcPct val="115000"/>
              </a:lnSpc>
              <a:spcBef>
                <a:spcPts val="1000"/>
              </a:spcBef>
              <a:spcAft>
                <a:spcPts val="0"/>
              </a:spcAft>
              <a:buClr>
                <a:srgbClr val="2DBED8"/>
              </a:buClr>
              <a:buSzPts val="1300"/>
              <a:buFont typeface="Roboto"/>
              <a:buChar char="●"/>
            </a:pPr>
            <a:r>
              <a:rPr lang="en" sz="1300">
                <a:solidFill>
                  <a:schemeClr val="dk1"/>
                </a:solidFill>
                <a:latin typeface="Roboto"/>
                <a:ea typeface="Roboto"/>
                <a:cs typeface="Roboto"/>
                <a:sym typeface="Roboto"/>
              </a:rPr>
              <a:t>PHP</a:t>
            </a:r>
            <a:endParaRPr sz="1300">
              <a:solidFill>
                <a:schemeClr val="dk1"/>
              </a:solidFill>
              <a:latin typeface="Roboto"/>
              <a:ea typeface="Roboto"/>
              <a:cs typeface="Roboto"/>
              <a:sym typeface="Roboto"/>
            </a:endParaRPr>
          </a:p>
          <a:p>
            <a:pPr marL="320040" lvl="0" indent="-173990" algn="l" rtl="0">
              <a:lnSpc>
                <a:spcPct val="115000"/>
              </a:lnSpc>
              <a:spcBef>
                <a:spcPts val="0"/>
              </a:spcBef>
              <a:spcAft>
                <a:spcPts val="0"/>
              </a:spcAft>
              <a:buClr>
                <a:srgbClr val="2DBED8"/>
              </a:buClr>
              <a:buSzPts val="1300"/>
              <a:buFont typeface="Roboto"/>
              <a:buChar char="●"/>
            </a:pPr>
            <a:r>
              <a:rPr lang="en" sz="1300">
                <a:solidFill>
                  <a:schemeClr val="dk1"/>
                </a:solidFill>
                <a:latin typeface="Roboto"/>
                <a:ea typeface="Roboto"/>
                <a:cs typeface="Roboto"/>
                <a:sym typeface="Roboto"/>
              </a:rPr>
              <a:t>Perl</a:t>
            </a:r>
            <a:endParaRPr sz="1300">
              <a:solidFill>
                <a:schemeClr val="dk1"/>
              </a:solidFill>
              <a:latin typeface="Roboto"/>
              <a:ea typeface="Roboto"/>
              <a:cs typeface="Roboto"/>
              <a:sym typeface="Roboto"/>
            </a:endParaRPr>
          </a:p>
          <a:p>
            <a:pPr marL="320040" lvl="0" indent="-173990" algn="l" rtl="0">
              <a:lnSpc>
                <a:spcPct val="115000"/>
              </a:lnSpc>
              <a:spcBef>
                <a:spcPts val="0"/>
              </a:spcBef>
              <a:spcAft>
                <a:spcPts val="0"/>
              </a:spcAft>
              <a:buClr>
                <a:srgbClr val="2DBED8"/>
              </a:buClr>
              <a:buSzPts val="1300"/>
              <a:buFont typeface="Roboto"/>
              <a:buChar char="●"/>
            </a:pPr>
            <a:r>
              <a:rPr lang="en" sz="1300">
                <a:solidFill>
                  <a:schemeClr val="dk1"/>
                </a:solidFill>
                <a:latin typeface="Roboto"/>
                <a:ea typeface="Roboto"/>
                <a:cs typeface="Roboto"/>
                <a:sym typeface="Roboto"/>
              </a:rPr>
              <a:t>Python</a:t>
            </a:r>
            <a:endParaRPr sz="1300">
              <a:solidFill>
                <a:schemeClr val="dk1"/>
              </a:solidFill>
              <a:latin typeface="Roboto"/>
              <a:ea typeface="Roboto"/>
              <a:cs typeface="Roboto"/>
              <a:sym typeface="Roboto"/>
            </a:endParaRPr>
          </a:p>
          <a:p>
            <a:pPr marL="320040" lvl="0" indent="-173990" algn="l" rtl="0">
              <a:lnSpc>
                <a:spcPct val="115000"/>
              </a:lnSpc>
              <a:spcBef>
                <a:spcPts val="0"/>
              </a:spcBef>
              <a:spcAft>
                <a:spcPts val="0"/>
              </a:spcAft>
              <a:buClr>
                <a:srgbClr val="2DBED8"/>
              </a:buClr>
              <a:buSzPts val="1300"/>
              <a:buFont typeface="Roboto"/>
              <a:buChar char="●"/>
            </a:pPr>
            <a:r>
              <a:rPr lang="en" sz="1300">
                <a:solidFill>
                  <a:schemeClr val="dk1"/>
                </a:solidFill>
                <a:latin typeface="Roboto"/>
                <a:ea typeface="Roboto"/>
                <a:cs typeface="Roboto"/>
                <a:sym typeface="Roboto"/>
              </a:rPr>
              <a:t>nodeJS</a:t>
            </a:r>
            <a:endParaRPr sz="1300">
              <a:solidFill>
                <a:schemeClr val="dk1"/>
              </a:solidFill>
              <a:latin typeface="Roboto"/>
              <a:ea typeface="Roboto"/>
              <a:cs typeface="Roboto"/>
              <a:sym typeface="Roboto"/>
            </a:endParaRPr>
          </a:p>
        </p:txBody>
      </p:sp>
      <p:pic>
        <p:nvPicPr>
          <p:cNvPr id="2706" name="Google Shape;2706;p155"/>
          <p:cNvPicPr preferRelativeResize="0"/>
          <p:nvPr/>
        </p:nvPicPr>
        <p:blipFill rotWithShape="1">
          <a:blip r:embed="rId3">
            <a:alphaModFix/>
          </a:blip>
          <a:srcRect l="48245" t="-3511" r="36283" b="-2883"/>
          <a:stretch/>
        </p:blipFill>
        <p:spPr>
          <a:xfrm>
            <a:off x="7070821" y="996805"/>
            <a:ext cx="1752875" cy="3114660"/>
          </a:xfrm>
          <a:prstGeom prst="rect">
            <a:avLst/>
          </a:prstGeom>
          <a:noFill/>
          <a:ln>
            <a:noFill/>
          </a:ln>
        </p:spPr>
      </p:pic>
      <p:pic>
        <p:nvPicPr>
          <p:cNvPr id="2707" name="Google Shape;2707;p155"/>
          <p:cNvPicPr preferRelativeResize="0"/>
          <p:nvPr/>
        </p:nvPicPr>
        <p:blipFill rotWithShape="1">
          <a:blip r:embed="rId4">
            <a:alphaModFix/>
          </a:blip>
          <a:srcRect l="53663" r="-4"/>
          <a:stretch/>
        </p:blipFill>
        <p:spPr>
          <a:xfrm>
            <a:off x="8009500" y="3387025"/>
            <a:ext cx="904899" cy="869850"/>
          </a:xfrm>
          <a:prstGeom prst="rect">
            <a:avLst/>
          </a:prstGeom>
          <a:noFill/>
          <a:ln>
            <a:noFill/>
          </a:ln>
        </p:spPr>
      </p:pic>
      <p:sp>
        <p:nvSpPr>
          <p:cNvPr id="2708" name="Google Shape;2708;p155"/>
          <p:cNvSpPr txBox="1"/>
          <p:nvPr/>
        </p:nvSpPr>
        <p:spPr>
          <a:xfrm>
            <a:off x="4977175" y="1081475"/>
            <a:ext cx="1919400" cy="869700"/>
          </a:xfrm>
          <a:prstGeom prst="rect">
            <a:avLst/>
          </a:prstGeom>
          <a:noFill/>
          <a:ln>
            <a:noFill/>
          </a:ln>
        </p:spPr>
        <p:txBody>
          <a:bodyPr spcFirstLastPara="1" wrap="square" lIns="0" tIns="0" rIns="0" bIns="0" anchor="t" anchorCtr="0">
            <a:noAutofit/>
          </a:bodyPr>
          <a:lstStyle/>
          <a:p>
            <a:pPr marL="0" lvl="0" indent="0" algn="l" rtl="0">
              <a:spcBef>
                <a:spcPts val="0"/>
              </a:spcBef>
              <a:spcAft>
                <a:spcPts val="1000"/>
              </a:spcAft>
              <a:buNone/>
            </a:pPr>
            <a:r>
              <a:rPr lang="en">
                <a:latin typeface="Roboto"/>
                <a:ea typeface="Roboto"/>
                <a:cs typeface="Roboto"/>
                <a:sym typeface="Roboto"/>
              </a:rPr>
              <a:t>These servers run fully-featured scripting and programming languages.</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0F5F8"/>
        </a:solidFill>
        <a:effectLst/>
      </p:bgPr>
    </p:bg>
    <p:spTree>
      <p:nvGrpSpPr>
        <p:cNvPr id="1" name="Shape 2712"/>
        <p:cNvGrpSpPr/>
        <p:nvPr/>
      </p:nvGrpSpPr>
      <p:grpSpPr>
        <a:xfrm>
          <a:off x="0" y="0"/>
          <a:ext cx="0" cy="0"/>
          <a:chOff x="0" y="0"/>
          <a:chExt cx="0" cy="0"/>
        </a:xfrm>
      </p:grpSpPr>
      <p:sp>
        <p:nvSpPr>
          <p:cNvPr id="2713" name="Google Shape;2713;p156"/>
          <p:cNvSpPr/>
          <p:nvPr/>
        </p:nvSpPr>
        <p:spPr>
          <a:xfrm>
            <a:off x="405053" y="2288400"/>
            <a:ext cx="3142500" cy="621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Honorable Mention: The WIMP Stack</a:t>
            </a:r>
            <a:endParaRPr>
              <a:solidFill>
                <a:schemeClr val="dk1"/>
              </a:solidFill>
            </a:endParaRPr>
          </a:p>
        </p:txBody>
      </p:sp>
      <p:sp>
        <p:nvSpPr>
          <p:cNvPr id="2715" name="Google Shape;2715;p156"/>
          <p:cNvSpPr txBox="1">
            <a:spLocks noGrp="1"/>
          </p:cNvSpPr>
          <p:nvPr>
            <p:ph type="subTitle" idx="1"/>
          </p:nvPr>
        </p:nvSpPr>
        <p:spPr>
          <a:xfrm>
            <a:off x="0" y="675975"/>
            <a:ext cx="9144000" cy="364800"/>
          </a:xfrm>
          <a:prstGeom prst="rect">
            <a:avLst/>
          </a:prstGeom>
        </p:spPr>
        <p:txBody>
          <a:bodyPr spcFirstLastPara="1" wrap="square" lIns="457200" tIns="91425" rIns="365750" bIns="91425" anchor="t" anchorCtr="0">
            <a:noAutofit/>
          </a:bodyPr>
          <a:lstStyle/>
          <a:p>
            <a:pPr marL="0" lvl="0" indent="0" algn="l" rtl="0">
              <a:spcBef>
                <a:spcPts val="0"/>
              </a:spcBef>
              <a:spcAft>
                <a:spcPts val="0"/>
              </a:spcAft>
              <a:buNone/>
            </a:pPr>
            <a:r>
              <a:rPr lang="en">
                <a:solidFill>
                  <a:schemeClr val="dk1"/>
                </a:solidFill>
              </a:rPr>
              <a:t>There is also a Microsoft-based variation called the </a:t>
            </a:r>
            <a:r>
              <a:rPr lang="en" b="1">
                <a:solidFill>
                  <a:schemeClr val="dk1"/>
                </a:solidFill>
              </a:rPr>
              <a:t>WIMP</a:t>
            </a:r>
            <a:r>
              <a:rPr lang="en">
                <a:solidFill>
                  <a:schemeClr val="dk1"/>
                </a:solidFill>
              </a:rPr>
              <a:t> stack that uses </a:t>
            </a:r>
            <a:br>
              <a:rPr lang="en">
                <a:solidFill>
                  <a:schemeClr val="dk1"/>
                </a:solidFill>
              </a:rPr>
            </a:br>
            <a:r>
              <a:rPr lang="en">
                <a:solidFill>
                  <a:schemeClr val="dk1"/>
                </a:solidFill>
              </a:rPr>
              <a:t>the following:</a:t>
            </a:r>
            <a:endParaRPr>
              <a:solidFill>
                <a:schemeClr val="dk1"/>
              </a:solidFill>
            </a:endParaRPr>
          </a:p>
        </p:txBody>
      </p:sp>
      <p:sp>
        <p:nvSpPr>
          <p:cNvPr id="2716" name="Google Shape;2716;p156"/>
          <p:cNvSpPr txBox="1"/>
          <p:nvPr/>
        </p:nvSpPr>
        <p:spPr>
          <a:xfrm>
            <a:off x="5001975" y="1531475"/>
            <a:ext cx="3758100" cy="606900"/>
          </a:xfrm>
          <a:prstGeom prst="rect">
            <a:avLst/>
          </a:prstGeom>
          <a:noFill/>
          <a:ln>
            <a:noFill/>
          </a:ln>
        </p:spPr>
        <p:txBody>
          <a:bodyPr spcFirstLastPara="1" wrap="square" lIns="0" tIns="0" rIns="182875"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000" b="1">
                <a:solidFill>
                  <a:srgbClr val="00188F"/>
                </a:solidFill>
                <a:latin typeface="Roboto"/>
                <a:ea typeface="Roboto"/>
                <a:cs typeface="Roboto"/>
                <a:sym typeface="Roboto"/>
              </a:rPr>
              <a:t>W</a:t>
            </a:r>
            <a:r>
              <a:rPr lang="en" sz="1500">
                <a:solidFill>
                  <a:schemeClr val="dk1"/>
                </a:solidFill>
                <a:latin typeface="Roboto"/>
                <a:ea typeface="Roboto"/>
                <a:cs typeface="Roboto"/>
                <a:sym typeface="Roboto"/>
              </a:rPr>
              <a:t>indows operating system</a:t>
            </a:r>
            <a:endParaRPr sz="1500">
              <a:latin typeface="Roboto"/>
              <a:ea typeface="Roboto"/>
              <a:cs typeface="Roboto"/>
              <a:sym typeface="Roboto"/>
            </a:endParaRPr>
          </a:p>
        </p:txBody>
      </p:sp>
      <p:pic>
        <p:nvPicPr>
          <p:cNvPr id="2717" name="Google Shape;2717;p156"/>
          <p:cNvPicPr preferRelativeResize="0"/>
          <p:nvPr/>
        </p:nvPicPr>
        <p:blipFill>
          <a:blip r:embed="rId3">
            <a:alphaModFix/>
          </a:blip>
          <a:stretch>
            <a:fillRect/>
          </a:stretch>
        </p:blipFill>
        <p:spPr>
          <a:xfrm rot="5400000">
            <a:off x="2418800" y="2763476"/>
            <a:ext cx="2721001" cy="419950"/>
          </a:xfrm>
          <a:prstGeom prst="rect">
            <a:avLst/>
          </a:prstGeom>
          <a:noFill/>
          <a:ln>
            <a:noFill/>
          </a:ln>
        </p:spPr>
      </p:pic>
      <p:sp>
        <p:nvSpPr>
          <p:cNvPr id="2718" name="Google Shape;2718;p156"/>
          <p:cNvSpPr txBox="1"/>
          <p:nvPr/>
        </p:nvSpPr>
        <p:spPr>
          <a:xfrm>
            <a:off x="5001975" y="2287433"/>
            <a:ext cx="3758100" cy="606900"/>
          </a:xfrm>
          <a:prstGeom prst="rect">
            <a:avLst/>
          </a:prstGeom>
          <a:noFill/>
          <a:ln>
            <a:noFill/>
          </a:ln>
        </p:spPr>
        <p:txBody>
          <a:bodyPr spcFirstLastPara="1" wrap="square" lIns="0" tIns="0" rIns="182875"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Microsoft’s </a:t>
            </a:r>
            <a:r>
              <a:rPr lang="en" sz="2000" b="1">
                <a:solidFill>
                  <a:srgbClr val="00188F"/>
                </a:solidFill>
                <a:latin typeface="Roboto"/>
                <a:ea typeface="Roboto"/>
                <a:cs typeface="Roboto"/>
                <a:sym typeface="Roboto"/>
              </a:rPr>
              <a:t>I</a:t>
            </a:r>
            <a:r>
              <a:rPr lang="en" sz="1500">
                <a:solidFill>
                  <a:schemeClr val="dk1"/>
                </a:solidFill>
                <a:latin typeface="Roboto"/>
                <a:ea typeface="Roboto"/>
                <a:cs typeface="Roboto"/>
                <a:sym typeface="Roboto"/>
              </a:rPr>
              <a:t>IS web server in place of Apache/nginx</a:t>
            </a:r>
            <a:endParaRPr sz="1500">
              <a:latin typeface="Roboto"/>
              <a:ea typeface="Roboto"/>
              <a:cs typeface="Roboto"/>
              <a:sym typeface="Roboto"/>
            </a:endParaRPr>
          </a:p>
        </p:txBody>
      </p:sp>
      <p:sp>
        <p:nvSpPr>
          <p:cNvPr id="2719" name="Google Shape;2719;p156"/>
          <p:cNvSpPr txBox="1"/>
          <p:nvPr/>
        </p:nvSpPr>
        <p:spPr>
          <a:xfrm>
            <a:off x="5001975" y="3043400"/>
            <a:ext cx="4047300" cy="606900"/>
          </a:xfrm>
          <a:prstGeom prst="rect">
            <a:avLst/>
          </a:prstGeom>
          <a:noFill/>
          <a:ln>
            <a:noFill/>
          </a:ln>
        </p:spPr>
        <p:txBody>
          <a:bodyPr spcFirstLastPara="1" wrap="square" lIns="0" tIns="0" rIns="182875"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A database, such as</a:t>
            </a:r>
            <a:r>
              <a:rPr lang="en">
                <a:solidFill>
                  <a:schemeClr val="dk1"/>
                </a:solidFill>
                <a:latin typeface="Roboto"/>
                <a:ea typeface="Roboto"/>
                <a:cs typeface="Roboto"/>
                <a:sym typeface="Roboto"/>
              </a:rPr>
              <a:t> </a:t>
            </a:r>
            <a:r>
              <a:rPr lang="en" sz="2000" b="1">
                <a:solidFill>
                  <a:srgbClr val="00188F"/>
                </a:solidFill>
                <a:latin typeface="Roboto"/>
                <a:ea typeface="Roboto"/>
                <a:cs typeface="Roboto"/>
                <a:sym typeface="Roboto"/>
              </a:rPr>
              <a:t>M</a:t>
            </a:r>
            <a:r>
              <a:rPr lang="en" sz="1500">
                <a:solidFill>
                  <a:schemeClr val="dk1"/>
                </a:solidFill>
                <a:latin typeface="Roboto"/>
                <a:ea typeface="Roboto"/>
                <a:cs typeface="Roboto"/>
                <a:sym typeface="Roboto"/>
              </a:rPr>
              <a:t>icrosoft SQL Server</a:t>
            </a:r>
            <a:endParaRPr sz="1500">
              <a:latin typeface="Roboto"/>
              <a:ea typeface="Roboto"/>
              <a:cs typeface="Roboto"/>
              <a:sym typeface="Roboto"/>
            </a:endParaRPr>
          </a:p>
        </p:txBody>
      </p:sp>
      <p:sp>
        <p:nvSpPr>
          <p:cNvPr id="2720" name="Google Shape;2720;p156"/>
          <p:cNvSpPr txBox="1"/>
          <p:nvPr/>
        </p:nvSpPr>
        <p:spPr>
          <a:xfrm>
            <a:off x="5001975" y="3799350"/>
            <a:ext cx="3758100" cy="606900"/>
          </a:xfrm>
          <a:prstGeom prst="rect">
            <a:avLst/>
          </a:prstGeom>
          <a:noFill/>
          <a:ln>
            <a:noFill/>
          </a:ln>
        </p:spPr>
        <p:txBody>
          <a:bodyPr spcFirstLastPara="1" wrap="square" lIns="0" tIns="0" rIns="182875"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Back-end language, such as</a:t>
            </a:r>
            <a:r>
              <a:rPr lang="en">
                <a:solidFill>
                  <a:schemeClr val="dk1"/>
                </a:solidFill>
                <a:latin typeface="Roboto"/>
                <a:ea typeface="Roboto"/>
                <a:cs typeface="Roboto"/>
                <a:sym typeface="Roboto"/>
              </a:rPr>
              <a:t> </a:t>
            </a:r>
            <a:r>
              <a:rPr lang="en" sz="2000" b="1">
                <a:solidFill>
                  <a:srgbClr val="00188F"/>
                </a:solidFill>
                <a:latin typeface="Roboto"/>
                <a:ea typeface="Roboto"/>
                <a:cs typeface="Roboto"/>
                <a:sym typeface="Roboto"/>
              </a:rPr>
              <a:t>P</a:t>
            </a:r>
            <a:r>
              <a:rPr lang="en" sz="1500">
                <a:solidFill>
                  <a:schemeClr val="dk1"/>
                </a:solidFill>
                <a:latin typeface="Roboto"/>
                <a:ea typeface="Roboto"/>
                <a:cs typeface="Roboto"/>
                <a:sym typeface="Roboto"/>
              </a:rPr>
              <a:t>owerShell</a:t>
            </a:r>
            <a:endParaRPr sz="1500">
              <a:latin typeface="Roboto"/>
              <a:ea typeface="Roboto"/>
              <a:cs typeface="Roboto"/>
              <a:sym typeface="Roboto"/>
            </a:endParaRPr>
          </a:p>
        </p:txBody>
      </p:sp>
      <p:sp>
        <p:nvSpPr>
          <p:cNvPr id="2721" name="Google Shape;2721;p156"/>
          <p:cNvSpPr txBox="1"/>
          <p:nvPr/>
        </p:nvSpPr>
        <p:spPr>
          <a:xfrm>
            <a:off x="4198050" y="1531475"/>
            <a:ext cx="640800" cy="606900"/>
          </a:xfrm>
          <a:prstGeom prst="rect">
            <a:avLst/>
          </a:prstGeom>
          <a:solidFill>
            <a:srgbClr val="00188F"/>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W</a:t>
            </a:r>
            <a:endParaRPr>
              <a:solidFill>
                <a:srgbClr val="FFFFFF"/>
              </a:solidFill>
              <a:latin typeface="Roboto"/>
              <a:ea typeface="Roboto"/>
              <a:cs typeface="Roboto"/>
              <a:sym typeface="Roboto"/>
            </a:endParaRPr>
          </a:p>
        </p:txBody>
      </p:sp>
      <p:sp>
        <p:nvSpPr>
          <p:cNvPr id="2722" name="Google Shape;2722;p156"/>
          <p:cNvSpPr txBox="1"/>
          <p:nvPr/>
        </p:nvSpPr>
        <p:spPr>
          <a:xfrm>
            <a:off x="4198050" y="2290458"/>
            <a:ext cx="640800" cy="606900"/>
          </a:xfrm>
          <a:prstGeom prst="rect">
            <a:avLst/>
          </a:prstGeom>
          <a:solidFill>
            <a:srgbClr val="00188F"/>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I</a:t>
            </a:r>
            <a:endParaRPr>
              <a:solidFill>
                <a:srgbClr val="FFFFFF"/>
              </a:solidFill>
              <a:latin typeface="Roboto"/>
              <a:ea typeface="Roboto"/>
              <a:cs typeface="Roboto"/>
              <a:sym typeface="Roboto"/>
            </a:endParaRPr>
          </a:p>
        </p:txBody>
      </p:sp>
      <p:sp>
        <p:nvSpPr>
          <p:cNvPr id="2723" name="Google Shape;2723;p156"/>
          <p:cNvSpPr txBox="1"/>
          <p:nvPr/>
        </p:nvSpPr>
        <p:spPr>
          <a:xfrm>
            <a:off x="4198050" y="3049442"/>
            <a:ext cx="640800" cy="606900"/>
          </a:xfrm>
          <a:prstGeom prst="rect">
            <a:avLst/>
          </a:prstGeom>
          <a:solidFill>
            <a:srgbClr val="00188F"/>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M</a:t>
            </a:r>
            <a:endParaRPr>
              <a:solidFill>
                <a:srgbClr val="FFFFFF"/>
              </a:solidFill>
              <a:latin typeface="Roboto"/>
              <a:ea typeface="Roboto"/>
              <a:cs typeface="Roboto"/>
              <a:sym typeface="Roboto"/>
            </a:endParaRPr>
          </a:p>
        </p:txBody>
      </p:sp>
      <p:sp>
        <p:nvSpPr>
          <p:cNvPr id="2724" name="Google Shape;2724;p156"/>
          <p:cNvSpPr txBox="1"/>
          <p:nvPr/>
        </p:nvSpPr>
        <p:spPr>
          <a:xfrm>
            <a:off x="4198050" y="3808425"/>
            <a:ext cx="640800" cy="606900"/>
          </a:xfrm>
          <a:prstGeom prst="rect">
            <a:avLst/>
          </a:prstGeom>
          <a:solidFill>
            <a:srgbClr val="00188F"/>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P</a:t>
            </a:r>
            <a:endParaRPr>
              <a:solidFill>
                <a:srgbClr val="FFFFFF"/>
              </a:solidFill>
              <a:latin typeface="Roboto"/>
              <a:ea typeface="Roboto"/>
              <a:cs typeface="Roboto"/>
              <a:sym typeface="Roboto"/>
            </a:endParaRPr>
          </a:p>
        </p:txBody>
      </p:sp>
      <p:sp>
        <p:nvSpPr>
          <p:cNvPr id="2725" name="Google Shape;2725;p1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pic>
        <p:nvPicPr>
          <p:cNvPr id="2726" name="Google Shape;2726;p156"/>
          <p:cNvPicPr preferRelativeResize="0"/>
          <p:nvPr/>
        </p:nvPicPr>
        <p:blipFill>
          <a:blip r:embed="rId4">
            <a:alphaModFix/>
          </a:blip>
          <a:stretch>
            <a:fillRect/>
          </a:stretch>
        </p:blipFill>
        <p:spPr>
          <a:xfrm>
            <a:off x="509625" y="2434263"/>
            <a:ext cx="2909100" cy="320000"/>
          </a:xfrm>
          <a:prstGeom prst="rect">
            <a:avLst/>
          </a:prstGeom>
          <a:noFill/>
          <a:ln>
            <a:noFill/>
          </a:ln>
        </p:spPr>
      </p:pic>
      <p:sp>
        <p:nvSpPr>
          <p:cNvPr id="2727" name="Google Shape;2727;p156"/>
          <p:cNvSpPr txBox="1">
            <a:spLocks noGrp="1"/>
          </p:cNvSpPr>
          <p:nvPr>
            <p:ph type="subTitle" idx="1"/>
          </p:nvPr>
        </p:nvSpPr>
        <p:spPr>
          <a:xfrm>
            <a:off x="0" y="3049450"/>
            <a:ext cx="3913800" cy="883800"/>
          </a:xfrm>
          <a:prstGeom prst="rect">
            <a:avLst/>
          </a:prstGeom>
        </p:spPr>
        <p:txBody>
          <a:bodyPr spcFirstLastPara="1" wrap="square" lIns="457200" tIns="91425" rIns="365750" bIns="91425" anchor="t" anchorCtr="0">
            <a:noAutofit/>
          </a:bodyPr>
          <a:lstStyle/>
          <a:p>
            <a:pPr marL="0" lvl="0" indent="0" algn="l" rtl="0">
              <a:lnSpc>
                <a:spcPct val="115000"/>
              </a:lnSpc>
              <a:spcBef>
                <a:spcPts val="0"/>
              </a:spcBef>
              <a:spcAft>
                <a:spcPts val="0"/>
              </a:spcAft>
              <a:buNone/>
            </a:pPr>
            <a:r>
              <a:rPr lang="en" sz="1300">
                <a:solidFill>
                  <a:schemeClr val="dk1"/>
                </a:solidFill>
              </a:rPr>
              <a:t>Like the LAMP stack, we won't be using WIMP in class, but it is good to know that Microsoft-based web stacks are available.</a:t>
            </a:r>
            <a:endParaRPr sz="13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0F5F8"/>
        </a:solidFill>
        <a:effectLst/>
      </p:bgPr>
    </p:bg>
    <p:spTree>
      <p:nvGrpSpPr>
        <p:cNvPr id="1" name="Shape 2731"/>
        <p:cNvGrpSpPr/>
        <p:nvPr/>
      </p:nvGrpSpPr>
      <p:grpSpPr>
        <a:xfrm>
          <a:off x="0" y="0"/>
          <a:ext cx="0" cy="0"/>
          <a:chOff x="0" y="0"/>
          <a:chExt cx="0" cy="0"/>
        </a:xfrm>
      </p:grpSpPr>
      <p:sp>
        <p:nvSpPr>
          <p:cNvPr id="2732" name="Google Shape;2732;p157"/>
          <p:cNvSpPr/>
          <p:nvPr/>
        </p:nvSpPr>
        <p:spPr>
          <a:xfrm>
            <a:off x="1076325" y="1664700"/>
            <a:ext cx="2038200" cy="621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57"/>
          <p:cNvSpPr/>
          <p:nvPr/>
        </p:nvSpPr>
        <p:spPr>
          <a:xfrm>
            <a:off x="1076325" y="2440811"/>
            <a:ext cx="2038200" cy="621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57"/>
          <p:cNvSpPr/>
          <p:nvPr/>
        </p:nvSpPr>
        <p:spPr>
          <a:xfrm>
            <a:off x="1076325" y="3207325"/>
            <a:ext cx="2038200" cy="621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57"/>
          <p:cNvSpPr/>
          <p:nvPr/>
        </p:nvSpPr>
        <p:spPr>
          <a:xfrm>
            <a:off x="1076325" y="3976250"/>
            <a:ext cx="2038200" cy="621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Introducing the LEMP Stack</a:t>
            </a:r>
            <a:endParaRPr>
              <a:solidFill>
                <a:schemeClr val="dk1"/>
              </a:solidFill>
            </a:endParaRPr>
          </a:p>
        </p:txBody>
      </p:sp>
      <p:sp>
        <p:nvSpPr>
          <p:cNvPr id="2737" name="Google Shape;2737;p157"/>
          <p:cNvSpPr txBox="1">
            <a:spLocks noGrp="1"/>
          </p:cNvSpPr>
          <p:nvPr>
            <p:ph type="subTitle" idx="1"/>
          </p:nvPr>
        </p:nvSpPr>
        <p:spPr>
          <a:xfrm>
            <a:off x="0" y="675975"/>
            <a:ext cx="9144000" cy="364800"/>
          </a:xfrm>
          <a:prstGeom prst="rect">
            <a:avLst/>
          </a:prstGeom>
        </p:spPr>
        <p:txBody>
          <a:bodyPr spcFirstLastPara="1" wrap="square" lIns="457200" tIns="91425" rIns="365750" bIns="91425" anchor="t" anchorCtr="0">
            <a:noAutofit/>
          </a:bodyPr>
          <a:lstStyle/>
          <a:p>
            <a:pPr marL="0" lvl="0" indent="0" algn="l" rtl="0">
              <a:spcBef>
                <a:spcPts val="0"/>
              </a:spcBef>
              <a:spcAft>
                <a:spcPts val="1000"/>
              </a:spcAft>
              <a:buNone/>
            </a:pPr>
            <a:r>
              <a:rPr lang="en">
                <a:solidFill>
                  <a:schemeClr val="dk1"/>
                </a:solidFill>
              </a:rPr>
              <a:t>The web software stack that we’ll be using for today’s demos and activities consists of:</a:t>
            </a:r>
            <a:endParaRPr/>
          </a:p>
        </p:txBody>
      </p:sp>
      <p:sp>
        <p:nvSpPr>
          <p:cNvPr id="2738" name="Google Shape;2738;p157"/>
          <p:cNvSpPr txBox="1"/>
          <p:nvPr/>
        </p:nvSpPr>
        <p:spPr>
          <a:xfrm>
            <a:off x="4849575" y="1683875"/>
            <a:ext cx="3561000" cy="606900"/>
          </a:xfrm>
          <a:prstGeom prst="rect">
            <a:avLst/>
          </a:prstGeom>
          <a:noFill/>
          <a:ln>
            <a:noFill/>
          </a:ln>
        </p:spPr>
        <p:txBody>
          <a:bodyPr spcFirstLastPara="1" wrap="square" lIns="0" tIns="91425" rIns="182875" bIns="0" anchor="ctr" anchorCtr="0">
            <a:noAutofit/>
          </a:bodyPr>
          <a:lstStyle/>
          <a:p>
            <a:pPr marL="0" lvl="0" indent="0" algn="l" rtl="0">
              <a:spcBef>
                <a:spcPts val="0"/>
              </a:spcBef>
              <a:spcAft>
                <a:spcPts val="1000"/>
              </a:spcAft>
              <a:buClr>
                <a:schemeClr val="dk1"/>
              </a:buClr>
              <a:buSzPts val="1100"/>
              <a:buFont typeface="Arial"/>
              <a:buNone/>
            </a:pPr>
            <a:r>
              <a:rPr lang="en" sz="1800" b="1">
                <a:solidFill>
                  <a:schemeClr val="dk1"/>
                </a:solidFill>
                <a:latin typeface="Roboto"/>
                <a:ea typeface="Roboto"/>
                <a:cs typeface="Roboto"/>
                <a:sym typeface="Roboto"/>
              </a:rPr>
              <a:t>L</a:t>
            </a:r>
            <a:r>
              <a:rPr lang="en" sz="1800">
                <a:solidFill>
                  <a:schemeClr val="dk1"/>
                </a:solidFill>
                <a:latin typeface="Roboto"/>
                <a:ea typeface="Roboto"/>
                <a:cs typeface="Roboto"/>
                <a:sym typeface="Roboto"/>
              </a:rPr>
              <a:t>inux</a:t>
            </a:r>
            <a:endParaRPr sz="1500">
              <a:solidFill>
                <a:schemeClr val="dk1"/>
              </a:solidFill>
              <a:latin typeface="Roboto"/>
              <a:ea typeface="Roboto"/>
              <a:cs typeface="Roboto"/>
              <a:sym typeface="Roboto"/>
            </a:endParaRPr>
          </a:p>
        </p:txBody>
      </p:sp>
      <p:pic>
        <p:nvPicPr>
          <p:cNvPr id="2739" name="Google Shape;2739;p157"/>
          <p:cNvPicPr preferRelativeResize="0"/>
          <p:nvPr/>
        </p:nvPicPr>
        <p:blipFill>
          <a:blip r:embed="rId3">
            <a:alphaModFix/>
          </a:blip>
          <a:stretch>
            <a:fillRect/>
          </a:stretch>
        </p:blipFill>
        <p:spPr>
          <a:xfrm rot="5400000">
            <a:off x="2266400" y="2915876"/>
            <a:ext cx="2721001" cy="419950"/>
          </a:xfrm>
          <a:prstGeom prst="rect">
            <a:avLst/>
          </a:prstGeom>
          <a:noFill/>
          <a:ln>
            <a:noFill/>
          </a:ln>
        </p:spPr>
      </p:pic>
      <p:sp>
        <p:nvSpPr>
          <p:cNvPr id="2740" name="Google Shape;2740;p157"/>
          <p:cNvSpPr txBox="1"/>
          <p:nvPr/>
        </p:nvSpPr>
        <p:spPr>
          <a:xfrm>
            <a:off x="4849575" y="2439833"/>
            <a:ext cx="3561000" cy="606900"/>
          </a:xfrm>
          <a:prstGeom prst="rect">
            <a:avLst/>
          </a:prstGeom>
          <a:noFill/>
          <a:ln>
            <a:noFill/>
          </a:ln>
        </p:spPr>
        <p:txBody>
          <a:bodyPr spcFirstLastPara="1" wrap="square" lIns="0" tIns="91425" rIns="182875" bIns="0" anchor="ctr" anchorCtr="0">
            <a:noAutofit/>
          </a:bodyPr>
          <a:lstStyle/>
          <a:p>
            <a:pPr marL="0" lvl="0" indent="0" algn="l" rtl="0">
              <a:spcBef>
                <a:spcPts val="0"/>
              </a:spcBef>
              <a:spcAft>
                <a:spcPts val="1000"/>
              </a:spcAft>
              <a:buClr>
                <a:schemeClr val="dk1"/>
              </a:buClr>
              <a:buSzPts val="1100"/>
              <a:buFont typeface="Arial"/>
              <a:buNone/>
            </a:pPr>
            <a:r>
              <a:rPr lang="en" sz="1800">
                <a:solidFill>
                  <a:schemeClr val="dk1"/>
                </a:solidFill>
                <a:latin typeface="Roboto"/>
                <a:ea typeface="Roboto"/>
                <a:cs typeface="Roboto"/>
                <a:sym typeface="Roboto"/>
              </a:rPr>
              <a:t>nginx (pronounced “</a:t>
            </a:r>
            <a:r>
              <a:rPr lang="en" sz="1800" b="1">
                <a:solidFill>
                  <a:schemeClr val="dk1"/>
                </a:solidFill>
                <a:latin typeface="Roboto"/>
                <a:ea typeface="Roboto"/>
                <a:cs typeface="Roboto"/>
                <a:sym typeface="Roboto"/>
              </a:rPr>
              <a:t>e</a:t>
            </a:r>
            <a:r>
              <a:rPr lang="en" sz="1800">
                <a:solidFill>
                  <a:schemeClr val="dk1"/>
                </a:solidFill>
                <a:latin typeface="Roboto"/>
                <a:ea typeface="Roboto"/>
                <a:cs typeface="Roboto"/>
                <a:sym typeface="Roboto"/>
              </a:rPr>
              <a:t>ngine-x”)</a:t>
            </a:r>
            <a:endParaRPr sz="1500">
              <a:latin typeface="Roboto"/>
              <a:ea typeface="Roboto"/>
              <a:cs typeface="Roboto"/>
              <a:sym typeface="Roboto"/>
            </a:endParaRPr>
          </a:p>
        </p:txBody>
      </p:sp>
      <p:sp>
        <p:nvSpPr>
          <p:cNvPr id="2741" name="Google Shape;2741;p157"/>
          <p:cNvSpPr txBox="1"/>
          <p:nvPr/>
        </p:nvSpPr>
        <p:spPr>
          <a:xfrm>
            <a:off x="4849575" y="3195792"/>
            <a:ext cx="3561000" cy="606900"/>
          </a:xfrm>
          <a:prstGeom prst="rect">
            <a:avLst/>
          </a:prstGeom>
          <a:noFill/>
          <a:ln>
            <a:noFill/>
          </a:ln>
        </p:spPr>
        <p:txBody>
          <a:bodyPr spcFirstLastPara="1" wrap="square" lIns="0" tIns="91425" rIns="182875" bIns="0" anchor="ctr" anchorCtr="0">
            <a:noAutofit/>
          </a:bodyPr>
          <a:lstStyle/>
          <a:p>
            <a:pPr marL="0" lvl="0" indent="0" algn="l" rtl="0">
              <a:spcBef>
                <a:spcPts val="0"/>
              </a:spcBef>
              <a:spcAft>
                <a:spcPts val="1000"/>
              </a:spcAft>
              <a:buClr>
                <a:schemeClr val="dk1"/>
              </a:buClr>
              <a:buSzPts val="1100"/>
              <a:buFont typeface="Arial"/>
              <a:buNone/>
            </a:pPr>
            <a:r>
              <a:rPr lang="en" sz="1800" b="1">
                <a:solidFill>
                  <a:schemeClr val="dk1"/>
                </a:solidFill>
                <a:latin typeface="Roboto"/>
                <a:ea typeface="Roboto"/>
                <a:cs typeface="Roboto"/>
                <a:sym typeface="Roboto"/>
              </a:rPr>
              <a:t>M</a:t>
            </a:r>
            <a:r>
              <a:rPr lang="en" sz="1800">
                <a:solidFill>
                  <a:schemeClr val="dk1"/>
                </a:solidFill>
                <a:latin typeface="Roboto"/>
                <a:ea typeface="Roboto"/>
                <a:cs typeface="Roboto"/>
                <a:sym typeface="Roboto"/>
              </a:rPr>
              <a:t>ariaDB, and</a:t>
            </a:r>
            <a:endParaRPr sz="1500">
              <a:latin typeface="Roboto"/>
              <a:ea typeface="Roboto"/>
              <a:cs typeface="Roboto"/>
              <a:sym typeface="Roboto"/>
            </a:endParaRPr>
          </a:p>
        </p:txBody>
      </p:sp>
      <p:sp>
        <p:nvSpPr>
          <p:cNvPr id="2742" name="Google Shape;2742;p157"/>
          <p:cNvSpPr txBox="1"/>
          <p:nvPr/>
        </p:nvSpPr>
        <p:spPr>
          <a:xfrm>
            <a:off x="4849575" y="3951750"/>
            <a:ext cx="3561000" cy="606900"/>
          </a:xfrm>
          <a:prstGeom prst="rect">
            <a:avLst/>
          </a:prstGeom>
          <a:noFill/>
          <a:ln>
            <a:noFill/>
          </a:ln>
        </p:spPr>
        <p:txBody>
          <a:bodyPr spcFirstLastPara="1" wrap="square" lIns="0" tIns="0" rIns="182875" bIns="0" anchor="ctr" anchorCtr="0">
            <a:noAutofit/>
          </a:bodyPr>
          <a:lstStyle/>
          <a:p>
            <a:pPr marL="0" lvl="0" indent="0" algn="l" rtl="0">
              <a:spcBef>
                <a:spcPts val="0"/>
              </a:spcBef>
              <a:spcAft>
                <a:spcPts val="0"/>
              </a:spcAft>
              <a:buClr>
                <a:schemeClr val="dk1"/>
              </a:buClr>
              <a:buSzPts val="1100"/>
              <a:buFont typeface="Arial"/>
              <a:buNone/>
            </a:pPr>
            <a:endParaRPr sz="1800" b="1">
              <a:solidFill>
                <a:schemeClr val="dk1"/>
              </a:solidFill>
              <a:latin typeface="Roboto"/>
              <a:ea typeface="Roboto"/>
              <a:cs typeface="Roboto"/>
              <a:sym typeface="Roboto"/>
            </a:endParaRPr>
          </a:p>
          <a:p>
            <a:pPr marL="0" lvl="0" indent="0" algn="l" rtl="0">
              <a:spcBef>
                <a:spcPts val="1000"/>
              </a:spcBef>
              <a:spcAft>
                <a:spcPts val="0"/>
              </a:spcAft>
              <a:buClr>
                <a:schemeClr val="dk1"/>
              </a:buClr>
              <a:buSzPts val="1100"/>
              <a:buFont typeface="Arial"/>
              <a:buNone/>
            </a:pPr>
            <a:r>
              <a:rPr lang="en" sz="1800" b="1">
                <a:solidFill>
                  <a:schemeClr val="dk1"/>
                </a:solidFill>
                <a:latin typeface="Roboto"/>
                <a:ea typeface="Roboto"/>
                <a:cs typeface="Roboto"/>
                <a:sym typeface="Roboto"/>
              </a:rPr>
              <a:t>P</a:t>
            </a:r>
            <a:r>
              <a:rPr lang="en" sz="1800">
                <a:solidFill>
                  <a:schemeClr val="dk1"/>
                </a:solidFill>
                <a:latin typeface="Roboto"/>
                <a:ea typeface="Roboto"/>
                <a:cs typeface="Roboto"/>
                <a:sym typeface="Roboto"/>
              </a:rPr>
              <a:t>HP</a:t>
            </a:r>
            <a:endParaRPr sz="1500">
              <a:solidFill>
                <a:schemeClr val="dk1"/>
              </a:solidFill>
              <a:latin typeface="Roboto"/>
              <a:ea typeface="Roboto"/>
              <a:cs typeface="Roboto"/>
              <a:sym typeface="Roboto"/>
            </a:endParaRPr>
          </a:p>
          <a:p>
            <a:pPr marL="0" lvl="0" indent="0" algn="l" rtl="0">
              <a:lnSpc>
                <a:spcPct val="100000"/>
              </a:lnSpc>
              <a:spcBef>
                <a:spcPts val="1000"/>
              </a:spcBef>
              <a:spcAft>
                <a:spcPts val="0"/>
              </a:spcAft>
              <a:buClr>
                <a:schemeClr val="dk1"/>
              </a:buClr>
              <a:buSzPts val="1100"/>
              <a:buFont typeface="Arial"/>
              <a:buNone/>
            </a:pPr>
            <a:endParaRPr sz="1500" b="1">
              <a:solidFill>
                <a:srgbClr val="777BB3"/>
              </a:solidFill>
              <a:latin typeface="Roboto"/>
              <a:ea typeface="Roboto"/>
              <a:cs typeface="Roboto"/>
              <a:sym typeface="Roboto"/>
            </a:endParaRPr>
          </a:p>
        </p:txBody>
      </p:sp>
      <p:sp>
        <p:nvSpPr>
          <p:cNvPr id="2743" name="Google Shape;2743;p157"/>
          <p:cNvSpPr txBox="1"/>
          <p:nvPr/>
        </p:nvSpPr>
        <p:spPr>
          <a:xfrm>
            <a:off x="4045650" y="1683875"/>
            <a:ext cx="640800" cy="606900"/>
          </a:xfrm>
          <a:prstGeom prst="rect">
            <a:avLst/>
          </a:prstGeom>
          <a:solidFill>
            <a:srgbClr val="F5C022"/>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L</a:t>
            </a:r>
            <a:endParaRPr>
              <a:solidFill>
                <a:srgbClr val="FFFFFF"/>
              </a:solidFill>
              <a:latin typeface="Roboto"/>
              <a:ea typeface="Roboto"/>
              <a:cs typeface="Roboto"/>
              <a:sym typeface="Roboto"/>
            </a:endParaRPr>
          </a:p>
        </p:txBody>
      </p:sp>
      <p:sp>
        <p:nvSpPr>
          <p:cNvPr id="2744" name="Google Shape;2744;p157"/>
          <p:cNvSpPr txBox="1"/>
          <p:nvPr/>
        </p:nvSpPr>
        <p:spPr>
          <a:xfrm>
            <a:off x="4045650" y="2442858"/>
            <a:ext cx="640800" cy="606900"/>
          </a:xfrm>
          <a:prstGeom prst="rect">
            <a:avLst/>
          </a:prstGeom>
          <a:solidFill>
            <a:srgbClr val="269438"/>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E</a:t>
            </a:r>
            <a:endParaRPr>
              <a:solidFill>
                <a:srgbClr val="FFFFFF"/>
              </a:solidFill>
              <a:latin typeface="Roboto"/>
              <a:ea typeface="Roboto"/>
              <a:cs typeface="Roboto"/>
              <a:sym typeface="Roboto"/>
            </a:endParaRPr>
          </a:p>
        </p:txBody>
      </p:sp>
      <p:sp>
        <p:nvSpPr>
          <p:cNvPr id="2745" name="Google Shape;2745;p157"/>
          <p:cNvSpPr txBox="1"/>
          <p:nvPr/>
        </p:nvSpPr>
        <p:spPr>
          <a:xfrm>
            <a:off x="4045650" y="3201842"/>
            <a:ext cx="640800" cy="606900"/>
          </a:xfrm>
          <a:prstGeom prst="rect">
            <a:avLst/>
          </a:prstGeom>
          <a:solidFill>
            <a:srgbClr val="A57242"/>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M</a:t>
            </a:r>
            <a:endParaRPr>
              <a:solidFill>
                <a:srgbClr val="FFFFFF"/>
              </a:solidFill>
              <a:latin typeface="Roboto"/>
              <a:ea typeface="Roboto"/>
              <a:cs typeface="Roboto"/>
              <a:sym typeface="Roboto"/>
            </a:endParaRPr>
          </a:p>
        </p:txBody>
      </p:sp>
      <p:sp>
        <p:nvSpPr>
          <p:cNvPr id="2746" name="Google Shape;2746;p157"/>
          <p:cNvSpPr txBox="1"/>
          <p:nvPr/>
        </p:nvSpPr>
        <p:spPr>
          <a:xfrm>
            <a:off x="4045650" y="3960825"/>
            <a:ext cx="640800" cy="606900"/>
          </a:xfrm>
          <a:prstGeom prst="rect">
            <a:avLst/>
          </a:prstGeom>
          <a:solidFill>
            <a:srgbClr val="777BB3"/>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100" b="1">
                <a:solidFill>
                  <a:srgbClr val="FFFFFF"/>
                </a:solidFill>
                <a:latin typeface="Roboto"/>
                <a:ea typeface="Roboto"/>
                <a:cs typeface="Roboto"/>
                <a:sym typeface="Roboto"/>
              </a:rPr>
              <a:t>P</a:t>
            </a:r>
            <a:endParaRPr>
              <a:solidFill>
                <a:srgbClr val="FFFFFF"/>
              </a:solidFill>
              <a:latin typeface="Roboto"/>
              <a:ea typeface="Roboto"/>
              <a:cs typeface="Roboto"/>
              <a:sym typeface="Roboto"/>
            </a:endParaRPr>
          </a:p>
        </p:txBody>
      </p:sp>
      <p:sp>
        <p:nvSpPr>
          <p:cNvPr id="2747" name="Google Shape;2747;p1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pic>
        <p:nvPicPr>
          <p:cNvPr id="2748" name="Google Shape;2748;p157"/>
          <p:cNvPicPr preferRelativeResize="0"/>
          <p:nvPr/>
        </p:nvPicPr>
        <p:blipFill>
          <a:blip r:embed="rId4">
            <a:alphaModFix/>
          </a:blip>
          <a:stretch>
            <a:fillRect/>
          </a:stretch>
        </p:blipFill>
        <p:spPr>
          <a:xfrm>
            <a:off x="1604525" y="4028663"/>
            <a:ext cx="981799" cy="516450"/>
          </a:xfrm>
          <a:prstGeom prst="rect">
            <a:avLst/>
          </a:prstGeom>
          <a:noFill/>
          <a:ln>
            <a:noFill/>
          </a:ln>
        </p:spPr>
      </p:pic>
      <p:pic>
        <p:nvPicPr>
          <p:cNvPr id="2749" name="Google Shape;2749;p157"/>
          <p:cNvPicPr preferRelativeResize="0"/>
          <p:nvPr/>
        </p:nvPicPr>
        <p:blipFill>
          <a:blip r:embed="rId5">
            <a:alphaModFix/>
          </a:blip>
          <a:stretch>
            <a:fillRect/>
          </a:stretch>
        </p:blipFill>
        <p:spPr>
          <a:xfrm>
            <a:off x="1721250" y="3237775"/>
            <a:ext cx="748350" cy="562800"/>
          </a:xfrm>
          <a:prstGeom prst="rect">
            <a:avLst/>
          </a:prstGeom>
          <a:noFill/>
          <a:ln>
            <a:noFill/>
          </a:ln>
        </p:spPr>
      </p:pic>
      <p:pic>
        <p:nvPicPr>
          <p:cNvPr id="2750" name="Google Shape;2750;p157"/>
          <p:cNvPicPr preferRelativeResize="0"/>
          <p:nvPr/>
        </p:nvPicPr>
        <p:blipFill>
          <a:blip r:embed="rId6">
            <a:alphaModFix/>
          </a:blip>
          <a:stretch>
            <a:fillRect/>
          </a:stretch>
        </p:blipFill>
        <p:spPr>
          <a:xfrm>
            <a:off x="1865137" y="2482400"/>
            <a:ext cx="460575" cy="528525"/>
          </a:xfrm>
          <a:prstGeom prst="rect">
            <a:avLst/>
          </a:prstGeom>
          <a:noFill/>
          <a:ln>
            <a:noFill/>
          </a:ln>
        </p:spPr>
      </p:pic>
      <p:pic>
        <p:nvPicPr>
          <p:cNvPr id="2751" name="Google Shape;2751;p157"/>
          <p:cNvPicPr preferRelativeResize="0"/>
          <p:nvPr/>
        </p:nvPicPr>
        <p:blipFill rotWithShape="1">
          <a:blip r:embed="rId7">
            <a:alphaModFix/>
          </a:blip>
          <a:srcRect l="-9467" t="-9467" r="-9467" b="-9467"/>
          <a:stretch/>
        </p:blipFill>
        <p:spPr>
          <a:xfrm>
            <a:off x="1793912" y="1610350"/>
            <a:ext cx="603025" cy="709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0F5F8"/>
        </a:solidFill>
        <a:effectLst/>
      </p:bgPr>
    </p:bg>
    <p:spTree>
      <p:nvGrpSpPr>
        <p:cNvPr id="1" name="Shape 2755"/>
        <p:cNvGrpSpPr/>
        <p:nvPr/>
      </p:nvGrpSpPr>
      <p:grpSpPr>
        <a:xfrm>
          <a:off x="0" y="0"/>
          <a:ext cx="0" cy="0"/>
          <a:chOff x="0" y="0"/>
          <a:chExt cx="0" cy="0"/>
        </a:xfrm>
      </p:grpSpPr>
      <p:sp>
        <p:nvSpPr>
          <p:cNvPr id="2756" name="Google Shape;2756;p158"/>
          <p:cNvSpPr/>
          <p:nvPr/>
        </p:nvSpPr>
        <p:spPr>
          <a:xfrm>
            <a:off x="419100" y="914063"/>
            <a:ext cx="1400100" cy="768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58"/>
          <p:cNvSpPr/>
          <p:nvPr/>
        </p:nvSpPr>
        <p:spPr>
          <a:xfrm>
            <a:off x="419100" y="1942600"/>
            <a:ext cx="1400100" cy="768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58"/>
          <p:cNvSpPr/>
          <p:nvPr/>
        </p:nvSpPr>
        <p:spPr>
          <a:xfrm>
            <a:off x="419100" y="2931950"/>
            <a:ext cx="1400100" cy="768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58"/>
          <p:cNvSpPr/>
          <p:nvPr/>
        </p:nvSpPr>
        <p:spPr>
          <a:xfrm>
            <a:off x="419100" y="3935700"/>
            <a:ext cx="1400100" cy="768300"/>
          </a:xfrm>
          <a:prstGeom prst="roundRect">
            <a:avLst>
              <a:gd name="adj" fmla="val 1666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LEMP Stack</a:t>
            </a:r>
            <a:endParaRPr>
              <a:solidFill>
                <a:schemeClr val="dk1"/>
              </a:solidFill>
            </a:endParaRPr>
          </a:p>
        </p:txBody>
      </p:sp>
      <p:sp>
        <p:nvSpPr>
          <p:cNvPr id="2761" name="Google Shape;2761;p158"/>
          <p:cNvSpPr txBox="1"/>
          <p:nvPr/>
        </p:nvSpPr>
        <p:spPr>
          <a:xfrm>
            <a:off x="3857625" y="943225"/>
            <a:ext cx="5010000" cy="680700"/>
          </a:xfrm>
          <a:prstGeom prst="rect">
            <a:avLst/>
          </a:prstGeom>
          <a:noFill/>
          <a:ln>
            <a:noFill/>
          </a:ln>
        </p:spPr>
        <p:txBody>
          <a:bodyPr spcFirstLastPara="1" wrap="square" lIns="0" tIns="91425" rIns="182875" bIns="0" anchor="ctr" anchorCtr="0">
            <a:noAutofit/>
          </a:bodyPr>
          <a:lstStyle/>
          <a:p>
            <a:pPr marL="0" lvl="0" indent="0" algn="l" rtl="0">
              <a:spcBef>
                <a:spcPts val="0"/>
              </a:spcBef>
              <a:spcAft>
                <a:spcPts val="1000"/>
              </a:spcAft>
              <a:buClr>
                <a:schemeClr val="dk1"/>
              </a:buClr>
              <a:buSzPts val="1100"/>
              <a:buFont typeface="Arial"/>
              <a:buNone/>
            </a:pPr>
            <a:r>
              <a:rPr lang="en" sz="1600" b="1">
                <a:solidFill>
                  <a:srgbClr val="E9B20E"/>
                </a:solidFill>
                <a:latin typeface="Roboto"/>
                <a:ea typeface="Roboto"/>
                <a:cs typeface="Roboto"/>
                <a:sym typeface="Roboto"/>
              </a:rPr>
              <a:t>Linux</a:t>
            </a:r>
            <a:r>
              <a:rPr lang="en" sz="1600" b="1">
                <a:solidFill>
                  <a:schemeClr val="dk1"/>
                </a:solidFill>
                <a:latin typeface="Roboto"/>
                <a:ea typeface="Roboto"/>
                <a:cs typeface="Roboto"/>
                <a:sym typeface="Roboto"/>
              </a:rPr>
              <a:t> </a:t>
            </a:r>
            <a:br>
              <a:rPr lang="en" sz="1300" b="1">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The standard underlying operating system used for web applications. However, we will be using it with containers.</a:t>
            </a:r>
            <a:endParaRPr sz="1200">
              <a:solidFill>
                <a:schemeClr val="dk1"/>
              </a:solidFill>
              <a:latin typeface="Roboto"/>
              <a:ea typeface="Roboto"/>
              <a:cs typeface="Roboto"/>
              <a:sym typeface="Roboto"/>
            </a:endParaRPr>
          </a:p>
        </p:txBody>
      </p:sp>
      <p:pic>
        <p:nvPicPr>
          <p:cNvPr id="2762" name="Google Shape;2762;p158"/>
          <p:cNvPicPr preferRelativeResize="0"/>
          <p:nvPr/>
        </p:nvPicPr>
        <p:blipFill>
          <a:blip r:embed="rId3">
            <a:alphaModFix/>
          </a:blip>
          <a:stretch>
            <a:fillRect/>
          </a:stretch>
        </p:blipFill>
        <p:spPr>
          <a:xfrm rot="5400000">
            <a:off x="727587" y="2585613"/>
            <a:ext cx="3095625" cy="419950"/>
          </a:xfrm>
          <a:prstGeom prst="rect">
            <a:avLst/>
          </a:prstGeom>
          <a:noFill/>
          <a:ln>
            <a:noFill/>
          </a:ln>
        </p:spPr>
      </p:pic>
      <p:sp>
        <p:nvSpPr>
          <p:cNvPr id="2763" name="Google Shape;2763;p158"/>
          <p:cNvSpPr txBox="1"/>
          <p:nvPr/>
        </p:nvSpPr>
        <p:spPr>
          <a:xfrm>
            <a:off x="3857625" y="2001675"/>
            <a:ext cx="5010000" cy="606900"/>
          </a:xfrm>
          <a:prstGeom prst="rect">
            <a:avLst/>
          </a:prstGeom>
          <a:noFill/>
          <a:ln>
            <a:noFill/>
          </a:ln>
        </p:spPr>
        <p:txBody>
          <a:bodyPr spcFirstLastPara="1" wrap="square" lIns="0" tIns="91425" rIns="182875" bIns="0" anchor="ctr" anchorCtr="0">
            <a:noAutofit/>
          </a:bodyPr>
          <a:lstStyle/>
          <a:p>
            <a:pPr marL="0" lvl="0" indent="0" algn="l" rtl="0">
              <a:spcBef>
                <a:spcPts val="0"/>
              </a:spcBef>
              <a:spcAft>
                <a:spcPts val="1000"/>
              </a:spcAft>
              <a:buClr>
                <a:schemeClr val="dk1"/>
              </a:buClr>
              <a:buSzPts val="1100"/>
              <a:buFont typeface="Arial"/>
              <a:buNone/>
            </a:pPr>
            <a:r>
              <a:rPr lang="en" sz="1600" b="1">
                <a:solidFill>
                  <a:srgbClr val="269438"/>
                </a:solidFill>
                <a:latin typeface="Roboto"/>
                <a:ea typeface="Roboto"/>
                <a:cs typeface="Roboto"/>
                <a:sym typeface="Roboto"/>
              </a:rPr>
              <a:t>nginx</a:t>
            </a:r>
            <a:r>
              <a:rPr lang="en" sz="1600">
                <a:solidFill>
                  <a:srgbClr val="269438"/>
                </a:solidFill>
                <a:latin typeface="Roboto"/>
                <a:ea typeface="Roboto"/>
                <a:cs typeface="Roboto"/>
                <a:sym typeface="Roboto"/>
              </a:rPr>
              <a:t> </a:t>
            </a:r>
            <a:br>
              <a:rPr lang="en" sz="1600">
                <a:solidFill>
                  <a:srgbClr val="269438"/>
                </a:solidFill>
                <a:latin typeface="Roboto"/>
                <a:ea typeface="Roboto"/>
                <a:cs typeface="Roboto"/>
                <a:sym typeface="Roboto"/>
              </a:rPr>
            </a:br>
            <a:r>
              <a:rPr lang="en" sz="1200">
                <a:solidFill>
                  <a:schemeClr val="dk1"/>
                </a:solidFill>
                <a:latin typeface="Roboto"/>
                <a:ea typeface="Roboto"/>
                <a:cs typeface="Roboto"/>
                <a:sym typeface="Roboto"/>
              </a:rPr>
              <a:t>We'll be using nginx for our frontend HTTP server, instead of Apache, mainly for its speed. While Apache is considered to have more features and is more compatible with back-end languages, such as Java, nginx is well-known for its performance.</a:t>
            </a:r>
            <a:endParaRPr sz="1200">
              <a:solidFill>
                <a:schemeClr val="dk1"/>
              </a:solidFill>
              <a:latin typeface="Roboto"/>
              <a:ea typeface="Roboto"/>
              <a:cs typeface="Roboto"/>
              <a:sym typeface="Roboto"/>
            </a:endParaRPr>
          </a:p>
        </p:txBody>
      </p:sp>
      <p:sp>
        <p:nvSpPr>
          <p:cNvPr id="2764" name="Google Shape;2764;p158"/>
          <p:cNvSpPr txBox="1"/>
          <p:nvPr/>
        </p:nvSpPr>
        <p:spPr>
          <a:xfrm>
            <a:off x="3857625" y="2986250"/>
            <a:ext cx="5010000" cy="606900"/>
          </a:xfrm>
          <a:prstGeom prst="rect">
            <a:avLst/>
          </a:prstGeom>
          <a:noFill/>
          <a:ln>
            <a:noFill/>
          </a:ln>
        </p:spPr>
        <p:txBody>
          <a:bodyPr spcFirstLastPara="1" wrap="square" lIns="0" tIns="91425" rIns="182875" bIns="0" anchor="ctr" anchorCtr="0">
            <a:noAutofit/>
          </a:bodyPr>
          <a:lstStyle/>
          <a:p>
            <a:pPr marL="0" lvl="0" indent="0" algn="l" rtl="0">
              <a:spcBef>
                <a:spcPts val="0"/>
              </a:spcBef>
              <a:spcAft>
                <a:spcPts val="1000"/>
              </a:spcAft>
              <a:buClr>
                <a:schemeClr val="dk1"/>
              </a:buClr>
              <a:buSzPts val="1100"/>
              <a:buFont typeface="Arial"/>
              <a:buNone/>
            </a:pPr>
            <a:r>
              <a:rPr lang="en" sz="1600" b="1">
                <a:solidFill>
                  <a:srgbClr val="A57242"/>
                </a:solidFill>
                <a:latin typeface="Roboto"/>
                <a:ea typeface="Roboto"/>
                <a:cs typeface="Roboto"/>
                <a:sym typeface="Roboto"/>
              </a:rPr>
              <a:t>MariaDB</a:t>
            </a:r>
            <a:r>
              <a:rPr lang="en" sz="1300">
                <a:solidFill>
                  <a:schemeClr val="dk1"/>
                </a:solidFill>
                <a:latin typeface="Roboto"/>
                <a:ea typeface="Roboto"/>
                <a:cs typeface="Roboto"/>
                <a:sym typeface="Roboto"/>
              </a:rPr>
              <a:t> </a:t>
            </a:r>
            <a:br>
              <a:rPr lang="en" sz="13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Unofficially the "other" MySQL, it is a standard relational database that will handle our data storage.</a:t>
            </a:r>
            <a:endParaRPr sz="1200">
              <a:latin typeface="Roboto"/>
              <a:ea typeface="Roboto"/>
              <a:cs typeface="Roboto"/>
              <a:sym typeface="Roboto"/>
            </a:endParaRPr>
          </a:p>
        </p:txBody>
      </p:sp>
      <p:sp>
        <p:nvSpPr>
          <p:cNvPr id="2765" name="Google Shape;2765;p158"/>
          <p:cNvSpPr txBox="1"/>
          <p:nvPr/>
        </p:nvSpPr>
        <p:spPr>
          <a:xfrm>
            <a:off x="3857625" y="3987200"/>
            <a:ext cx="5010000" cy="606900"/>
          </a:xfrm>
          <a:prstGeom prst="rect">
            <a:avLst/>
          </a:prstGeom>
          <a:noFill/>
          <a:ln>
            <a:noFill/>
          </a:ln>
        </p:spPr>
        <p:txBody>
          <a:bodyPr spcFirstLastPara="1" wrap="square" lIns="0" tIns="0" rIns="182875" bIns="0"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600" b="1">
                <a:solidFill>
                  <a:srgbClr val="777BB3"/>
                </a:solidFill>
                <a:latin typeface="Roboto"/>
                <a:ea typeface="Roboto"/>
                <a:cs typeface="Roboto"/>
                <a:sym typeface="Roboto"/>
              </a:rPr>
              <a:t>PHP </a:t>
            </a:r>
            <a:br>
              <a:rPr lang="en" sz="1600" b="1">
                <a:solidFill>
                  <a:srgbClr val="777BB3"/>
                </a:solidFill>
                <a:latin typeface="Roboto"/>
                <a:ea typeface="Roboto"/>
                <a:cs typeface="Roboto"/>
                <a:sym typeface="Roboto"/>
              </a:rPr>
            </a:br>
            <a:r>
              <a:rPr lang="en" sz="1200">
                <a:solidFill>
                  <a:schemeClr val="dk1"/>
                </a:solidFill>
                <a:latin typeface="Roboto"/>
                <a:ea typeface="Roboto"/>
                <a:cs typeface="Roboto"/>
                <a:sym typeface="Roboto"/>
              </a:rPr>
              <a:t>Our pages will be generated with data pulled by PHP scripts. We will not need to manage or work with any PHP directly today, but know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that it is acting as our back-end language.</a:t>
            </a:r>
            <a:endParaRPr sz="1200">
              <a:solidFill>
                <a:srgbClr val="777BB3"/>
              </a:solidFill>
              <a:latin typeface="Roboto"/>
              <a:ea typeface="Roboto"/>
              <a:cs typeface="Roboto"/>
              <a:sym typeface="Roboto"/>
            </a:endParaRPr>
          </a:p>
        </p:txBody>
      </p:sp>
      <p:sp>
        <p:nvSpPr>
          <p:cNvPr id="2766" name="Google Shape;2766;p158"/>
          <p:cNvSpPr txBox="1"/>
          <p:nvPr/>
        </p:nvSpPr>
        <p:spPr>
          <a:xfrm>
            <a:off x="2751200" y="924450"/>
            <a:ext cx="811200" cy="768300"/>
          </a:xfrm>
          <a:prstGeom prst="rect">
            <a:avLst/>
          </a:prstGeom>
          <a:solidFill>
            <a:srgbClr val="F5C022"/>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600" b="1">
                <a:solidFill>
                  <a:srgbClr val="FFFFFF"/>
                </a:solidFill>
                <a:latin typeface="Roboto"/>
                <a:ea typeface="Roboto"/>
                <a:cs typeface="Roboto"/>
                <a:sym typeface="Roboto"/>
              </a:rPr>
              <a:t>L</a:t>
            </a:r>
            <a:endParaRPr sz="1900">
              <a:solidFill>
                <a:srgbClr val="FFFFFF"/>
              </a:solidFill>
              <a:latin typeface="Roboto"/>
              <a:ea typeface="Roboto"/>
              <a:cs typeface="Roboto"/>
              <a:sym typeface="Roboto"/>
            </a:endParaRPr>
          </a:p>
        </p:txBody>
      </p:sp>
      <p:sp>
        <p:nvSpPr>
          <p:cNvPr id="2767" name="Google Shape;2767;p158"/>
          <p:cNvSpPr txBox="1"/>
          <p:nvPr/>
        </p:nvSpPr>
        <p:spPr>
          <a:xfrm>
            <a:off x="2751200" y="1928196"/>
            <a:ext cx="811200" cy="768300"/>
          </a:xfrm>
          <a:prstGeom prst="rect">
            <a:avLst/>
          </a:prstGeom>
          <a:solidFill>
            <a:srgbClr val="269438"/>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600" b="1">
                <a:solidFill>
                  <a:srgbClr val="FFFFFF"/>
                </a:solidFill>
                <a:latin typeface="Roboto"/>
                <a:ea typeface="Roboto"/>
                <a:cs typeface="Roboto"/>
                <a:sym typeface="Roboto"/>
              </a:rPr>
              <a:t>E</a:t>
            </a:r>
            <a:endParaRPr sz="1900">
              <a:solidFill>
                <a:srgbClr val="FFFFFF"/>
              </a:solidFill>
              <a:latin typeface="Roboto"/>
              <a:ea typeface="Roboto"/>
              <a:cs typeface="Roboto"/>
              <a:sym typeface="Roboto"/>
            </a:endParaRPr>
          </a:p>
        </p:txBody>
      </p:sp>
      <p:sp>
        <p:nvSpPr>
          <p:cNvPr id="2768" name="Google Shape;2768;p158"/>
          <p:cNvSpPr txBox="1"/>
          <p:nvPr/>
        </p:nvSpPr>
        <p:spPr>
          <a:xfrm>
            <a:off x="2751200" y="2931942"/>
            <a:ext cx="811200" cy="768300"/>
          </a:xfrm>
          <a:prstGeom prst="rect">
            <a:avLst/>
          </a:prstGeom>
          <a:solidFill>
            <a:srgbClr val="A57242"/>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600" b="1">
                <a:solidFill>
                  <a:srgbClr val="FFFFFF"/>
                </a:solidFill>
                <a:latin typeface="Roboto"/>
                <a:ea typeface="Roboto"/>
                <a:cs typeface="Roboto"/>
                <a:sym typeface="Roboto"/>
              </a:rPr>
              <a:t>M</a:t>
            </a:r>
            <a:endParaRPr sz="1900">
              <a:solidFill>
                <a:srgbClr val="FFFFFF"/>
              </a:solidFill>
              <a:latin typeface="Roboto"/>
              <a:ea typeface="Roboto"/>
              <a:cs typeface="Roboto"/>
              <a:sym typeface="Roboto"/>
            </a:endParaRPr>
          </a:p>
        </p:txBody>
      </p:sp>
      <p:sp>
        <p:nvSpPr>
          <p:cNvPr id="2769" name="Google Shape;2769;p158"/>
          <p:cNvSpPr txBox="1"/>
          <p:nvPr/>
        </p:nvSpPr>
        <p:spPr>
          <a:xfrm>
            <a:off x="2751200" y="3935688"/>
            <a:ext cx="811200" cy="768300"/>
          </a:xfrm>
          <a:prstGeom prst="rect">
            <a:avLst/>
          </a:prstGeom>
          <a:solidFill>
            <a:srgbClr val="777BB3"/>
          </a:solidFill>
          <a:ln>
            <a:noFill/>
          </a:ln>
        </p:spPr>
        <p:txBody>
          <a:bodyPr spcFirstLastPara="1" wrap="square" lIns="0" tIns="4570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600" b="1">
                <a:solidFill>
                  <a:srgbClr val="FFFFFF"/>
                </a:solidFill>
                <a:latin typeface="Roboto"/>
                <a:ea typeface="Roboto"/>
                <a:cs typeface="Roboto"/>
                <a:sym typeface="Roboto"/>
              </a:rPr>
              <a:t>P</a:t>
            </a:r>
            <a:endParaRPr sz="1900">
              <a:solidFill>
                <a:srgbClr val="FFFFFF"/>
              </a:solidFill>
              <a:latin typeface="Roboto"/>
              <a:ea typeface="Roboto"/>
              <a:cs typeface="Roboto"/>
              <a:sym typeface="Roboto"/>
            </a:endParaRPr>
          </a:p>
        </p:txBody>
      </p:sp>
      <p:sp>
        <p:nvSpPr>
          <p:cNvPr id="2770" name="Google Shape;2770;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pic>
        <p:nvPicPr>
          <p:cNvPr id="2771" name="Google Shape;2771;p158"/>
          <p:cNvPicPr preferRelativeResize="0"/>
          <p:nvPr/>
        </p:nvPicPr>
        <p:blipFill>
          <a:blip r:embed="rId4">
            <a:alphaModFix/>
          </a:blip>
          <a:stretch>
            <a:fillRect/>
          </a:stretch>
        </p:blipFill>
        <p:spPr>
          <a:xfrm>
            <a:off x="628250" y="4061625"/>
            <a:ext cx="981799" cy="516450"/>
          </a:xfrm>
          <a:prstGeom prst="rect">
            <a:avLst/>
          </a:prstGeom>
          <a:noFill/>
          <a:ln>
            <a:noFill/>
          </a:ln>
        </p:spPr>
      </p:pic>
      <p:pic>
        <p:nvPicPr>
          <p:cNvPr id="2772" name="Google Shape;2772;p158"/>
          <p:cNvPicPr preferRelativeResize="0"/>
          <p:nvPr/>
        </p:nvPicPr>
        <p:blipFill>
          <a:blip r:embed="rId5">
            <a:alphaModFix/>
          </a:blip>
          <a:stretch>
            <a:fillRect/>
          </a:stretch>
        </p:blipFill>
        <p:spPr>
          <a:xfrm>
            <a:off x="672650" y="2980300"/>
            <a:ext cx="893000" cy="671600"/>
          </a:xfrm>
          <a:prstGeom prst="rect">
            <a:avLst/>
          </a:prstGeom>
          <a:noFill/>
          <a:ln>
            <a:noFill/>
          </a:ln>
        </p:spPr>
      </p:pic>
      <p:pic>
        <p:nvPicPr>
          <p:cNvPr id="2773" name="Google Shape;2773;p158"/>
          <p:cNvPicPr preferRelativeResize="0"/>
          <p:nvPr/>
        </p:nvPicPr>
        <p:blipFill>
          <a:blip r:embed="rId6">
            <a:alphaModFix/>
          </a:blip>
          <a:stretch>
            <a:fillRect/>
          </a:stretch>
        </p:blipFill>
        <p:spPr>
          <a:xfrm>
            <a:off x="822525" y="1986350"/>
            <a:ext cx="593250" cy="680800"/>
          </a:xfrm>
          <a:prstGeom prst="rect">
            <a:avLst/>
          </a:prstGeom>
          <a:noFill/>
          <a:ln>
            <a:noFill/>
          </a:ln>
        </p:spPr>
      </p:pic>
      <p:pic>
        <p:nvPicPr>
          <p:cNvPr id="2774" name="Google Shape;2774;p158"/>
          <p:cNvPicPr preferRelativeResize="0"/>
          <p:nvPr/>
        </p:nvPicPr>
        <p:blipFill rotWithShape="1">
          <a:blip r:embed="rId7">
            <a:alphaModFix/>
          </a:blip>
          <a:srcRect l="-9467" t="-9467" r="-9467" b="-9467"/>
          <a:stretch/>
        </p:blipFill>
        <p:spPr>
          <a:xfrm>
            <a:off x="761925" y="878075"/>
            <a:ext cx="714450" cy="840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78"/>
        <p:cNvGrpSpPr/>
        <p:nvPr/>
      </p:nvGrpSpPr>
      <p:grpSpPr>
        <a:xfrm>
          <a:off x="0" y="0"/>
          <a:ext cx="0" cy="0"/>
          <a:chOff x="0" y="0"/>
          <a:chExt cx="0" cy="0"/>
        </a:xfrm>
      </p:grpSpPr>
      <p:pic>
        <p:nvPicPr>
          <p:cNvPr id="2779" name="Google Shape;2779;p159"/>
          <p:cNvPicPr preferRelativeResize="0"/>
          <p:nvPr/>
        </p:nvPicPr>
        <p:blipFill>
          <a:blip r:embed="rId3">
            <a:alphaModFix/>
          </a:blip>
          <a:stretch>
            <a:fillRect/>
          </a:stretch>
        </p:blipFill>
        <p:spPr>
          <a:xfrm>
            <a:off x="0" y="0"/>
            <a:ext cx="9144019" cy="5143500"/>
          </a:xfrm>
          <a:prstGeom prst="rect">
            <a:avLst/>
          </a:prstGeom>
          <a:noFill/>
          <a:ln>
            <a:noFill/>
          </a:ln>
        </p:spPr>
      </p:pic>
      <p:sp>
        <p:nvSpPr>
          <p:cNvPr id="2780" name="Google Shape;2780;p159"/>
          <p:cNvSpPr txBox="1">
            <a:spLocks noGrp="1"/>
          </p:cNvSpPr>
          <p:nvPr>
            <p:ph type="title"/>
          </p:nvPr>
        </p:nvSpPr>
        <p:spPr>
          <a:xfrm>
            <a:off x="3707200" y="1021325"/>
            <a:ext cx="5115000" cy="34125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r>
              <a:rPr lang="en">
                <a:solidFill>
                  <a:srgbClr val="FAF5AC"/>
                </a:solidFill>
                <a:latin typeface="Roboto"/>
                <a:ea typeface="Roboto"/>
                <a:cs typeface="Roboto"/>
                <a:sym typeface="Roboto"/>
              </a:rPr>
              <a:t>Now that we figured out the software, we need to work out  a hardware environment suitable for web application microservices that is both lightweight and easy to deploy.</a:t>
            </a:r>
            <a:endParaRPr>
              <a:solidFill>
                <a:srgbClr val="FAF5A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FAF5AC"/>
              </a:solidFill>
              <a:latin typeface="Roboto"/>
              <a:ea typeface="Roboto"/>
              <a:cs typeface="Roboto"/>
              <a:sym typeface="Roboto"/>
            </a:endParaRPr>
          </a:p>
          <a:p>
            <a:pPr marL="0" lvl="0" indent="0" algn="l" rtl="0">
              <a:spcBef>
                <a:spcPts val="0"/>
              </a:spcBef>
              <a:spcAft>
                <a:spcPts val="0"/>
              </a:spcAft>
              <a:buNone/>
            </a:pPr>
            <a:endParaRPr>
              <a:solidFill>
                <a:srgbClr val="FAF5AC"/>
              </a:solidFill>
              <a:latin typeface="Roboto"/>
              <a:ea typeface="Roboto"/>
              <a:cs typeface="Roboto"/>
              <a:sym typeface="Roboto"/>
            </a:endParaRPr>
          </a:p>
        </p:txBody>
      </p:sp>
      <p:sp>
        <p:nvSpPr>
          <p:cNvPr id="2781" name="Google Shape;2781;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36</a:t>
            </a:fld>
            <a:endParaRPr>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5F6E1"/>
        </a:solidFill>
        <a:effectLst/>
      </p:bgPr>
    </p:bg>
    <p:spTree>
      <p:nvGrpSpPr>
        <p:cNvPr id="1" name="Shape 2785"/>
        <p:cNvGrpSpPr/>
        <p:nvPr/>
      </p:nvGrpSpPr>
      <p:grpSpPr>
        <a:xfrm>
          <a:off x="0" y="0"/>
          <a:ext cx="0" cy="0"/>
          <a:chOff x="0" y="0"/>
          <a:chExt cx="0" cy="0"/>
        </a:xfrm>
      </p:grpSpPr>
      <p:sp>
        <p:nvSpPr>
          <p:cNvPr id="2786" name="Google Shape;2786;p160"/>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600">
              <a:latin typeface="Roboto"/>
              <a:ea typeface="Roboto"/>
              <a:cs typeface="Roboto"/>
              <a:sym typeface="Roboto"/>
            </a:endParaRPr>
          </a:p>
        </p:txBody>
      </p:sp>
      <p:sp>
        <p:nvSpPr>
          <p:cNvPr id="2787" name="Google Shape;2787;p160"/>
          <p:cNvSpPr/>
          <p:nvPr/>
        </p:nvSpPr>
        <p:spPr>
          <a:xfrm>
            <a:off x="1352550" y="1381961"/>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600">
              <a:latin typeface="Roboto"/>
              <a:ea typeface="Roboto"/>
              <a:cs typeface="Roboto"/>
              <a:sym typeface="Roboto"/>
            </a:endParaRPr>
          </a:p>
        </p:txBody>
      </p:sp>
      <p:sp>
        <p:nvSpPr>
          <p:cNvPr id="2788" name="Google Shape;2788;p160"/>
          <p:cNvSpPr/>
          <p:nvPr/>
        </p:nvSpPr>
        <p:spPr>
          <a:xfrm>
            <a:off x="1352550" y="3067861"/>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600">
              <a:latin typeface="Roboto"/>
              <a:ea typeface="Roboto"/>
              <a:cs typeface="Roboto"/>
              <a:sym typeface="Roboto"/>
            </a:endParaRPr>
          </a:p>
        </p:txBody>
      </p:sp>
      <p:sp>
        <p:nvSpPr>
          <p:cNvPr id="2789" name="Google Shape;2789;p160"/>
          <p:cNvSpPr/>
          <p:nvPr/>
        </p:nvSpPr>
        <p:spPr>
          <a:xfrm>
            <a:off x="1352550" y="390458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600">
              <a:latin typeface="Roboto"/>
              <a:ea typeface="Roboto"/>
              <a:cs typeface="Roboto"/>
              <a:sym typeface="Roboto"/>
            </a:endParaRPr>
          </a:p>
        </p:txBody>
      </p:sp>
      <p:sp>
        <p:nvSpPr>
          <p:cNvPr id="2790" name="Google Shape;2790;p1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
        <p:nvSpPr>
          <p:cNvPr id="2791" name="Google Shape;2791;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Microservice Infrastructure </a:t>
            </a:r>
            <a:endParaRPr/>
          </a:p>
        </p:txBody>
      </p:sp>
      <p:sp>
        <p:nvSpPr>
          <p:cNvPr id="2792" name="Google Shape;2792;p160"/>
          <p:cNvSpPr txBox="1">
            <a:spLocks noGrp="1"/>
          </p:cNvSpPr>
          <p:nvPr>
            <p:ph type="subTitle" idx="1"/>
          </p:nvPr>
        </p:nvSpPr>
        <p:spPr>
          <a:xfrm>
            <a:off x="0" y="675975"/>
            <a:ext cx="9409800" cy="3648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a:solidFill>
                  <a:srgbClr val="000000"/>
                </a:solidFill>
              </a:rPr>
              <a:t>Microservices require lightweight environments to run because: </a:t>
            </a:r>
            <a:endParaRPr>
              <a:solidFill>
                <a:srgbClr val="000000"/>
              </a:solidFill>
            </a:endParaRPr>
          </a:p>
        </p:txBody>
      </p:sp>
      <p:sp>
        <p:nvSpPr>
          <p:cNvPr id="2793" name="Google Shape;2793;p160"/>
          <p:cNvSpPr txBox="1">
            <a:spLocks noGrp="1"/>
          </p:cNvSpPr>
          <p:nvPr>
            <p:ph type="subTitle" idx="4294967295"/>
          </p:nvPr>
        </p:nvSpPr>
        <p:spPr>
          <a:xfrm>
            <a:off x="1418525" y="1398000"/>
            <a:ext cx="7263600" cy="606900"/>
          </a:xfrm>
          <a:prstGeom prst="rect">
            <a:avLst/>
          </a:prstGeom>
        </p:spPr>
        <p:txBody>
          <a:bodyPr spcFirstLastPara="1" wrap="square" lIns="91425" tIns="182875" rIns="91425" bIns="0" anchor="ctr" anchorCtr="0">
            <a:noAutofit/>
          </a:bodyPr>
          <a:lstStyle/>
          <a:p>
            <a:pPr marL="0" lvl="0" indent="0" algn="l" rtl="0">
              <a:lnSpc>
                <a:spcPct val="100000"/>
              </a:lnSpc>
              <a:spcBef>
                <a:spcPts val="0"/>
              </a:spcBef>
              <a:spcAft>
                <a:spcPts val="1600"/>
              </a:spcAft>
              <a:buNone/>
            </a:pPr>
            <a:r>
              <a:rPr lang="en" sz="1600">
                <a:solidFill>
                  <a:srgbClr val="000000"/>
                </a:solidFill>
                <a:latin typeface="Roboto"/>
                <a:ea typeface="Roboto"/>
                <a:cs typeface="Roboto"/>
                <a:sym typeface="Roboto"/>
              </a:rPr>
              <a:t>Live services need to be deployed quickly.</a:t>
            </a:r>
            <a:endParaRPr sz="1600">
              <a:solidFill>
                <a:srgbClr val="000000"/>
              </a:solidFill>
              <a:latin typeface="Roboto"/>
              <a:ea typeface="Roboto"/>
              <a:cs typeface="Roboto"/>
              <a:sym typeface="Roboto"/>
            </a:endParaRPr>
          </a:p>
        </p:txBody>
      </p:sp>
      <p:sp>
        <p:nvSpPr>
          <p:cNvPr id="2794" name="Google Shape;2794;p160"/>
          <p:cNvSpPr txBox="1">
            <a:spLocks noGrp="1"/>
          </p:cNvSpPr>
          <p:nvPr>
            <p:ph type="subTitle" idx="4294967295"/>
          </p:nvPr>
        </p:nvSpPr>
        <p:spPr>
          <a:xfrm>
            <a:off x="1418525" y="2233550"/>
            <a:ext cx="7283100" cy="606900"/>
          </a:xfrm>
          <a:prstGeom prst="rect">
            <a:avLst/>
          </a:prstGeom>
        </p:spPr>
        <p:txBody>
          <a:bodyPr spcFirstLastPara="1" wrap="square" lIns="91425" tIns="182875" rIns="91425" bIns="0" anchor="ctr" anchorCtr="0">
            <a:noAutofit/>
          </a:bodyPr>
          <a:lstStyle/>
          <a:p>
            <a:pPr marL="0" lvl="0" indent="0" algn="l" rtl="0">
              <a:lnSpc>
                <a:spcPct val="100000"/>
              </a:lnSpc>
              <a:spcBef>
                <a:spcPts val="0"/>
              </a:spcBef>
              <a:spcAft>
                <a:spcPts val="1600"/>
              </a:spcAft>
              <a:buNone/>
            </a:pPr>
            <a:r>
              <a:rPr lang="en" sz="1600">
                <a:solidFill>
                  <a:srgbClr val="000000"/>
                </a:solidFill>
                <a:latin typeface="Roboto"/>
                <a:ea typeface="Roboto"/>
                <a:cs typeface="Roboto"/>
                <a:sym typeface="Roboto"/>
              </a:rPr>
              <a:t>Multiple copies of a service can be replicated as needed to meet demand. </a:t>
            </a:r>
            <a:endParaRPr sz="1600">
              <a:solidFill>
                <a:srgbClr val="000000"/>
              </a:solidFill>
              <a:latin typeface="Roboto"/>
              <a:ea typeface="Roboto"/>
              <a:cs typeface="Roboto"/>
              <a:sym typeface="Roboto"/>
            </a:endParaRPr>
          </a:p>
        </p:txBody>
      </p:sp>
      <p:sp>
        <p:nvSpPr>
          <p:cNvPr id="2795" name="Google Shape;2795;p160"/>
          <p:cNvSpPr txBox="1">
            <a:spLocks noGrp="1"/>
          </p:cNvSpPr>
          <p:nvPr>
            <p:ph type="subTitle" idx="4294967295"/>
          </p:nvPr>
        </p:nvSpPr>
        <p:spPr>
          <a:xfrm>
            <a:off x="1418525" y="3099700"/>
            <a:ext cx="7283100" cy="582300"/>
          </a:xfrm>
          <a:prstGeom prst="rect">
            <a:avLst/>
          </a:prstGeom>
        </p:spPr>
        <p:txBody>
          <a:bodyPr spcFirstLastPara="1" wrap="square" lIns="91425" tIns="45700" rIns="91425" bIns="91425" anchor="t" anchorCtr="0">
            <a:noAutofit/>
          </a:bodyPr>
          <a:lstStyle/>
          <a:p>
            <a:pPr marL="0" lvl="0" indent="0" algn="l" rtl="0">
              <a:lnSpc>
                <a:spcPct val="100000"/>
              </a:lnSpc>
              <a:spcBef>
                <a:spcPts val="0"/>
              </a:spcBef>
              <a:spcAft>
                <a:spcPts val="1600"/>
              </a:spcAft>
              <a:buNone/>
            </a:pPr>
            <a:r>
              <a:rPr lang="en" sz="1600">
                <a:solidFill>
                  <a:srgbClr val="000000"/>
                </a:solidFill>
                <a:latin typeface="Roboto"/>
                <a:ea typeface="Roboto"/>
                <a:cs typeface="Roboto"/>
                <a:sym typeface="Roboto"/>
              </a:rPr>
              <a:t>Developers and maintainers can deploy their own copies of these services locally for testing purposes. </a:t>
            </a:r>
            <a:endParaRPr sz="1600">
              <a:solidFill>
                <a:srgbClr val="000000"/>
              </a:solidFill>
              <a:latin typeface="Roboto"/>
              <a:ea typeface="Roboto"/>
              <a:cs typeface="Roboto"/>
              <a:sym typeface="Roboto"/>
            </a:endParaRPr>
          </a:p>
        </p:txBody>
      </p:sp>
      <p:sp>
        <p:nvSpPr>
          <p:cNvPr id="2796" name="Google Shape;2796;p160"/>
          <p:cNvSpPr txBox="1">
            <a:spLocks noGrp="1"/>
          </p:cNvSpPr>
          <p:nvPr>
            <p:ph type="subTitle" idx="4294967295"/>
          </p:nvPr>
        </p:nvSpPr>
        <p:spPr>
          <a:xfrm>
            <a:off x="1418525" y="3918975"/>
            <a:ext cx="7725600" cy="606900"/>
          </a:xfrm>
          <a:prstGeom prst="rect">
            <a:avLst/>
          </a:prstGeom>
        </p:spPr>
        <p:txBody>
          <a:bodyPr spcFirstLastPara="1" wrap="square" lIns="91425" tIns="182875" rIns="0" bIns="0" anchor="t" anchorCtr="0">
            <a:noAutofit/>
          </a:bodyPr>
          <a:lstStyle/>
          <a:p>
            <a:pPr marL="0" lvl="0" indent="0" algn="l" rtl="0">
              <a:lnSpc>
                <a:spcPct val="100000"/>
              </a:lnSpc>
              <a:spcBef>
                <a:spcPts val="0"/>
              </a:spcBef>
              <a:spcAft>
                <a:spcPts val="0"/>
              </a:spcAft>
              <a:buNone/>
            </a:pPr>
            <a:r>
              <a:rPr lang="en" sz="1600">
                <a:solidFill>
                  <a:srgbClr val="000000"/>
                </a:solidFill>
                <a:latin typeface="Roboto"/>
                <a:ea typeface="Roboto"/>
                <a:cs typeface="Roboto"/>
                <a:sym typeface="Roboto"/>
              </a:rPr>
              <a:t>Full-sized VMs for each service require more resources and are more expensive. </a:t>
            </a:r>
            <a:endParaRPr sz="1600">
              <a:solidFill>
                <a:srgbClr val="000000"/>
              </a:solidFill>
              <a:latin typeface="Roboto"/>
              <a:ea typeface="Roboto"/>
              <a:cs typeface="Roboto"/>
              <a:sym typeface="Roboto"/>
            </a:endParaRPr>
          </a:p>
        </p:txBody>
      </p:sp>
      <p:pic>
        <p:nvPicPr>
          <p:cNvPr id="2797" name="Google Shape;2797;p16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798" name="Google Shape;2798;p160"/>
          <p:cNvPicPr preferRelativeResize="0"/>
          <p:nvPr/>
        </p:nvPicPr>
        <p:blipFill rotWithShape="1">
          <a:blip r:embed="rId3">
            <a:alphaModFix/>
          </a:blip>
          <a:srcRect t="228" b="238"/>
          <a:stretch/>
        </p:blipFill>
        <p:spPr>
          <a:xfrm>
            <a:off x="429768" y="1377923"/>
            <a:ext cx="785566" cy="606900"/>
          </a:xfrm>
          <a:prstGeom prst="rect">
            <a:avLst/>
          </a:prstGeom>
          <a:noFill/>
          <a:ln>
            <a:noFill/>
          </a:ln>
        </p:spPr>
      </p:pic>
      <p:pic>
        <p:nvPicPr>
          <p:cNvPr id="2799" name="Google Shape;2799;p160"/>
          <p:cNvPicPr preferRelativeResize="0"/>
          <p:nvPr/>
        </p:nvPicPr>
        <p:blipFill rotWithShape="1">
          <a:blip r:embed="rId3">
            <a:alphaModFix/>
          </a:blip>
          <a:srcRect t="228" b="238"/>
          <a:stretch/>
        </p:blipFill>
        <p:spPr>
          <a:xfrm>
            <a:off x="429768" y="3063823"/>
            <a:ext cx="785566" cy="606900"/>
          </a:xfrm>
          <a:prstGeom prst="rect">
            <a:avLst/>
          </a:prstGeom>
          <a:noFill/>
          <a:ln>
            <a:noFill/>
          </a:ln>
        </p:spPr>
      </p:pic>
      <p:pic>
        <p:nvPicPr>
          <p:cNvPr id="2800" name="Google Shape;2800;p160"/>
          <p:cNvPicPr preferRelativeResize="0"/>
          <p:nvPr/>
        </p:nvPicPr>
        <p:blipFill rotWithShape="1">
          <a:blip r:embed="rId3">
            <a:alphaModFix/>
          </a:blip>
          <a:srcRect t="228" b="238"/>
          <a:stretch/>
        </p:blipFill>
        <p:spPr>
          <a:xfrm>
            <a:off x="429768" y="3900548"/>
            <a:ext cx="785566" cy="606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pic>
        <p:nvPicPr>
          <p:cNvPr id="2805" name="Google Shape;2805;p161"/>
          <p:cNvPicPr preferRelativeResize="0"/>
          <p:nvPr/>
        </p:nvPicPr>
        <p:blipFill rotWithShape="1">
          <a:blip r:embed="rId3">
            <a:alphaModFix/>
          </a:blip>
          <a:srcRect t="15326" r="11394" b="4928"/>
          <a:stretch/>
        </p:blipFill>
        <p:spPr>
          <a:xfrm>
            <a:off x="0" y="0"/>
            <a:ext cx="9144000" cy="5143500"/>
          </a:xfrm>
          <a:prstGeom prst="rect">
            <a:avLst/>
          </a:prstGeom>
          <a:noFill/>
          <a:ln>
            <a:noFill/>
          </a:ln>
        </p:spPr>
      </p:pic>
      <p:sp>
        <p:nvSpPr>
          <p:cNvPr id="2806" name="Google Shape;2806;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38</a:t>
            </a:fld>
            <a:endParaRPr sz="600">
              <a:solidFill>
                <a:srgbClr val="FFFFFF"/>
              </a:solidFill>
            </a:endParaRPr>
          </a:p>
        </p:txBody>
      </p:sp>
      <p:sp>
        <p:nvSpPr>
          <p:cNvPr id="2807" name="Google Shape;2807;p161"/>
          <p:cNvSpPr txBox="1">
            <a:spLocks noGrp="1"/>
          </p:cNvSpPr>
          <p:nvPr>
            <p:ph type="title"/>
          </p:nvPr>
        </p:nvSpPr>
        <p:spPr>
          <a:xfrm>
            <a:off x="152400" y="593575"/>
            <a:ext cx="5417400" cy="31296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000">
                <a:solidFill>
                  <a:srgbClr val="FFFFFF"/>
                </a:solidFill>
                <a:latin typeface="Roboto Light"/>
                <a:ea typeface="Roboto Light"/>
                <a:cs typeface="Roboto Light"/>
                <a:sym typeface="Roboto Light"/>
              </a:rPr>
              <a:t>Each service needs </a:t>
            </a:r>
            <a:br>
              <a:rPr lang="en" sz="3000">
                <a:solidFill>
                  <a:srgbClr val="FFFFFF"/>
                </a:solidFill>
                <a:latin typeface="Roboto Light"/>
                <a:ea typeface="Roboto Light"/>
                <a:cs typeface="Roboto Light"/>
                <a:sym typeface="Roboto Light"/>
              </a:rPr>
            </a:br>
            <a:r>
              <a:rPr lang="en" sz="3000">
                <a:solidFill>
                  <a:srgbClr val="FFFFFF"/>
                </a:solidFill>
                <a:latin typeface="Roboto Light"/>
                <a:ea typeface="Roboto Light"/>
                <a:cs typeface="Roboto Light"/>
                <a:sym typeface="Roboto Light"/>
              </a:rPr>
              <a:t>its own lightweight </a:t>
            </a:r>
            <a:br>
              <a:rPr lang="en" sz="3000">
                <a:solidFill>
                  <a:srgbClr val="FFFFFF"/>
                </a:solidFill>
                <a:latin typeface="Roboto Light"/>
                <a:ea typeface="Roboto Light"/>
                <a:cs typeface="Roboto Light"/>
                <a:sym typeface="Roboto Light"/>
              </a:rPr>
            </a:br>
            <a:r>
              <a:rPr lang="en" sz="3000">
                <a:solidFill>
                  <a:srgbClr val="FFFFFF"/>
                </a:solidFill>
                <a:latin typeface="Roboto Light"/>
                <a:ea typeface="Roboto Light"/>
                <a:cs typeface="Roboto Light"/>
                <a:sym typeface="Roboto Light"/>
              </a:rPr>
              <a:t>virtual environment. </a:t>
            </a:r>
            <a:endParaRPr sz="3000">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r>
              <a:rPr lang="en" sz="2400">
                <a:solidFill>
                  <a:srgbClr val="FFFFFF"/>
                </a:solidFill>
              </a:rPr>
              <a:t>Can we think of any </a:t>
            </a:r>
            <a:br>
              <a:rPr lang="en" sz="2400">
                <a:solidFill>
                  <a:srgbClr val="FFFFFF"/>
                </a:solidFill>
              </a:rPr>
            </a:br>
            <a:r>
              <a:rPr lang="en" sz="2400">
                <a:solidFill>
                  <a:srgbClr val="FFFFFF"/>
                </a:solidFill>
              </a:rPr>
              <a:t>technologies that provide a lightweight, isolated environment? </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FC0DC"/>
        </a:solidFill>
        <a:effectLst/>
      </p:bgPr>
    </p:bg>
    <p:spTree>
      <p:nvGrpSpPr>
        <p:cNvPr id="1" name="Shape 2811"/>
        <p:cNvGrpSpPr/>
        <p:nvPr/>
      </p:nvGrpSpPr>
      <p:grpSpPr>
        <a:xfrm>
          <a:off x="0" y="0"/>
          <a:ext cx="0" cy="0"/>
          <a:chOff x="0" y="0"/>
          <a:chExt cx="0" cy="0"/>
        </a:xfrm>
      </p:grpSpPr>
      <p:sp>
        <p:nvSpPr>
          <p:cNvPr id="2812" name="Google Shape;2812;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Microservice Infrastructure with Containers</a:t>
            </a:r>
            <a:endParaRPr/>
          </a:p>
        </p:txBody>
      </p:sp>
      <p:sp>
        <p:nvSpPr>
          <p:cNvPr id="2813" name="Google Shape;2813;p1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solidFill>
                  <a:srgbClr val="000000"/>
                </a:solidFill>
              </a:rPr>
              <a:t>In the cloud security unit, we covered containers and Docker extensively. </a:t>
            </a:r>
            <a:br>
              <a:rPr lang="en">
                <a:solidFill>
                  <a:srgbClr val="000000"/>
                </a:solidFill>
              </a:rPr>
            </a:br>
            <a:r>
              <a:rPr lang="en">
                <a:solidFill>
                  <a:srgbClr val="000000"/>
                </a:solidFill>
              </a:rPr>
              <a:t>We also used Ansible to set up lightweight containers in our activities.</a:t>
            </a:r>
            <a:endParaRPr>
              <a:solidFill>
                <a:srgbClr val="000000"/>
              </a:solidFill>
            </a:endParaRPr>
          </a:p>
        </p:txBody>
      </p:sp>
      <p:sp>
        <p:nvSpPr>
          <p:cNvPr id="2814" name="Google Shape;2814;p162"/>
          <p:cNvSpPr txBox="1">
            <a:spLocks noGrp="1"/>
          </p:cNvSpPr>
          <p:nvPr>
            <p:ph type="body" idx="3"/>
          </p:nvPr>
        </p:nvSpPr>
        <p:spPr>
          <a:xfrm>
            <a:off x="0" y="1614275"/>
            <a:ext cx="4934400" cy="3581700"/>
          </a:xfrm>
          <a:prstGeom prst="rect">
            <a:avLst/>
          </a:prstGeom>
        </p:spPr>
        <p:txBody>
          <a:bodyPr spcFirstLastPara="1" wrap="square" lIns="457200" tIns="0" rIns="457200" bIns="914400" anchor="t" anchorCtr="0">
            <a:noAutofit/>
          </a:bodyPr>
          <a:lstStyle/>
          <a:p>
            <a:pPr marL="320040" lvl="0" indent="-193040" algn="l" rtl="0">
              <a:lnSpc>
                <a:spcPct val="115000"/>
              </a:lnSpc>
              <a:spcBef>
                <a:spcPts val="0"/>
              </a:spcBef>
              <a:spcAft>
                <a:spcPts val="0"/>
              </a:spcAft>
              <a:buClr>
                <a:srgbClr val="35A5E2"/>
              </a:buClr>
              <a:buSzPts val="1600"/>
              <a:buFont typeface="Roboto"/>
              <a:buChar char="●"/>
            </a:pPr>
            <a:r>
              <a:rPr lang="en" sz="1600">
                <a:solidFill>
                  <a:srgbClr val="000000"/>
                </a:solidFill>
              </a:rPr>
              <a:t>Containers run as isolated, virtual operating systems that dynamically allocate resources depending on needs. This is unlike regular virtual machines, where all hardware is virtualized.</a:t>
            </a:r>
            <a:endParaRPr sz="1600">
              <a:solidFill>
                <a:srgbClr val="000000"/>
              </a:solidFill>
            </a:endParaRPr>
          </a:p>
          <a:p>
            <a:pPr marL="320040" lvl="0" indent="-193040" algn="l" rtl="0">
              <a:lnSpc>
                <a:spcPct val="115000"/>
              </a:lnSpc>
              <a:spcBef>
                <a:spcPts val="800"/>
              </a:spcBef>
              <a:spcAft>
                <a:spcPts val="800"/>
              </a:spcAft>
              <a:buClr>
                <a:srgbClr val="35A5E2"/>
              </a:buClr>
              <a:buSzPts val="1600"/>
              <a:buFont typeface="Roboto"/>
              <a:buChar char="●"/>
            </a:pPr>
            <a:r>
              <a:rPr lang="en" sz="1600">
                <a:solidFill>
                  <a:srgbClr val="000000"/>
                </a:solidFill>
              </a:rPr>
              <a:t>Docker is the most popular container platform. For the rest of this class, we will be referring to Docker’s implementations of containers.</a:t>
            </a:r>
            <a:endParaRPr sz="1600">
              <a:solidFill>
                <a:srgbClr val="000000"/>
              </a:solidFill>
            </a:endParaRPr>
          </a:p>
        </p:txBody>
      </p:sp>
      <p:sp>
        <p:nvSpPr>
          <p:cNvPr id="2815" name="Google Shape;2815;p1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pic>
        <p:nvPicPr>
          <p:cNvPr id="2816" name="Google Shape;2816;p162"/>
          <p:cNvPicPr preferRelativeResize="0"/>
          <p:nvPr/>
        </p:nvPicPr>
        <p:blipFill>
          <a:blip r:embed="rId3">
            <a:alphaModFix/>
          </a:blip>
          <a:stretch>
            <a:fillRect/>
          </a:stretch>
        </p:blipFill>
        <p:spPr>
          <a:xfrm>
            <a:off x="4855375" y="1523200"/>
            <a:ext cx="3708850" cy="3115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pic>
        <p:nvPicPr>
          <p:cNvPr id="2168" name="Google Shape;2168;p1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69" name="Google Shape;2169;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
        <p:nvSpPr>
          <p:cNvPr id="2170" name="Google Shape;2170;p127"/>
          <p:cNvSpPr txBox="1">
            <a:spLocks noGrp="1"/>
          </p:cNvSpPr>
          <p:nvPr>
            <p:ph type="title"/>
          </p:nvPr>
        </p:nvSpPr>
        <p:spPr>
          <a:xfrm>
            <a:off x="237250" y="1705200"/>
            <a:ext cx="4351200" cy="22074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Microservices</a:t>
            </a:r>
            <a:endParaRPr/>
          </a:p>
          <a:p>
            <a:pPr marL="0" lvl="0" indent="0" algn="l" rtl="0">
              <a:spcBef>
                <a:spcPts val="1000"/>
              </a:spcBef>
              <a:spcAft>
                <a:spcPts val="0"/>
              </a:spcAft>
              <a:buNone/>
            </a:pPr>
            <a:r>
              <a:rPr lang="en" sz="1800">
                <a:solidFill>
                  <a:schemeClr val="dk1"/>
                </a:solidFill>
                <a:latin typeface="Roboto"/>
                <a:ea typeface="Roboto"/>
                <a:cs typeface="Roboto"/>
                <a:sym typeface="Roboto"/>
              </a:rPr>
              <a:t>Today, we’ll set up and</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secure microservices. </a:t>
            </a:r>
            <a:endParaRPr sz="1800">
              <a:solidFill>
                <a:schemeClr val="dk1"/>
              </a:solidFill>
              <a:latin typeface="Roboto"/>
              <a:ea typeface="Roboto"/>
              <a:cs typeface="Roboto"/>
              <a:sym typeface="Roboto"/>
            </a:endParaRPr>
          </a:p>
          <a:p>
            <a:pPr marL="0" lvl="0" indent="0" algn="l" rtl="0">
              <a:spcBef>
                <a:spcPts val="1000"/>
              </a:spcBef>
              <a:spcAft>
                <a:spcPts val="1000"/>
              </a:spcAft>
              <a:buNone/>
            </a:pPr>
            <a:r>
              <a:rPr lang="en" sz="1800">
                <a:solidFill>
                  <a:schemeClr val="dk1"/>
                </a:solidFill>
                <a:latin typeface="Roboto"/>
                <a:ea typeface="Roboto"/>
                <a:cs typeface="Roboto"/>
                <a:sym typeface="Roboto"/>
              </a:rPr>
              <a:t>First, we need to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understand the following:</a:t>
            </a:r>
            <a:endParaRPr/>
          </a:p>
        </p:txBody>
      </p:sp>
      <p:grpSp>
        <p:nvGrpSpPr>
          <p:cNvPr id="2171" name="Google Shape;2171;p127"/>
          <p:cNvGrpSpPr/>
          <p:nvPr/>
        </p:nvGrpSpPr>
        <p:grpSpPr>
          <a:xfrm rot="-683113">
            <a:off x="5234627" y="1181910"/>
            <a:ext cx="3614567" cy="2779686"/>
            <a:chOff x="4993152" y="1288575"/>
            <a:chExt cx="3614648" cy="2728800"/>
          </a:xfrm>
        </p:grpSpPr>
        <p:sp>
          <p:nvSpPr>
            <p:cNvPr id="2172" name="Google Shape;2172;p127"/>
            <p:cNvSpPr txBox="1"/>
            <p:nvPr/>
          </p:nvSpPr>
          <p:spPr>
            <a:xfrm>
              <a:off x="5336900" y="1288575"/>
              <a:ext cx="3270900" cy="272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How an application and its components are organized.</a:t>
              </a:r>
              <a:endParaRPr sz="1600">
                <a:solidFill>
                  <a:schemeClr val="dk1"/>
                </a:solidFill>
                <a:latin typeface="Roboto"/>
                <a:ea typeface="Roboto"/>
                <a:cs typeface="Roboto"/>
                <a:sym typeface="Roboto"/>
              </a:endParaRPr>
            </a:p>
            <a:p>
              <a:pPr marL="0" lvl="0" indent="0" algn="l" rtl="0">
                <a:spcBef>
                  <a:spcPts val="1200"/>
                </a:spcBef>
                <a:spcAft>
                  <a:spcPts val="0"/>
                </a:spcAft>
                <a:buNone/>
              </a:pPr>
              <a:r>
                <a:rPr lang="en" sz="1600">
                  <a:solidFill>
                    <a:schemeClr val="dk1"/>
                  </a:solidFill>
                  <a:latin typeface="Roboto"/>
                  <a:ea typeface="Roboto"/>
                  <a:cs typeface="Roboto"/>
                  <a:sym typeface="Roboto"/>
                </a:rPr>
                <a:t>How information flows between components of an application. </a:t>
              </a:r>
              <a:endParaRPr sz="1600">
                <a:solidFill>
                  <a:schemeClr val="dk1"/>
                </a:solidFill>
                <a:latin typeface="Roboto"/>
                <a:ea typeface="Roboto"/>
                <a:cs typeface="Roboto"/>
                <a:sym typeface="Roboto"/>
              </a:endParaRPr>
            </a:p>
            <a:p>
              <a:pPr marL="0" lvl="0" indent="0" algn="l" rtl="0">
                <a:spcBef>
                  <a:spcPts val="1200"/>
                </a:spcBef>
                <a:spcAft>
                  <a:spcPts val="0"/>
                </a:spcAft>
                <a:buNone/>
              </a:pPr>
              <a:r>
                <a:rPr lang="en" sz="1600">
                  <a:solidFill>
                    <a:schemeClr val="dk1"/>
                  </a:solidFill>
                  <a:latin typeface="Roboto"/>
                  <a:ea typeface="Roboto"/>
                  <a:cs typeface="Roboto"/>
                  <a:sym typeface="Roboto"/>
                </a:rPr>
                <a:t>How application architecture has changed from monoliths to microservices. </a:t>
              </a:r>
              <a:endParaRPr sz="1600">
                <a:solidFill>
                  <a:schemeClr val="dk1"/>
                </a:solidFill>
                <a:latin typeface="Roboto"/>
                <a:ea typeface="Roboto"/>
                <a:cs typeface="Roboto"/>
                <a:sym typeface="Roboto"/>
              </a:endParaRPr>
            </a:p>
            <a:p>
              <a:pPr marL="0" lvl="0" indent="0" algn="l" rtl="0">
                <a:spcBef>
                  <a:spcPts val="1200"/>
                </a:spcBef>
                <a:spcAft>
                  <a:spcPts val="0"/>
                </a:spcAft>
                <a:buNone/>
              </a:pPr>
              <a:r>
                <a:rPr lang="en" sz="1600">
                  <a:solidFill>
                    <a:schemeClr val="dk1"/>
                  </a:solidFill>
                  <a:latin typeface="Roboto"/>
                  <a:ea typeface="Roboto"/>
                  <a:cs typeface="Roboto"/>
                  <a:sym typeface="Roboto"/>
                </a:rPr>
                <a:t>How to deconstruct a monolith into microservices. </a:t>
              </a:r>
              <a:endParaRPr sz="1600">
                <a:solidFill>
                  <a:schemeClr val="dk1"/>
                </a:solidFill>
                <a:latin typeface="Roboto"/>
                <a:ea typeface="Roboto"/>
                <a:cs typeface="Roboto"/>
                <a:sym typeface="Roboto"/>
              </a:endParaRPr>
            </a:p>
            <a:p>
              <a:pPr marL="0" lvl="0" indent="0" algn="l" rtl="0">
                <a:spcBef>
                  <a:spcPts val="1200"/>
                </a:spcBef>
                <a:spcAft>
                  <a:spcPts val="1200"/>
                </a:spcAft>
                <a:buNone/>
              </a:pPr>
              <a:endParaRPr sz="1600">
                <a:latin typeface="Roboto"/>
                <a:ea typeface="Roboto"/>
                <a:cs typeface="Roboto"/>
                <a:sym typeface="Roboto"/>
              </a:endParaRPr>
            </a:p>
          </p:txBody>
        </p:sp>
        <p:grpSp>
          <p:nvGrpSpPr>
            <p:cNvPr id="2173" name="Google Shape;2173;p127"/>
            <p:cNvGrpSpPr/>
            <p:nvPr/>
          </p:nvGrpSpPr>
          <p:grpSpPr>
            <a:xfrm rot="-2700000">
              <a:off x="5056215" y="1361368"/>
              <a:ext cx="304497" cy="304497"/>
              <a:chOff x="1703150" y="540725"/>
              <a:chExt cx="304500" cy="304500"/>
            </a:xfrm>
          </p:grpSpPr>
          <p:cxnSp>
            <p:nvCxnSpPr>
              <p:cNvPr id="2174" name="Google Shape;2174;p127"/>
              <p:cNvCxnSpPr/>
              <p:nvPr/>
            </p:nvCxnSpPr>
            <p:spPr>
              <a:xfrm rot="-8100000" flipH="1">
                <a:off x="1746152" y="586909"/>
                <a:ext cx="218496" cy="212132"/>
              </a:xfrm>
              <a:prstGeom prst="straightConnector1">
                <a:avLst/>
              </a:prstGeom>
              <a:noFill/>
              <a:ln w="38100" cap="flat" cmpd="sng">
                <a:solidFill>
                  <a:srgbClr val="6FBB8C"/>
                </a:solidFill>
                <a:prstDash val="solid"/>
                <a:round/>
                <a:headEnd type="none" w="med" len="med"/>
                <a:tailEnd type="none" w="med" len="med"/>
              </a:ln>
            </p:spPr>
          </p:cxnSp>
          <p:cxnSp>
            <p:nvCxnSpPr>
              <p:cNvPr id="2175" name="Google Shape;2175;p127"/>
              <p:cNvCxnSpPr/>
              <p:nvPr/>
            </p:nvCxnSpPr>
            <p:spPr>
              <a:xfrm rot="10800000">
                <a:off x="1721250" y="602450"/>
                <a:ext cx="0" cy="73200"/>
              </a:xfrm>
              <a:prstGeom prst="straightConnector1">
                <a:avLst/>
              </a:prstGeom>
              <a:noFill/>
              <a:ln w="38100" cap="flat" cmpd="sng">
                <a:solidFill>
                  <a:srgbClr val="6FBB8C"/>
                </a:solidFill>
                <a:prstDash val="solid"/>
                <a:round/>
                <a:headEnd type="none" w="med" len="med"/>
                <a:tailEnd type="none" w="med" len="med"/>
              </a:ln>
            </p:spPr>
          </p:cxnSp>
        </p:grpSp>
        <p:grpSp>
          <p:nvGrpSpPr>
            <p:cNvPr id="2176" name="Google Shape;2176;p127"/>
            <p:cNvGrpSpPr/>
            <p:nvPr/>
          </p:nvGrpSpPr>
          <p:grpSpPr>
            <a:xfrm rot="-2700000">
              <a:off x="5056215" y="2013343"/>
              <a:ext cx="304497" cy="304497"/>
              <a:chOff x="1703150" y="540725"/>
              <a:chExt cx="304500" cy="304500"/>
            </a:xfrm>
          </p:grpSpPr>
          <p:cxnSp>
            <p:nvCxnSpPr>
              <p:cNvPr id="2177" name="Google Shape;2177;p127"/>
              <p:cNvCxnSpPr/>
              <p:nvPr/>
            </p:nvCxnSpPr>
            <p:spPr>
              <a:xfrm rot="-8100000" flipH="1">
                <a:off x="1746152" y="586909"/>
                <a:ext cx="218496" cy="212132"/>
              </a:xfrm>
              <a:prstGeom prst="straightConnector1">
                <a:avLst/>
              </a:prstGeom>
              <a:noFill/>
              <a:ln w="38100" cap="flat" cmpd="sng">
                <a:solidFill>
                  <a:srgbClr val="6FBB8C"/>
                </a:solidFill>
                <a:prstDash val="solid"/>
                <a:round/>
                <a:headEnd type="none" w="med" len="med"/>
                <a:tailEnd type="none" w="med" len="med"/>
              </a:ln>
            </p:spPr>
          </p:cxnSp>
          <p:cxnSp>
            <p:nvCxnSpPr>
              <p:cNvPr id="2178" name="Google Shape;2178;p127"/>
              <p:cNvCxnSpPr/>
              <p:nvPr/>
            </p:nvCxnSpPr>
            <p:spPr>
              <a:xfrm rot="10800000">
                <a:off x="1721250" y="602450"/>
                <a:ext cx="0" cy="73200"/>
              </a:xfrm>
              <a:prstGeom prst="straightConnector1">
                <a:avLst/>
              </a:prstGeom>
              <a:noFill/>
              <a:ln w="38100" cap="flat" cmpd="sng">
                <a:solidFill>
                  <a:srgbClr val="6FBB8C"/>
                </a:solidFill>
                <a:prstDash val="solid"/>
                <a:round/>
                <a:headEnd type="none" w="med" len="med"/>
                <a:tailEnd type="none" w="med" len="med"/>
              </a:ln>
            </p:spPr>
          </p:cxnSp>
        </p:grpSp>
        <p:grpSp>
          <p:nvGrpSpPr>
            <p:cNvPr id="2179" name="Google Shape;2179;p127"/>
            <p:cNvGrpSpPr/>
            <p:nvPr/>
          </p:nvGrpSpPr>
          <p:grpSpPr>
            <a:xfrm rot="-2700000">
              <a:off x="5056215" y="2665318"/>
              <a:ext cx="304497" cy="304497"/>
              <a:chOff x="1703150" y="540725"/>
              <a:chExt cx="304500" cy="304500"/>
            </a:xfrm>
          </p:grpSpPr>
          <p:cxnSp>
            <p:nvCxnSpPr>
              <p:cNvPr id="2180" name="Google Shape;2180;p127"/>
              <p:cNvCxnSpPr/>
              <p:nvPr/>
            </p:nvCxnSpPr>
            <p:spPr>
              <a:xfrm rot="-8100000" flipH="1">
                <a:off x="1746152" y="586909"/>
                <a:ext cx="218496" cy="212132"/>
              </a:xfrm>
              <a:prstGeom prst="straightConnector1">
                <a:avLst/>
              </a:prstGeom>
              <a:noFill/>
              <a:ln w="38100" cap="flat" cmpd="sng">
                <a:solidFill>
                  <a:srgbClr val="6FBB8C"/>
                </a:solidFill>
                <a:prstDash val="solid"/>
                <a:round/>
                <a:headEnd type="none" w="med" len="med"/>
                <a:tailEnd type="none" w="med" len="med"/>
              </a:ln>
            </p:spPr>
          </p:cxnSp>
          <p:cxnSp>
            <p:nvCxnSpPr>
              <p:cNvPr id="2181" name="Google Shape;2181;p127"/>
              <p:cNvCxnSpPr/>
              <p:nvPr/>
            </p:nvCxnSpPr>
            <p:spPr>
              <a:xfrm rot="10800000">
                <a:off x="1721250" y="602450"/>
                <a:ext cx="0" cy="73200"/>
              </a:xfrm>
              <a:prstGeom prst="straightConnector1">
                <a:avLst/>
              </a:prstGeom>
              <a:noFill/>
              <a:ln w="38100" cap="flat" cmpd="sng">
                <a:solidFill>
                  <a:srgbClr val="6FBB8C"/>
                </a:solidFill>
                <a:prstDash val="solid"/>
                <a:round/>
                <a:headEnd type="none" w="med" len="med"/>
                <a:tailEnd type="none" w="med" len="med"/>
              </a:ln>
            </p:spPr>
          </p:cxnSp>
        </p:grpSp>
        <p:grpSp>
          <p:nvGrpSpPr>
            <p:cNvPr id="2182" name="Google Shape;2182;p127"/>
            <p:cNvGrpSpPr/>
            <p:nvPr/>
          </p:nvGrpSpPr>
          <p:grpSpPr>
            <a:xfrm rot="-2700000">
              <a:off x="5056215" y="3545043"/>
              <a:ext cx="304497" cy="304497"/>
              <a:chOff x="1703150" y="540725"/>
              <a:chExt cx="304500" cy="304500"/>
            </a:xfrm>
          </p:grpSpPr>
          <p:cxnSp>
            <p:nvCxnSpPr>
              <p:cNvPr id="2183" name="Google Shape;2183;p127"/>
              <p:cNvCxnSpPr/>
              <p:nvPr/>
            </p:nvCxnSpPr>
            <p:spPr>
              <a:xfrm rot="-8100000" flipH="1">
                <a:off x="1746152" y="586909"/>
                <a:ext cx="218496" cy="212132"/>
              </a:xfrm>
              <a:prstGeom prst="straightConnector1">
                <a:avLst/>
              </a:prstGeom>
              <a:noFill/>
              <a:ln w="38100" cap="flat" cmpd="sng">
                <a:solidFill>
                  <a:srgbClr val="6FBB8C"/>
                </a:solidFill>
                <a:prstDash val="solid"/>
                <a:round/>
                <a:headEnd type="none" w="med" len="med"/>
                <a:tailEnd type="none" w="med" len="med"/>
              </a:ln>
            </p:spPr>
          </p:cxnSp>
          <p:cxnSp>
            <p:nvCxnSpPr>
              <p:cNvPr id="2184" name="Google Shape;2184;p127"/>
              <p:cNvCxnSpPr/>
              <p:nvPr/>
            </p:nvCxnSpPr>
            <p:spPr>
              <a:xfrm rot="10800000">
                <a:off x="1721250" y="602450"/>
                <a:ext cx="0" cy="73200"/>
              </a:xfrm>
              <a:prstGeom prst="straightConnector1">
                <a:avLst/>
              </a:prstGeom>
              <a:noFill/>
              <a:ln w="38100" cap="flat" cmpd="sng">
                <a:solidFill>
                  <a:srgbClr val="6FBB8C"/>
                </a:solidFill>
                <a:prstDash val="solid"/>
                <a:round/>
                <a:headEnd type="none" w="med" len="med"/>
                <a:tailEnd type="none" w="med" len="med"/>
              </a:ln>
            </p:spPr>
          </p:cxn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163"/>
          <p:cNvSpPr/>
          <p:nvPr/>
        </p:nvSpPr>
        <p:spPr>
          <a:xfrm>
            <a:off x="0" y="0"/>
            <a:ext cx="9144000" cy="5143500"/>
          </a:xfrm>
          <a:prstGeom prst="rect">
            <a:avLst/>
          </a:prstGeom>
          <a:gradFill>
            <a:gsLst>
              <a:gs pos="0">
                <a:srgbClr val="00D2E9"/>
              </a:gs>
              <a:gs pos="100000">
                <a:srgbClr val="045962"/>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40</a:t>
            </a:fld>
            <a:endParaRPr sz="600">
              <a:solidFill>
                <a:srgbClr val="FFFFFF"/>
              </a:solidFill>
            </a:endParaRPr>
          </a:p>
        </p:txBody>
      </p:sp>
      <p:sp>
        <p:nvSpPr>
          <p:cNvPr id="2823" name="Google Shape;2823;p163"/>
          <p:cNvSpPr txBox="1">
            <a:spLocks noGrp="1"/>
          </p:cNvSpPr>
          <p:nvPr>
            <p:ph type="title"/>
          </p:nvPr>
        </p:nvSpPr>
        <p:spPr>
          <a:xfrm>
            <a:off x="4410700" y="1142650"/>
            <a:ext cx="4574100" cy="34935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000">
                <a:solidFill>
                  <a:srgbClr val="FFFFFF"/>
                </a:solidFill>
                <a:latin typeface="Roboto Light"/>
                <a:ea typeface="Roboto Light"/>
                <a:cs typeface="Roboto Light"/>
                <a:sym typeface="Roboto Light"/>
              </a:rPr>
              <a:t>Containerization is the process of packaging all the requirements for a microservice</a:t>
            </a:r>
            <a:br>
              <a:rPr lang="en" sz="3000">
                <a:solidFill>
                  <a:srgbClr val="FFFFFF"/>
                </a:solidFill>
                <a:latin typeface="Roboto Light"/>
                <a:ea typeface="Roboto Light"/>
                <a:cs typeface="Roboto Light"/>
                <a:sym typeface="Roboto Light"/>
              </a:rPr>
            </a:br>
            <a:r>
              <a:rPr lang="en" sz="3000">
                <a:solidFill>
                  <a:srgbClr val="FFFFFF"/>
                </a:solidFill>
                <a:latin typeface="Roboto Light"/>
                <a:ea typeface="Roboto Light"/>
                <a:cs typeface="Roboto Light"/>
                <a:sym typeface="Roboto Light"/>
              </a:rPr>
              <a:t>into a container. </a:t>
            </a:r>
            <a:endParaRPr sz="3000">
              <a:solidFill>
                <a:srgbClr val="FFFFFF"/>
              </a:solidFill>
              <a:latin typeface="Roboto Light"/>
              <a:ea typeface="Roboto Light"/>
              <a:cs typeface="Roboto Light"/>
              <a:sym typeface="Roboto Light"/>
            </a:endParaRPr>
          </a:p>
        </p:txBody>
      </p:sp>
      <p:pic>
        <p:nvPicPr>
          <p:cNvPr id="2824" name="Google Shape;2824;p163"/>
          <p:cNvPicPr preferRelativeResize="0"/>
          <p:nvPr/>
        </p:nvPicPr>
        <p:blipFill>
          <a:blip r:embed="rId3">
            <a:alphaModFix/>
          </a:blip>
          <a:stretch>
            <a:fillRect/>
          </a:stretch>
        </p:blipFill>
        <p:spPr>
          <a:xfrm>
            <a:off x="68650" y="229150"/>
            <a:ext cx="4833650" cy="4833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FC0DC"/>
        </a:solidFill>
        <a:effectLst/>
      </p:bgPr>
    </p:bg>
    <p:spTree>
      <p:nvGrpSpPr>
        <p:cNvPr id="1" name="Shape 2828"/>
        <p:cNvGrpSpPr/>
        <p:nvPr/>
      </p:nvGrpSpPr>
      <p:grpSpPr>
        <a:xfrm>
          <a:off x="0" y="0"/>
          <a:ext cx="0" cy="0"/>
          <a:chOff x="0" y="0"/>
          <a:chExt cx="0" cy="0"/>
        </a:xfrm>
      </p:grpSpPr>
      <p:sp>
        <p:nvSpPr>
          <p:cNvPr id="2829" name="Google Shape;2829;p164"/>
          <p:cNvSpPr/>
          <p:nvPr/>
        </p:nvSpPr>
        <p:spPr>
          <a:xfrm>
            <a:off x="777550" y="1646875"/>
            <a:ext cx="2342400" cy="2958300"/>
          </a:xfrm>
          <a:prstGeom prst="roundRect">
            <a:avLst>
              <a:gd name="adj" fmla="val 63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64"/>
          <p:cNvSpPr/>
          <p:nvPr/>
        </p:nvSpPr>
        <p:spPr>
          <a:xfrm>
            <a:off x="3340800" y="1646875"/>
            <a:ext cx="2342400" cy="2958300"/>
          </a:xfrm>
          <a:prstGeom prst="roundRect">
            <a:avLst>
              <a:gd name="adj" fmla="val 63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64"/>
          <p:cNvSpPr/>
          <p:nvPr/>
        </p:nvSpPr>
        <p:spPr>
          <a:xfrm>
            <a:off x="5920350" y="1646875"/>
            <a:ext cx="2342400" cy="2958300"/>
          </a:xfrm>
          <a:prstGeom prst="roundRect">
            <a:avLst>
              <a:gd name="adj" fmla="val 63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
        <p:nvSpPr>
          <p:cNvPr id="2833" name="Google Shape;2833;p164"/>
          <p:cNvSpPr/>
          <p:nvPr/>
        </p:nvSpPr>
        <p:spPr>
          <a:xfrm rot="5400000">
            <a:off x="713650" y="2060325"/>
            <a:ext cx="391200" cy="263400"/>
          </a:xfrm>
          <a:prstGeom prst="triangle">
            <a:avLst>
              <a:gd name="adj" fmla="val 50000"/>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64"/>
          <p:cNvSpPr/>
          <p:nvPr/>
        </p:nvSpPr>
        <p:spPr>
          <a:xfrm rot="5400000">
            <a:off x="3276900" y="2060325"/>
            <a:ext cx="391200" cy="263400"/>
          </a:xfrm>
          <a:prstGeom prst="triangle">
            <a:avLst>
              <a:gd name="adj" fmla="val 50000"/>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64"/>
          <p:cNvSpPr/>
          <p:nvPr/>
        </p:nvSpPr>
        <p:spPr>
          <a:xfrm rot="5400000">
            <a:off x="5840150" y="2060325"/>
            <a:ext cx="391200" cy="263400"/>
          </a:xfrm>
          <a:prstGeom prst="triangle">
            <a:avLst>
              <a:gd name="adj" fmla="val 50000"/>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6" name="Google Shape;2836;p164"/>
          <p:cNvPicPr preferRelativeResize="0"/>
          <p:nvPr/>
        </p:nvPicPr>
        <p:blipFill>
          <a:blip r:embed="rId3">
            <a:alphaModFix/>
          </a:blip>
          <a:stretch>
            <a:fillRect/>
          </a:stretch>
        </p:blipFill>
        <p:spPr>
          <a:xfrm>
            <a:off x="228600" y="1269375"/>
            <a:ext cx="8520201" cy="3611624"/>
          </a:xfrm>
          <a:prstGeom prst="rect">
            <a:avLst/>
          </a:prstGeom>
          <a:noFill/>
          <a:ln>
            <a:noFill/>
          </a:ln>
        </p:spPr>
      </p:pic>
      <p:sp>
        <p:nvSpPr>
          <p:cNvPr id="2837" name="Google Shape;2837;p164"/>
          <p:cNvSpPr txBox="1">
            <a:spLocks noGrp="1"/>
          </p:cNvSpPr>
          <p:nvPr>
            <p:ph type="subTitle" idx="4294967295"/>
          </p:nvPr>
        </p:nvSpPr>
        <p:spPr>
          <a:xfrm>
            <a:off x="1132350" y="1996425"/>
            <a:ext cx="1768500" cy="1989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latin typeface="Roboto"/>
                <a:ea typeface="Roboto"/>
                <a:cs typeface="Roboto"/>
                <a:sym typeface="Roboto"/>
              </a:rPr>
              <a:t>Declare a base operating system for the microservice to run on.</a:t>
            </a:r>
            <a:endParaRPr>
              <a:latin typeface="Roboto"/>
              <a:ea typeface="Roboto"/>
              <a:cs typeface="Roboto"/>
              <a:sym typeface="Roboto"/>
            </a:endParaRPr>
          </a:p>
        </p:txBody>
      </p:sp>
      <p:sp>
        <p:nvSpPr>
          <p:cNvPr id="2838" name="Google Shape;2838;p164"/>
          <p:cNvSpPr txBox="1">
            <a:spLocks noGrp="1"/>
          </p:cNvSpPr>
          <p:nvPr>
            <p:ph type="subTitle" idx="4294967295"/>
          </p:nvPr>
        </p:nvSpPr>
        <p:spPr>
          <a:xfrm>
            <a:off x="3700375" y="1996425"/>
            <a:ext cx="2107500" cy="1989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a:latin typeface="Roboto"/>
                <a:ea typeface="Roboto"/>
                <a:cs typeface="Roboto"/>
                <a:sym typeface="Roboto"/>
              </a:rPr>
              <a:t>Copy the </a:t>
            </a:r>
            <a:br>
              <a:rPr lang="en">
                <a:latin typeface="Roboto"/>
                <a:ea typeface="Roboto"/>
                <a:cs typeface="Roboto"/>
                <a:sym typeface="Roboto"/>
              </a:rPr>
            </a:br>
            <a:r>
              <a:rPr lang="en">
                <a:latin typeface="Roboto"/>
                <a:ea typeface="Roboto"/>
                <a:cs typeface="Roboto"/>
                <a:sym typeface="Roboto"/>
              </a:rPr>
              <a:t>microservice’s </a:t>
            </a:r>
            <a:br>
              <a:rPr lang="en">
                <a:latin typeface="Roboto"/>
                <a:ea typeface="Roboto"/>
                <a:cs typeface="Roboto"/>
                <a:sym typeface="Roboto"/>
              </a:rPr>
            </a:br>
            <a:r>
              <a:rPr lang="en">
                <a:latin typeface="Roboto"/>
                <a:ea typeface="Roboto"/>
                <a:cs typeface="Roboto"/>
                <a:sym typeface="Roboto"/>
              </a:rPr>
              <a:t>source code to </a:t>
            </a:r>
            <a:br>
              <a:rPr lang="en">
                <a:latin typeface="Roboto"/>
                <a:ea typeface="Roboto"/>
                <a:cs typeface="Roboto"/>
                <a:sym typeface="Roboto"/>
              </a:rPr>
            </a:br>
            <a:r>
              <a:rPr lang="en">
                <a:latin typeface="Roboto"/>
                <a:ea typeface="Roboto"/>
                <a:cs typeface="Roboto"/>
                <a:sym typeface="Roboto"/>
              </a:rPr>
              <a:t>the container.</a:t>
            </a:r>
            <a:endParaRPr>
              <a:latin typeface="Roboto"/>
              <a:ea typeface="Roboto"/>
              <a:cs typeface="Roboto"/>
              <a:sym typeface="Roboto"/>
            </a:endParaRPr>
          </a:p>
        </p:txBody>
      </p:sp>
      <p:sp>
        <p:nvSpPr>
          <p:cNvPr id="2839" name="Google Shape;2839;p164"/>
          <p:cNvSpPr txBox="1">
            <a:spLocks noGrp="1"/>
          </p:cNvSpPr>
          <p:nvPr>
            <p:ph type="subTitle" idx="4294967295"/>
          </p:nvPr>
        </p:nvSpPr>
        <p:spPr>
          <a:xfrm>
            <a:off x="6281975" y="1996425"/>
            <a:ext cx="2047500" cy="2075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latin typeface="Roboto"/>
                <a:ea typeface="Roboto"/>
                <a:cs typeface="Roboto"/>
                <a:sym typeface="Roboto"/>
              </a:rPr>
              <a:t>Set a command </a:t>
            </a:r>
            <a:br>
              <a:rPr lang="en">
                <a:latin typeface="Roboto"/>
                <a:ea typeface="Roboto"/>
                <a:cs typeface="Roboto"/>
                <a:sym typeface="Roboto"/>
              </a:rPr>
            </a:br>
            <a:r>
              <a:rPr lang="en">
                <a:latin typeface="Roboto"/>
                <a:ea typeface="Roboto"/>
                <a:cs typeface="Roboto"/>
                <a:sym typeface="Roboto"/>
              </a:rPr>
              <a:t>that launches </a:t>
            </a:r>
            <a:br>
              <a:rPr lang="en">
                <a:latin typeface="Roboto"/>
                <a:ea typeface="Roboto"/>
                <a:cs typeface="Roboto"/>
                <a:sym typeface="Roboto"/>
              </a:rPr>
            </a:br>
            <a:r>
              <a:rPr lang="en">
                <a:latin typeface="Roboto"/>
                <a:ea typeface="Roboto"/>
                <a:cs typeface="Roboto"/>
                <a:sym typeface="Roboto"/>
              </a:rPr>
              <a:t>the microservice. </a:t>
            </a:r>
            <a:endParaRPr>
              <a:latin typeface="Roboto"/>
              <a:ea typeface="Roboto"/>
              <a:cs typeface="Roboto"/>
              <a:sym typeface="Roboto"/>
            </a:endParaRPr>
          </a:p>
        </p:txBody>
      </p:sp>
      <p:sp>
        <p:nvSpPr>
          <p:cNvPr id="2840" name="Google Shape;2840;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a Container Becomes a Microservice</a:t>
            </a:r>
            <a:endParaRPr/>
          </a:p>
        </p:txBody>
      </p:sp>
      <p:sp>
        <p:nvSpPr>
          <p:cNvPr id="2841" name="Google Shape;2841;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a:solidFill>
                  <a:srgbClr val="000000"/>
                </a:solidFill>
              </a:rPr>
              <a:t>Containerizing a microservice requires the following steps:</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AFC0DC"/>
        </a:solidFill>
        <a:effectLst/>
      </p:bgPr>
    </p:bg>
    <p:spTree>
      <p:nvGrpSpPr>
        <p:cNvPr id="1" name="Shape 2845"/>
        <p:cNvGrpSpPr/>
        <p:nvPr/>
      </p:nvGrpSpPr>
      <p:grpSpPr>
        <a:xfrm>
          <a:off x="0" y="0"/>
          <a:ext cx="0" cy="0"/>
          <a:chOff x="0" y="0"/>
          <a:chExt cx="0" cy="0"/>
        </a:xfrm>
      </p:grpSpPr>
      <p:sp>
        <p:nvSpPr>
          <p:cNvPr id="2846" name="Google Shape;2846;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Dockerfile</a:t>
            </a:r>
            <a:endParaRPr/>
          </a:p>
        </p:txBody>
      </p:sp>
      <p:sp>
        <p:nvSpPr>
          <p:cNvPr id="2847" name="Google Shape;2847;p1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a:solidFill>
                  <a:srgbClr val="000000"/>
                </a:solidFill>
              </a:rPr>
              <a:t>Containerization can be declared in a text file called a </a:t>
            </a:r>
            <a:r>
              <a:rPr lang="en" b="1">
                <a:solidFill>
                  <a:srgbClr val="000000"/>
                </a:solidFill>
              </a:rPr>
              <a:t>Dockerfile</a:t>
            </a:r>
            <a:r>
              <a:rPr lang="en">
                <a:solidFill>
                  <a:srgbClr val="000000"/>
                </a:solidFill>
              </a:rPr>
              <a:t>. </a:t>
            </a:r>
            <a:endParaRPr>
              <a:solidFill>
                <a:srgbClr val="000000"/>
              </a:solidFill>
            </a:endParaRPr>
          </a:p>
        </p:txBody>
      </p:sp>
      <p:sp>
        <p:nvSpPr>
          <p:cNvPr id="2848" name="Google Shape;2848;p165"/>
          <p:cNvSpPr txBox="1">
            <a:spLocks noGrp="1"/>
          </p:cNvSpPr>
          <p:nvPr>
            <p:ph type="body" idx="3"/>
          </p:nvPr>
        </p:nvSpPr>
        <p:spPr>
          <a:xfrm>
            <a:off x="4566850" y="1578225"/>
            <a:ext cx="4689900" cy="2441700"/>
          </a:xfrm>
          <a:prstGeom prst="rect">
            <a:avLst/>
          </a:prstGeom>
          <a:ln>
            <a:noFill/>
          </a:ln>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600">
                <a:solidFill>
                  <a:srgbClr val="000000"/>
                </a:solidFill>
              </a:rPr>
              <a:t>Dockerfiles contain all the configuration needed for a container in one file. </a:t>
            </a:r>
            <a:endParaRPr sz="1600">
              <a:solidFill>
                <a:srgbClr val="000000"/>
              </a:solidFill>
            </a:endParaRPr>
          </a:p>
          <a:p>
            <a:pPr marL="0" lvl="0" indent="0" algn="l" rtl="0">
              <a:lnSpc>
                <a:spcPct val="115000"/>
              </a:lnSpc>
              <a:spcBef>
                <a:spcPts val="1200"/>
              </a:spcBef>
              <a:spcAft>
                <a:spcPts val="0"/>
              </a:spcAft>
              <a:buNone/>
            </a:pPr>
            <a:r>
              <a:rPr lang="en" sz="1600">
                <a:solidFill>
                  <a:srgbClr val="000000"/>
                </a:solidFill>
              </a:rPr>
              <a:t>This is similar to an Ansible configuration file, which contains everything needed to configure a host with the command</a:t>
            </a:r>
            <a:r>
              <a:rPr lang="en" sz="1600"/>
              <a:t> </a:t>
            </a:r>
            <a:r>
              <a:rPr lang="en" sz="1600" b="1">
                <a:solidFill>
                  <a:srgbClr val="00FF00"/>
                </a:solidFill>
                <a:highlight>
                  <a:srgbClr val="000000"/>
                </a:highlight>
                <a:latin typeface="Inconsolata"/>
                <a:ea typeface="Inconsolata"/>
                <a:cs typeface="Inconsolata"/>
                <a:sym typeface="Inconsolata"/>
              </a:rPr>
              <a:t>ansible-playbook your-playbook.yml</a:t>
            </a:r>
            <a:r>
              <a:rPr lang="en" sz="1600">
                <a:solidFill>
                  <a:srgbClr val="000000"/>
                </a:solidFill>
                <a:latin typeface="Inconsolata"/>
                <a:ea typeface="Inconsolata"/>
                <a:cs typeface="Inconsolata"/>
                <a:sym typeface="Inconsolata"/>
              </a:rPr>
              <a:t>.</a:t>
            </a:r>
            <a:endParaRPr sz="1600">
              <a:solidFill>
                <a:srgbClr val="000000"/>
              </a:solidFill>
              <a:latin typeface="Inconsolata"/>
              <a:ea typeface="Inconsolata"/>
              <a:cs typeface="Inconsolata"/>
              <a:sym typeface="Inconsolata"/>
            </a:endParaRPr>
          </a:p>
          <a:p>
            <a:pPr marL="0" lvl="0" indent="0" algn="l" rtl="0">
              <a:spcBef>
                <a:spcPts val="1200"/>
              </a:spcBef>
              <a:spcAft>
                <a:spcPts val="800"/>
              </a:spcAft>
              <a:buNone/>
            </a:pPr>
            <a:endParaRPr sz="1600"/>
          </a:p>
        </p:txBody>
      </p:sp>
      <p:sp>
        <p:nvSpPr>
          <p:cNvPr id="2849" name="Google Shape;2849;p165"/>
          <p:cNvSpPr txBox="1"/>
          <p:nvPr/>
        </p:nvSpPr>
        <p:spPr>
          <a:xfrm>
            <a:off x="464875" y="1331750"/>
            <a:ext cx="4252200" cy="2935200"/>
          </a:xfrm>
          <a:prstGeom prst="rect">
            <a:avLst/>
          </a:prstGeom>
          <a:solidFill>
            <a:srgbClr val="F3F3F3"/>
          </a:solidFill>
          <a:ln>
            <a:noFill/>
          </a:ln>
          <a:effectLst>
            <a:outerShdw blurRad="171450" dist="9525" algn="bl" rotWithShape="0">
              <a:srgbClr val="000000">
                <a:alpha val="23000"/>
              </a:srgbClr>
            </a:outerShdw>
          </a:effectLst>
        </p:spPr>
        <p:txBody>
          <a:bodyPr spcFirstLastPara="1" wrap="square" lIns="182875" tIns="182875" rIns="91425" bIns="91425" anchor="t" anchorCtr="0">
            <a:noAutofit/>
          </a:bodyPr>
          <a:lstStyle/>
          <a:p>
            <a:pPr marL="0" lvl="0" indent="0" algn="l" rtl="0">
              <a:spcBef>
                <a:spcPts val="0"/>
              </a:spcBef>
              <a:spcAft>
                <a:spcPts val="0"/>
              </a:spcAft>
              <a:buNone/>
            </a:pPr>
            <a:r>
              <a:rPr lang="en" sz="1800" b="1">
                <a:solidFill>
                  <a:srgbClr val="6A737D"/>
                </a:solidFill>
                <a:latin typeface="Inconsolata"/>
                <a:ea typeface="Inconsolata"/>
                <a:cs typeface="Inconsolata"/>
                <a:sym typeface="Inconsolata"/>
              </a:rPr>
              <a:t>###############################</a:t>
            </a:r>
            <a:endParaRPr sz="18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800" b="1">
                <a:solidFill>
                  <a:srgbClr val="6A737D"/>
                </a:solidFill>
                <a:latin typeface="Inconsolata"/>
                <a:ea typeface="Inconsolata"/>
                <a:cs typeface="Inconsolata"/>
                <a:sym typeface="Inconsolata"/>
              </a:rPr>
              <a:t># Employee Directory Application</a:t>
            </a:r>
            <a:endParaRPr sz="18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800" b="1">
                <a:solidFill>
                  <a:srgbClr val="6A737D"/>
                </a:solidFill>
                <a:latin typeface="Inconsolata"/>
                <a:ea typeface="Inconsolata"/>
                <a:cs typeface="Inconsolata"/>
                <a:sym typeface="Inconsolata"/>
              </a:rPr>
              <a:t>###############################</a:t>
            </a:r>
            <a:endParaRPr sz="18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800" b="1">
                <a:solidFill>
                  <a:srgbClr val="6A737D"/>
                </a:solidFill>
                <a:latin typeface="Inconsolata"/>
                <a:ea typeface="Inconsolata"/>
                <a:cs typeface="Inconsolata"/>
                <a:sym typeface="Inconsolata"/>
              </a:rPr>
              <a:t># Required Base OS</a:t>
            </a:r>
            <a:endParaRPr sz="18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800" b="1">
                <a:solidFill>
                  <a:srgbClr val="D73A49"/>
                </a:solidFill>
                <a:latin typeface="Inconsolata"/>
                <a:ea typeface="Inconsolata"/>
                <a:cs typeface="Inconsolata"/>
                <a:sym typeface="Inconsolata"/>
              </a:rPr>
              <a:t>FROM</a:t>
            </a:r>
            <a:r>
              <a:rPr lang="en" sz="1800" b="1">
                <a:solidFill>
                  <a:srgbClr val="24292E"/>
                </a:solidFill>
                <a:latin typeface="Inconsolata"/>
                <a:ea typeface="Inconsolata"/>
                <a:cs typeface="Inconsolata"/>
                <a:sym typeface="Inconsolata"/>
              </a:rPr>
              <a:t> ubuntu:14.04</a:t>
            </a: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...[truncated]</a:t>
            </a:r>
            <a:endParaRPr sz="1800" b="1">
              <a:solidFill>
                <a:srgbClr val="24292E"/>
              </a:solidFill>
              <a:latin typeface="Inconsolata"/>
              <a:ea typeface="Inconsolata"/>
              <a:cs typeface="Inconsolata"/>
              <a:sym typeface="Inconsolata"/>
            </a:endParaRPr>
          </a:p>
        </p:txBody>
      </p:sp>
      <p:sp>
        <p:nvSpPr>
          <p:cNvPr id="2850" name="Google Shape;2850;p1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pic>
        <p:nvPicPr>
          <p:cNvPr id="2851" name="Google Shape;2851;p165"/>
          <p:cNvPicPr preferRelativeResize="0"/>
          <p:nvPr/>
        </p:nvPicPr>
        <p:blipFill rotWithShape="1">
          <a:blip r:embed="rId3">
            <a:alphaModFix/>
          </a:blip>
          <a:srcRect b="31323"/>
          <a:stretch/>
        </p:blipFill>
        <p:spPr>
          <a:xfrm flipH="1">
            <a:off x="6930750" y="3677650"/>
            <a:ext cx="1938925" cy="1118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851"/>
                                        </p:tgtEl>
                                        <p:attrNameLst>
                                          <p:attrName>style.visibility</p:attrName>
                                        </p:attrNameLst>
                                      </p:cBhvr>
                                      <p:to>
                                        <p:strVal val="visible"/>
                                      </p:to>
                                    </p:set>
                                    <p:anim calcmode="lin" valueType="num">
                                      <p:cBhvr additive="base">
                                        <p:cTn id="7" dur="4300"/>
                                        <p:tgtEl>
                                          <p:spTgt spid="285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FC0DC"/>
        </a:solidFill>
        <a:effectLst/>
      </p:bgPr>
    </p:bg>
    <p:spTree>
      <p:nvGrpSpPr>
        <p:cNvPr id="1" name="Shape 2855"/>
        <p:cNvGrpSpPr/>
        <p:nvPr/>
      </p:nvGrpSpPr>
      <p:grpSpPr>
        <a:xfrm>
          <a:off x="0" y="0"/>
          <a:ext cx="0" cy="0"/>
          <a:chOff x="0" y="0"/>
          <a:chExt cx="0" cy="0"/>
        </a:xfrm>
      </p:grpSpPr>
      <p:sp>
        <p:nvSpPr>
          <p:cNvPr id="2856" name="Google Shape;2856;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Dockerfile</a:t>
            </a:r>
            <a:endParaRPr/>
          </a:p>
        </p:txBody>
      </p:sp>
      <p:sp>
        <p:nvSpPr>
          <p:cNvPr id="2857" name="Google Shape;2857;p166"/>
          <p:cNvSpPr txBox="1">
            <a:spLocks noGrp="1"/>
          </p:cNvSpPr>
          <p:nvPr>
            <p:ph type="subTitle" idx="1"/>
          </p:nvPr>
        </p:nvSpPr>
        <p:spPr>
          <a:xfrm>
            <a:off x="0" y="675975"/>
            <a:ext cx="4218000" cy="768300"/>
          </a:xfrm>
          <a:prstGeom prst="rect">
            <a:avLst/>
          </a:prstGeom>
        </p:spPr>
        <p:txBody>
          <a:bodyPr spcFirstLastPara="1" wrap="square" lIns="457200" tIns="91425" rIns="457200" bIns="0" anchor="t" anchorCtr="0">
            <a:noAutofit/>
          </a:bodyPr>
          <a:lstStyle/>
          <a:p>
            <a:pPr marL="0" lvl="0" indent="0" algn="l" rtl="0">
              <a:spcBef>
                <a:spcPts val="0"/>
              </a:spcBef>
              <a:spcAft>
                <a:spcPts val="1600"/>
              </a:spcAft>
              <a:buNone/>
            </a:pPr>
            <a:r>
              <a:rPr lang="en">
                <a:solidFill>
                  <a:srgbClr val="000000"/>
                </a:solidFill>
              </a:rPr>
              <a:t>A unique Dockerfile is created for each microservice.</a:t>
            </a:r>
            <a:endParaRPr>
              <a:solidFill>
                <a:srgbClr val="000000"/>
              </a:solidFill>
            </a:endParaRPr>
          </a:p>
        </p:txBody>
      </p:sp>
      <p:sp>
        <p:nvSpPr>
          <p:cNvPr id="2858" name="Google Shape;2858;p166"/>
          <p:cNvSpPr txBox="1"/>
          <p:nvPr/>
        </p:nvSpPr>
        <p:spPr>
          <a:xfrm>
            <a:off x="3644113" y="1701391"/>
            <a:ext cx="15633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Product Directory app</a:t>
            </a:r>
            <a:endParaRPr sz="1000" b="1">
              <a:latin typeface="Roboto"/>
              <a:ea typeface="Roboto"/>
              <a:cs typeface="Roboto"/>
              <a:sym typeface="Roboto"/>
            </a:endParaRPr>
          </a:p>
        </p:txBody>
      </p:sp>
      <p:pic>
        <p:nvPicPr>
          <p:cNvPr id="2859" name="Google Shape;2859;p166"/>
          <p:cNvPicPr preferRelativeResize="0"/>
          <p:nvPr/>
        </p:nvPicPr>
        <p:blipFill rotWithShape="1">
          <a:blip r:embed="rId3">
            <a:alphaModFix/>
          </a:blip>
          <a:srcRect l="48245" t="-3511" r="36283" b="-2883"/>
          <a:stretch/>
        </p:blipFill>
        <p:spPr>
          <a:xfrm>
            <a:off x="4167625" y="864962"/>
            <a:ext cx="516277" cy="917380"/>
          </a:xfrm>
          <a:prstGeom prst="rect">
            <a:avLst/>
          </a:prstGeom>
          <a:noFill/>
          <a:ln>
            <a:noFill/>
          </a:ln>
        </p:spPr>
      </p:pic>
      <p:pic>
        <p:nvPicPr>
          <p:cNvPr id="2860" name="Google Shape;2860;p166"/>
          <p:cNvPicPr preferRelativeResize="0"/>
          <p:nvPr/>
        </p:nvPicPr>
        <p:blipFill rotWithShape="1">
          <a:blip r:embed="rId4">
            <a:alphaModFix/>
          </a:blip>
          <a:srcRect r="53658"/>
          <a:stretch/>
        </p:blipFill>
        <p:spPr>
          <a:xfrm>
            <a:off x="4559412" y="1632447"/>
            <a:ext cx="195687" cy="188115"/>
          </a:xfrm>
          <a:prstGeom prst="rect">
            <a:avLst/>
          </a:prstGeom>
          <a:noFill/>
          <a:ln>
            <a:noFill/>
          </a:ln>
        </p:spPr>
      </p:pic>
      <p:pic>
        <p:nvPicPr>
          <p:cNvPr id="2861" name="Google Shape;2861;p166"/>
          <p:cNvPicPr preferRelativeResize="0"/>
          <p:nvPr/>
        </p:nvPicPr>
        <p:blipFill rotWithShape="1">
          <a:blip r:embed="rId3">
            <a:alphaModFix/>
          </a:blip>
          <a:srcRect l="83794" r="-694" b="4770"/>
          <a:stretch/>
        </p:blipFill>
        <p:spPr>
          <a:xfrm>
            <a:off x="4184424" y="3939088"/>
            <a:ext cx="479715" cy="698400"/>
          </a:xfrm>
          <a:prstGeom prst="rect">
            <a:avLst/>
          </a:prstGeom>
          <a:noFill/>
          <a:ln>
            <a:noFill/>
          </a:ln>
        </p:spPr>
      </p:pic>
      <p:pic>
        <p:nvPicPr>
          <p:cNvPr id="2862" name="Google Shape;2862;p166"/>
          <p:cNvPicPr preferRelativeResize="0"/>
          <p:nvPr/>
        </p:nvPicPr>
        <p:blipFill rotWithShape="1">
          <a:blip r:embed="rId3">
            <a:alphaModFix/>
          </a:blip>
          <a:srcRect l="48245" t="-3511" r="36283" b="-2883"/>
          <a:stretch/>
        </p:blipFill>
        <p:spPr>
          <a:xfrm>
            <a:off x="4167625" y="2356312"/>
            <a:ext cx="516277" cy="917380"/>
          </a:xfrm>
          <a:prstGeom prst="rect">
            <a:avLst/>
          </a:prstGeom>
          <a:noFill/>
          <a:ln>
            <a:noFill/>
          </a:ln>
        </p:spPr>
      </p:pic>
      <p:pic>
        <p:nvPicPr>
          <p:cNvPr id="2863" name="Google Shape;2863;p166"/>
          <p:cNvPicPr preferRelativeResize="0"/>
          <p:nvPr/>
        </p:nvPicPr>
        <p:blipFill rotWithShape="1">
          <a:blip r:embed="rId4">
            <a:alphaModFix/>
          </a:blip>
          <a:srcRect l="53654" r="4"/>
          <a:stretch/>
        </p:blipFill>
        <p:spPr>
          <a:xfrm>
            <a:off x="4546412" y="3102672"/>
            <a:ext cx="195687" cy="188115"/>
          </a:xfrm>
          <a:prstGeom prst="rect">
            <a:avLst/>
          </a:prstGeom>
          <a:noFill/>
          <a:ln>
            <a:noFill/>
          </a:ln>
        </p:spPr>
      </p:pic>
      <p:sp>
        <p:nvSpPr>
          <p:cNvPr id="2864" name="Google Shape;2864;p166"/>
          <p:cNvSpPr/>
          <p:nvPr/>
        </p:nvSpPr>
        <p:spPr>
          <a:xfrm>
            <a:off x="3257550" y="2812925"/>
            <a:ext cx="660000" cy="156600"/>
          </a:xfrm>
          <a:prstGeom prst="rightArrow">
            <a:avLst>
              <a:gd name="adj1" fmla="val 50000"/>
              <a:gd name="adj2" fmla="val 50000"/>
            </a:avLst>
          </a:prstGeom>
          <a:solidFill>
            <a:srgbClr val="DAE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65" name="Google Shape;2865;p166"/>
          <p:cNvCxnSpPr>
            <a:endCxn id="2862" idx="0"/>
          </p:cNvCxnSpPr>
          <p:nvPr/>
        </p:nvCxnSpPr>
        <p:spPr>
          <a:xfrm>
            <a:off x="4422763" y="1996912"/>
            <a:ext cx="3000" cy="359400"/>
          </a:xfrm>
          <a:prstGeom prst="straightConnector1">
            <a:avLst/>
          </a:prstGeom>
          <a:noFill/>
          <a:ln w="19050" cap="flat" cmpd="sng">
            <a:solidFill>
              <a:schemeClr val="dk2"/>
            </a:solidFill>
            <a:prstDash val="solid"/>
            <a:round/>
            <a:headEnd type="triangle" w="med" len="med"/>
            <a:tailEnd type="triangle" w="med" len="med"/>
          </a:ln>
        </p:spPr>
      </p:cxnSp>
      <p:sp>
        <p:nvSpPr>
          <p:cNvPr id="2866" name="Google Shape;2866;p166"/>
          <p:cNvSpPr/>
          <p:nvPr/>
        </p:nvSpPr>
        <p:spPr>
          <a:xfrm>
            <a:off x="5507000" y="1040775"/>
            <a:ext cx="2399700" cy="917400"/>
          </a:xfrm>
          <a:prstGeom prst="roundRect">
            <a:avLst>
              <a:gd name="adj" fmla="val 16667"/>
            </a:avLst>
          </a:prstGeom>
          <a:solidFill>
            <a:srgbClr val="F7EF6A"/>
          </a:solid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66"/>
          <p:cNvSpPr/>
          <p:nvPr/>
        </p:nvSpPr>
        <p:spPr>
          <a:xfrm>
            <a:off x="5473093" y="781966"/>
            <a:ext cx="2399700" cy="130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i="1">
              <a:latin typeface="Roboto"/>
              <a:ea typeface="Roboto"/>
              <a:cs typeface="Roboto"/>
              <a:sym typeface="Roboto"/>
            </a:endParaRPr>
          </a:p>
          <a:p>
            <a:pPr marL="0" lvl="0" indent="0" algn="l" rtl="0">
              <a:spcBef>
                <a:spcPts val="0"/>
              </a:spcBef>
              <a:spcAft>
                <a:spcPts val="0"/>
              </a:spcAft>
              <a:buNone/>
            </a:pPr>
            <a:endParaRPr sz="1000" i="1">
              <a:latin typeface="Roboto"/>
              <a:ea typeface="Roboto"/>
              <a:cs typeface="Roboto"/>
              <a:sym typeface="Roboto"/>
            </a:endParaRPr>
          </a:p>
          <a:p>
            <a:pPr marL="0" lvl="0" indent="0" algn="l" rtl="0">
              <a:spcBef>
                <a:spcPts val="0"/>
              </a:spcBef>
              <a:spcAft>
                <a:spcPts val="0"/>
              </a:spcAft>
              <a:buNone/>
            </a:pPr>
            <a:r>
              <a:rPr lang="en" sz="1000" i="1">
                <a:latin typeface="Inconsolata"/>
                <a:ea typeface="Inconsolata"/>
                <a:cs typeface="Inconsolata"/>
                <a:sym typeface="Inconsolata"/>
              </a:rPr>
              <a:t>#######################</a:t>
            </a:r>
            <a:endParaRPr sz="1000" i="1">
              <a:latin typeface="Inconsolata"/>
              <a:ea typeface="Inconsolata"/>
              <a:cs typeface="Inconsolata"/>
              <a:sym typeface="Inconsolata"/>
            </a:endParaRPr>
          </a:p>
          <a:p>
            <a:pPr marL="0" lvl="0" indent="0" algn="l" rtl="0">
              <a:spcBef>
                <a:spcPts val="0"/>
              </a:spcBef>
              <a:spcAft>
                <a:spcPts val="0"/>
              </a:spcAft>
              <a:buNone/>
            </a:pPr>
            <a:r>
              <a:rPr lang="en" sz="1000" i="1">
                <a:latin typeface="Inconsolata"/>
                <a:ea typeface="Inconsolata"/>
                <a:cs typeface="Inconsolata"/>
                <a:sym typeface="Inconsolata"/>
              </a:rPr>
              <a:t># Product Directory Application</a:t>
            </a:r>
            <a:endParaRPr sz="1000" i="1">
              <a:latin typeface="Inconsolata"/>
              <a:ea typeface="Inconsolata"/>
              <a:cs typeface="Inconsolata"/>
              <a:sym typeface="Inconsolata"/>
            </a:endParaRPr>
          </a:p>
          <a:p>
            <a:pPr marL="0" lvl="0" indent="0" algn="l" rtl="0">
              <a:spcBef>
                <a:spcPts val="0"/>
              </a:spcBef>
              <a:spcAft>
                <a:spcPts val="0"/>
              </a:spcAft>
              <a:buNone/>
            </a:pPr>
            <a:r>
              <a:rPr lang="en" sz="1000" i="1">
                <a:latin typeface="Inconsolata"/>
                <a:ea typeface="Inconsolata"/>
                <a:cs typeface="Inconsolata"/>
                <a:sym typeface="Inconsolata"/>
              </a:rPr>
              <a:t>#######################</a:t>
            </a:r>
            <a:endParaRPr sz="1000" i="1">
              <a:latin typeface="Inconsolata"/>
              <a:ea typeface="Inconsolata"/>
              <a:cs typeface="Inconsolata"/>
              <a:sym typeface="Inconsolata"/>
            </a:endParaRPr>
          </a:p>
          <a:p>
            <a:pPr marL="0" lvl="0" indent="0" algn="l" rtl="0">
              <a:spcBef>
                <a:spcPts val="0"/>
              </a:spcBef>
              <a:spcAft>
                <a:spcPts val="0"/>
              </a:spcAft>
              <a:buNone/>
            </a:pPr>
            <a:r>
              <a:rPr lang="en" sz="1000" i="1">
                <a:latin typeface="Inconsolata"/>
                <a:ea typeface="Inconsolata"/>
                <a:cs typeface="Inconsolata"/>
                <a:sym typeface="Inconsolata"/>
              </a:rPr>
              <a:t># Required Base OS</a:t>
            </a:r>
            <a:endParaRPr sz="1000" i="1">
              <a:latin typeface="Inconsolata"/>
              <a:ea typeface="Inconsolata"/>
              <a:cs typeface="Inconsolata"/>
              <a:sym typeface="Inconsolata"/>
            </a:endParaRPr>
          </a:p>
          <a:p>
            <a:pPr marL="0" lvl="0" indent="0" algn="l" rtl="0">
              <a:spcBef>
                <a:spcPts val="0"/>
              </a:spcBef>
              <a:spcAft>
                <a:spcPts val="0"/>
              </a:spcAft>
              <a:buNone/>
            </a:pPr>
            <a:r>
              <a:rPr lang="en" sz="1000" b="1" i="1">
                <a:latin typeface="Inconsolata"/>
                <a:ea typeface="Inconsolata"/>
                <a:cs typeface="Inconsolata"/>
                <a:sym typeface="Inconsolata"/>
              </a:rPr>
              <a:t>FROM ubuntu:14.04</a:t>
            </a:r>
            <a:endParaRPr sz="1000" b="1" i="1">
              <a:latin typeface="Inconsolata"/>
              <a:ea typeface="Inconsolata"/>
              <a:cs typeface="Inconsolata"/>
              <a:sym typeface="Inconsolata"/>
            </a:endParaRPr>
          </a:p>
          <a:p>
            <a:pPr marL="0" lvl="0" indent="0" algn="l" rtl="0">
              <a:spcBef>
                <a:spcPts val="0"/>
              </a:spcBef>
              <a:spcAft>
                <a:spcPts val="0"/>
              </a:spcAft>
              <a:buNone/>
            </a:pPr>
            <a:endParaRPr sz="1200" b="1">
              <a:latin typeface="Roboto"/>
              <a:ea typeface="Roboto"/>
              <a:cs typeface="Roboto"/>
              <a:sym typeface="Roboto"/>
            </a:endParaRPr>
          </a:p>
        </p:txBody>
      </p:sp>
      <p:sp>
        <p:nvSpPr>
          <p:cNvPr id="2868" name="Google Shape;2868;p166"/>
          <p:cNvSpPr/>
          <p:nvPr/>
        </p:nvSpPr>
        <p:spPr>
          <a:xfrm>
            <a:off x="5507000" y="2397117"/>
            <a:ext cx="2399700" cy="917400"/>
          </a:xfrm>
          <a:prstGeom prst="roundRect">
            <a:avLst>
              <a:gd name="adj" fmla="val 16667"/>
            </a:avLst>
          </a:prstGeom>
          <a:solidFill>
            <a:srgbClr val="F7EF6A"/>
          </a:solid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66"/>
          <p:cNvSpPr/>
          <p:nvPr/>
        </p:nvSpPr>
        <p:spPr>
          <a:xfrm>
            <a:off x="5473093" y="2290703"/>
            <a:ext cx="2399700" cy="130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i="1">
                <a:latin typeface="Inconsolata"/>
                <a:ea typeface="Inconsolata"/>
                <a:cs typeface="Inconsolata"/>
                <a:sym typeface="Inconsolata"/>
              </a:rPr>
              <a:t>#######################</a:t>
            </a:r>
            <a:endParaRPr sz="1000" i="1">
              <a:latin typeface="Inconsolata"/>
              <a:ea typeface="Inconsolata"/>
              <a:cs typeface="Inconsolata"/>
              <a:sym typeface="Inconsolata"/>
            </a:endParaRPr>
          </a:p>
          <a:p>
            <a:pPr marL="0" lvl="0" indent="0" algn="l" rtl="0">
              <a:spcBef>
                <a:spcPts val="0"/>
              </a:spcBef>
              <a:spcAft>
                <a:spcPts val="0"/>
              </a:spcAft>
              <a:buNone/>
            </a:pPr>
            <a:r>
              <a:rPr lang="en" sz="1000" i="1">
                <a:latin typeface="Inconsolata"/>
                <a:ea typeface="Inconsolata"/>
                <a:cs typeface="Inconsolata"/>
                <a:sym typeface="Inconsolata"/>
              </a:rPr>
              <a:t># PRODUCT API</a:t>
            </a:r>
            <a:endParaRPr sz="1000" i="1">
              <a:latin typeface="Inconsolata"/>
              <a:ea typeface="Inconsolata"/>
              <a:cs typeface="Inconsolata"/>
              <a:sym typeface="Inconsolata"/>
            </a:endParaRPr>
          </a:p>
          <a:p>
            <a:pPr marL="0" lvl="0" indent="0" algn="l" rtl="0">
              <a:spcBef>
                <a:spcPts val="0"/>
              </a:spcBef>
              <a:spcAft>
                <a:spcPts val="0"/>
              </a:spcAft>
              <a:buNone/>
            </a:pPr>
            <a:r>
              <a:rPr lang="en" sz="1000" i="1">
                <a:latin typeface="Inconsolata"/>
                <a:ea typeface="Inconsolata"/>
                <a:cs typeface="Inconsolata"/>
                <a:sym typeface="Inconsolata"/>
              </a:rPr>
              <a:t>#######################</a:t>
            </a:r>
            <a:endParaRPr sz="1000" i="1">
              <a:latin typeface="Inconsolata"/>
              <a:ea typeface="Inconsolata"/>
              <a:cs typeface="Inconsolata"/>
              <a:sym typeface="Inconsolata"/>
            </a:endParaRPr>
          </a:p>
          <a:p>
            <a:pPr marL="0" lvl="0" indent="0" algn="l" rtl="0">
              <a:spcBef>
                <a:spcPts val="0"/>
              </a:spcBef>
              <a:spcAft>
                <a:spcPts val="0"/>
              </a:spcAft>
              <a:buNone/>
            </a:pPr>
            <a:r>
              <a:rPr lang="en" sz="1000" i="1">
                <a:latin typeface="Inconsolata"/>
                <a:ea typeface="Inconsolata"/>
                <a:cs typeface="Inconsolata"/>
                <a:sym typeface="Inconsolata"/>
              </a:rPr>
              <a:t># Required Base OS</a:t>
            </a:r>
            <a:endParaRPr sz="1000" i="1">
              <a:latin typeface="Inconsolata"/>
              <a:ea typeface="Inconsolata"/>
              <a:cs typeface="Inconsolata"/>
              <a:sym typeface="Inconsolata"/>
            </a:endParaRPr>
          </a:p>
          <a:p>
            <a:pPr marL="0" lvl="0" indent="0" algn="l" rtl="0">
              <a:spcBef>
                <a:spcPts val="0"/>
              </a:spcBef>
              <a:spcAft>
                <a:spcPts val="0"/>
              </a:spcAft>
              <a:buNone/>
            </a:pPr>
            <a:r>
              <a:rPr lang="en" sz="1000" b="1" i="1">
                <a:latin typeface="Inconsolata"/>
                <a:ea typeface="Inconsolata"/>
                <a:cs typeface="Inconsolata"/>
                <a:sym typeface="Inconsolata"/>
              </a:rPr>
              <a:t>FROM fedora:31</a:t>
            </a:r>
            <a:endParaRPr sz="1000" b="1" i="1">
              <a:latin typeface="Inconsolata"/>
              <a:ea typeface="Inconsolata"/>
              <a:cs typeface="Inconsolata"/>
              <a:sym typeface="Inconsolata"/>
            </a:endParaRPr>
          </a:p>
          <a:p>
            <a:pPr marL="0" lvl="0" indent="0" algn="l" rtl="0">
              <a:spcBef>
                <a:spcPts val="0"/>
              </a:spcBef>
              <a:spcAft>
                <a:spcPts val="0"/>
              </a:spcAft>
              <a:buNone/>
            </a:pPr>
            <a:endParaRPr sz="1200" b="1">
              <a:latin typeface="Inconsolata"/>
              <a:ea typeface="Inconsolata"/>
              <a:cs typeface="Inconsolata"/>
              <a:sym typeface="Inconsolata"/>
            </a:endParaRPr>
          </a:p>
        </p:txBody>
      </p:sp>
      <p:sp>
        <p:nvSpPr>
          <p:cNvPr id="2870" name="Google Shape;2870;p166"/>
          <p:cNvSpPr/>
          <p:nvPr/>
        </p:nvSpPr>
        <p:spPr>
          <a:xfrm>
            <a:off x="5507000" y="3873472"/>
            <a:ext cx="2399700" cy="917400"/>
          </a:xfrm>
          <a:prstGeom prst="roundRect">
            <a:avLst>
              <a:gd name="adj" fmla="val 16667"/>
            </a:avLst>
          </a:prstGeom>
          <a:solidFill>
            <a:srgbClr val="F7EF6A"/>
          </a:solid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66"/>
          <p:cNvSpPr/>
          <p:nvPr/>
        </p:nvSpPr>
        <p:spPr>
          <a:xfrm>
            <a:off x="5473093" y="3767053"/>
            <a:ext cx="2399700" cy="13092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i="1">
                <a:latin typeface="Inconsolata"/>
                <a:ea typeface="Inconsolata"/>
                <a:cs typeface="Inconsolata"/>
                <a:sym typeface="Inconsolata"/>
              </a:rPr>
              <a:t>#######################</a:t>
            </a:r>
            <a:endParaRPr sz="1000" i="1">
              <a:latin typeface="Inconsolata"/>
              <a:ea typeface="Inconsolata"/>
              <a:cs typeface="Inconsolata"/>
              <a:sym typeface="Inconsolata"/>
            </a:endParaRPr>
          </a:p>
          <a:p>
            <a:pPr marL="0" lvl="0" indent="0" algn="l" rtl="0">
              <a:spcBef>
                <a:spcPts val="0"/>
              </a:spcBef>
              <a:spcAft>
                <a:spcPts val="0"/>
              </a:spcAft>
              <a:buNone/>
            </a:pPr>
            <a:r>
              <a:rPr lang="en" sz="1000" i="1">
                <a:latin typeface="Inconsolata"/>
                <a:ea typeface="Inconsolata"/>
                <a:cs typeface="Inconsolata"/>
                <a:sym typeface="Inconsolata"/>
              </a:rPr>
              <a:t># AMAZON Database</a:t>
            </a:r>
            <a:endParaRPr sz="1000" i="1">
              <a:latin typeface="Inconsolata"/>
              <a:ea typeface="Inconsolata"/>
              <a:cs typeface="Inconsolata"/>
              <a:sym typeface="Inconsolata"/>
            </a:endParaRPr>
          </a:p>
          <a:p>
            <a:pPr marL="0" lvl="0" indent="0" algn="l" rtl="0">
              <a:spcBef>
                <a:spcPts val="0"/>
              </a:spcBef>
              <a:spcAft>
                <a:spcPts val="0"/>
              </a:spcAft>
              <a:buNone/>
            </a:pPr>
            <a:r>
              <a:rPr lang="en" sz="1000" i="1">
                <a:latin typeface="Inconsolata"/>
                <a:ea typeface="Inconsolata"/>
                <a:cs typeface="Inconsolata"/>
                <a:sym typeface="Inconsolata"/>
              </a:rPr>
              <a:t>#######################</a:t>
            </a:r>
            <a:endParaRPr sz="1000" i="1">
              <a:latin typeface="Inconsolata"/>
              <a:ea typeface="Inconsolata"/>
              <a:cs typeface="Inconsolata"/>
              <a:sym typeface="Inconsolata"/>
            </a:endParaRPr>
          </a:p>
          <a:p>
            <a:pPr marL="0" lvl="0" indent="0" algn="l" rtl="0">
              <a:spcBef>
                <a:spcPts val="0"/>
              </a:spcBef>
              <a:spcAft>
                <a:spcPts val="0"/>
              </a:spcAft>
              <a:buNone/>
            </a:pPr>
            <a:r>
              <a:rPr lang="en" sz="1000" i="1">
                <a:latin typeface="Inconsolata"/>
                <a:ea typeface="Inconsolata"/>
                <a:cs typeface="Inconsolata"/>
                <a:sym typeface="Inconsolata"/>
              </a:rPr>
              <a:t># Required Base OS</a:t>
            </a:r>
            <a:endParaRPr sz="1000" i="1">
              <a:latin typeface="Inconsolata"/>
              <a:ea typeface="Inconsolata"/>
              <a:cs typeface="Inconsolata"/>
              <a:sym typeface="Inconsolata"/>
            </a:endParaRPr>
          </a:p>
          <a:p>
            <a:pPr marL="0" lvl="0" indent="0" algn="l" rtl="0">
              <a:spcBef>
                <a:spcPts val="0"/>
              </a:spcBef>
              <a:spcAft>
                <a:spcPts val="0"/>
              </a:spcAft>
              <a:buNone/>
            </a:pPr>
            <a:r>
              <a:rPr lang="en" sz="1000" b="1" i="1">
                <a:latin typeface="Inconsolata"/>
                <a:ea typeface="Inconsolata"/>
                <a:cs typeface="Inconsolata"/>
                <a:sym typeface="Inconsolata"/>
              </a:rPr>
              <a:t>FROM centos:8</a:t>
            </a:r>
            <a:endParaRPr sz="1000" b="1" i="1">
              <a:latin typeface="Inconsolata"/>
              <a:ea typeface="Inconsolata"/>
              <a:cs typeface="Inconsolata"/>
              <a:sym typeface="Inconsolata"/>
            </a:endParaRPr>
          </a:p>
          <a:p>
            <a:pPr marL="0" lvl="0" indent="0" algn="l" rtl="0">
              <a:spcBef>
                <a:spcPts val="0"/>
              </a:spcBef>
              <a:spcAft>
                <a:spcPts val="0"/>
              </a:spcAft>
              <a:buNone/>
            </a:pPr>
            <a:endParaRPr sz="1200" b="1">
              <a:latin typeface="Inconsolata"/>
              <a:ea typeface="Inconsolata"/>
              <a:cs typeface="Inconsolata"/>
              <a:sym typeface="Inconsolata"/>
            </a:endParaRPr>
          </a:p>
        </p:txBody>
      </p:sp>
      <p:cxnSp>
        <p:nvCxnSpPr>
          <p:cNvPr id="2872" name="Google Shape;2872;p166"/>
          <p:cNvCxnSpPr/>
          <p:nvPr/>
        </p:nvCxnSpPr>
        <p:spPr>
          <a:xfrm rot="5400000" flipH="1">
            <a:off x="5214437" y="1084733"/>
            <a:ext cx="5700" cy="420300"/>
          </a:xfrm>
          <a:prstGeom prst="straightConnector1">
            <a:avLst/>
          </a:prstGeom>
          <a:noFill/>
          <a:ln w="19050" cap="flat" cmpd="sng">
            <a:solidFill>
              <a:schemeClr val="dk2"/>
            </a:solidFill>
            <a:prstDash val="solid"/>
            <a:round/>
            <a:headEnd type="none" w="med" len="med"/>
            <a:tailEnd type="triangle" w="med" len="med"/>
          </a:ln>
        </p:spPr>
      </p:cxnSp>
      <p:cxnSp>
        <p:nvCxnSpPr>
          <p:cNvPr id="2873" name="Google Shape;2873;p166"/>
          <p:cNvCxnSpPr/>
          <p:nvPr/>
        </p:nvCxnSpPr>
        <p:spPr>
          <a:xfrm rot="5400000" flipH="1">
            <a:off x="5214437" y="2604846"/>
            <a:ext cx="5700" cy="420300"/>
          </a:xfrm>
          <a:prstGeom prst="straightConnector1">
            <a:avLst/>
          </a:prstGeom>
          <a:noFill/>
          <a:ln w="19050" cap="flat" cmpd="sng">
            <a:solidFill>
              <a:schemeClr val="dk2"/>
            </a:solidFill>
            <a:prstDash val="solid"/>
            <a:round/>
            <a:headEnd type="none" w="med" len="med"/>
            <a:tailEnd type="triangle" w="med" len="med"/>
          </a:ln>
        </p:spPr>
      </p:cxnSp>
      <p:cxnSp>
        <p:nvCxnSpPr>
          <p:cNvPr id="2874" name="Google Shape;2874;p166"/>
          <p:cNvCxnSpPr/>
          <p:nvPr/>
        </p:nvCxnSpPr>
        <p:spPr>
          <a:xfrm rot="5400000" flipH="1">
            <a:off x="5214437" y="4043096"/>
            <a:ext cx="5700" cy="420300"/>
          </a:xfrm>
          <a:prstGeom prst="straightConnector1">
            <a:avLst/>
          </a:prstGeom>
          <a:noFill/>
          <a:ln w="19050" cap="flat" cmpd="sng">
            <a:solidFill>
              <a:schemeClr val="dk2"/>
            </a:solidFill>
            <a:prstDash val="solid"/>
            <a:round/>
            <a:headEnd type="none" w="med" len="med"/>
            <a:tailEnd type="triangle" w="med" len="med"/>
          </a:ln>
        </p:spPr>
      </p:cxnSp>
      <p:sp>
        <p:nvSpPr>
          <p:cNvPr id="2875" name="Google Shape;2875;p166"/>
          <p:cNvSpPr/>
          <p:nvPr/>
        </p:nvSpPr>
        <p:spPr>
          <a:xfrm rot="5400000" flipH="1">
            <a:off x="3459092" y="1376225"/>
            <a:ext cx="256800" cy="659100"/>
          </a:xfrm>
          <a:prstGeom prst="bentUpArrow">
            <a:avLst>
              <a:gd name="adj1" fmla="val 25000"/>
              <a:gd name="adj2" fmla="val 25000"/>
              <a:gd name="adj3" fmla="val 25000"/>
            </a:avLst>
          </a:prstGeom>
          <a:solidFill>
            <a:srgbClr val="DAE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66"/>
          <p:cNvSpPr/>
          <p:nvPr/>
        </p:nvSpPr>
        <p:spPr>
          <a:xfrm rot="5400000">
            <a:off x="3453603" y="3760625"/>
            <a:ext cx="254700" cy="630000"/>
          </a:xfrm>
          <a:prstGeom prst="bentUpArrow">
            <a:avLst>
              <a:gd name="adj1" fmla="val 25000"/>
              <a:gd name="adj2" fmla="val 25000"/>
              <a:gd name="adj3" fmla="val 25000"/>
            </a:avLst>
          </a:prstGeom>
          <a:solidFill>
            <a:srgbClr val="DAE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pic>
        <p:nvPicPr>
          <p:cNvPr id="2878" name="Google Shape;2878;p166"/>
          <p:cNvPicPr preferRelativeResize="0"/>
          <p:nvPr/>
        </p:nvPicPr>
        <p:blipFill>
          <a:blip r:embed="rId5">
            <a:alphaModFix/>
          </a:blip>
          <a:stretch>
            <a:fillRect/>
          </a:stretch>
        </p:blipFill>
        <p:spPr>
          <a:xfrm>
            <a:off x="949325" y="1666775"/>
            <a:ext cx="2577745" cy="2165299"/>
          </a:xfrm>
          <a:prstGeom prst="rect">
            <a:avLst/>
          </a:prstGeom>
          <a:noFill/>
          <a:ln>
            <a:noFill/>
          </a:ln>
        </p:spPr>
      </p:pic>
      <p:sp>
        <p:nvSpPr>
          <p:cNvPr id="2879" name="Google Shape;2879;p166"/>
          <p:cNvSpPr/>
          <p:nvPr/>
        </p:nvSpPr>
        <p:spPr>
          <a:xfrm>
            <a:off x="6200424" y="2198116"/>
            <a:ext cx="1012800" cy="259200"/>
          </a:xfrm>
          <a:prstGeom prst="rect">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edium"/>
                <a:ea typeface="Roboto Medium"/>
                <a:cs typeface="Roboto Medium"/>
                <a:sym typeface="Roboto Medium"/>
              </a:rPr>
              <a:t>Dockerfile</a:t>
            </a:r>
            <a:endParaRPr sz="1200">
              <a:latin typeface="Roboto Medium"/>
              <a:ea typeface="Roboto Medium"/>
              <a:cs typeface="Roboto Medium"/>
              <a:sym typeface="Roboto Medium"/>
            </a:endParaRPr>
          </a:p>
        </p:txBody>
      </p:sp>
      <p:sp>
        <p:nvSpPr>
          <p:cNvPr id="2880" name="Google Shape;2880;p166"/>
          <p:cNvSpPr/>
          <p:nvPr/>
        </p:nvSpPr>
        <p:spPr>
          <a:xfrm>
            <a:off x="6200424" y="3676111"/>
            <a:ext cx="1012800" cy="282900"/>
          </a:xfrm>
          <a:prstGeom prst="rect">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edium"/>
                <a:ea typeface="Roboto Medium"/>
                <a:cs typeface="Roboto Medium"/>
                <a:sym typeface="Roboto Medium"/>
              </a:rPr>
              <a:t>Dockerfile</a:t>
            </a:r>
            <a:endParaRPr sz="1200">
              <a:latin typeface="Roboto Medium"/>
              <a:ea typeface="Roboto Medium"/>
              <a:cs typeface="Roboto Medium"/>
              <a:sym typeface="Roboto Medium"/>
            </a:endParaRPr>
          </a:p>
        </p:txBody>
      </p:sp>
      <p:sp>
        <p:nvSpPr>
          <p:cNvPr id="2881" name="Google Shape;2881;p166"/>
          <p:cNvSpPr txBox="1"/>
          <p:nvPr/>
        </p:nvSpPr>
        <p:spPr>
          <a:xfrm>
            <a:off x="3644125" y="3218400"/>
            <a:ext cx="1563300" cy="30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Product API</a:t>
            </a:r>
            <a:endParaRPr sz="1000" b="1">
              <a:latin typeface="Roboto"/>
              <a:ea typeface="Roboto"/>
              <a:cs typeface="Roboto"/>
              <a:sym typeface="Roboto"/>
            </a:endParaRPr>
          </a:p>
        </p:txBody>
      </p:sp>
      <p:cxnSp>
        <p:nvCxnSpPr>
          <p:cNvPr id="2882" name="Google Shape;2882;p166"/>
          <p:cNvCxnSpPr/>
          <p:nvPr/>
        </p:nvCxnSpPr>
        <p:spPr>
          <a:xfrm>
            <a:off x="4422763" y="3524412"/>
            <a:ext cx="3000" cy="359400"/>
          </a:xfrm>
          <a:prstGeom prst="straightConnector1">
            <a:avLst/>
          </a:prstGeom>
          <a:noFill/>
          <a:ln w="19050" cap="flat" cmpd="sng">
            <a:solidFill>
              <a:schemeClr val="dk2"/>
            </a:solidFill>
            <a:prstDash val="solid"/>
            <a:round/>
            <a:headEnd type="triangle" w="med" len="med"/>
            <a:tailEnd type="triangle" w="med" len="med"/>
          </a:ln>
        </p:spPr>
      </p:cxnSp>
      <p:sp>
        <p:nvSpPr>
          <p:cNvPr id="2883" name="Google Shape;2883;p166"/>
          <p:cNvSpPr txBox="1"/>
          <p:nvPr/>
        </p:nvSpPr>
        <p:spPr>
          <a:xfrm>
            <a:off x="3644125" y="4553550"/>
            <a:ext cx="1563300" cy="28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Amazon database</a:t>
            </a:r>
            <a:endParaRPr sz="1000" b="1">
              <a:latin typeface="Roboto"/>
              <a:ea typeface="Roboto"/>
              <a:cs typeface="Roboto"/>
              <a:sym typeface="Roboto"/>
            </a:endParaRPr>
          </a:p>
        </p:txBody>
      </p:sp>
      <p:sp>
        <p:nvSpPr>
          <p:cNvPr id="2884" name="Google Shape;2884;p166"/>
          <p:cNvSpPr/>
          <p:nvPr/>
        </p:nvSpPr>
        <p:spPr>
          <a:xfrm>
            <a:off x="6200425" y="864950"/>
            <a:ext cx="1012800" cy="222300"/>
          </a:xfrm>
          <a:prstGeom prst="rect">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Medium"/>
                <a:ea typeface="Roboto Medium"/>
                <a:cs typeface="Roboto Medium"/>
                <a:sym typeface="Roboto Medium"/>
              </a:rPr>
              <a:t>Dockerfile</a:t>
            </a:r>
            <a:endParaRPr sz="1200">
              <a:latin typeface="Roboto Medium"/>
              <a:ea typeface="Roboto Medium"/>
              <a:cs typeface="Roboto Medium"/>
              <a:sym typeface="Roboto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88"/>
        <p:cNvGrpSpPr/>
        <p:nvPr/>
      </p:nvGrpSpPr>
      <p:grpSpPr>
        <a:xfrm>
          <a:off x="0" y="0"/>
          <a:ext cx="0" cy="0"/>
          <a:chOff x="0" y="0"/>
          <a:chExt cx="0" cy="0"/>
        </a:xfrm>
      </p:grpSpPr>
      <p:sp>
        <p:nvSpPr>
          <p:cNvPr id="2889" name="Google Shape;2889;p167"/>
          <p:cNvSpPr txBox="1">
            <a:spLocks noGrp="1"/>
          </p:cNvSpPr>
          <p:nvPr>
            <p:ph type="title"/>
          </p:nvPr>
        </p:nvSpPr>
        <p:spPr>
          <a:xfrm>
            <a:off x="274325" y="1988875"/>
            <a:ext cx="8595300" cy="89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Deploying and </a:t>
            </a:r>
            <a:br>
              <a:rPr lang="en"/>
            </a:br>
            <a:r>
              <a:rPr lang="en"/>
              <a:t>Testing a Container Set</a:t>
            </a:r>
            <a:endParaRPr/>
          </a:p>
        </p:txBody>
      </p:sp>
      <p:sp>
        <p:nvSpPr>
          <p:cNvPr id="2890" name="Google Shape;2890;p1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894"/>
        <p:cNvGrpSpPr/>
        <p:nvPr/>
      </p:nvGrpSpPr>
      <p:grpSpPr>
        <a:xfrm>
          <a:off x="0" y="0"/>
          <a:ext cx="0" cy="0"/>
          <a:chOff x="0" y="0"/>
          <a:chExt cx="0" cy="0"/>
        </a:xfrm>
      </p:grpSpPr>
      <p:sp>
        <p:nvSpPr>
          <p:cNvPr id="2895" name="Google Shape;2895;p168"/>
          <p:cNvSpPr/>
          <p:nvPr/>
        </p:nvSpPr>
        <p:spPr>
          <a:xfrm>
            <a:off x="777550" y="1799275"/>
            <a:ext cx="2342400" cy="2958300"/>
          </a:xfrm>
          <a:prstGeom prst="roundRect">
            <a:avLst>
              <a:gd name="adj" fmla="val 63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68"/>
          <p:cNvSpPr/>
          <p:nvPr/>
        </p:nvSpPr>
        <p:spPr>
          <a:xfrm>
            <a:off x="3340800" y="1799275"/>
            <a:ext cx="2342400" cy="2958300"/>
          </a:xfrm>
          <a:prstGeom prst="roundRect">
            <a:avLst>
              <a:gd name="adj" fmla="val 63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68"/>
          <p:cNvSpPr/>
          <p:nvPr/>
        </p:nvSpPr>
        <p:spPr>
          <a:xfrm>
            <a:off x="5920350" y="1799275"/>
            <a:ext cx="2342400" cy="2958300"/>
          </a:xfrm>
          <a:prstGeom prst="roundRect">
            <a:avLst>
              <a:gd name="adj" fmla="val 637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68"/>
          <p:cNvSpPr/>
          <p:nvPr/>
        </p:nvSpPr>
        <p:spPr>
          <a:xfrm rot="5400000">
            <a:off x="713650" y="2212725"/>
            <a:ext cx="391200" cy="263400"/>
          </a:xfrm>
          <a:prstGeom prst="triangle">
            <a:avLst>
              <a:gd name="adj" fmla="val 50000"/>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68"/>
          <p:cNvSpPr/>
          <p:nvPr/>
        </p:nvSpPr>
        <p:spPr>
          <a:xfrm rot="5400000">
            <a:off x="3276900" y="2212725"/>
            <a:ext cx="391200" cy="263400"/>
          </a:xfrm>
          <a:prstGeom prst="triangle">
            <a:avLst>
              <a:gd name="adj" fmla="val 50000"/>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68"/>
          <p:cNvSpPr/>
          <p:nvPr/>
        </p:nvSpPr>
        <p:spPr>
          <a:xfrm rot="5400000">
            <a:off x="5840150" y="2212725"/>
            <a:ext cx="391200" cy="263400"/>
          </a:xfrm>
          <a:prstGeom prst="triangle">
            <a:avLst>
              <a:gd name="adj" fmla="val 50000"/>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01" name="Google Shape;2901;p168"/>
          <p:cNvPicPr preferRelativeResize="0"/>
          <p:nvPr/>
        </p:nvPicPr>
        <p:blipFill>
          <a:blip r:embed="rId3">
            <a:alphaModFix/>
          </a:blip>
          <a:stretch>
            <a:fillRect/>
          </a:stretch>
        </p:blipFill>
        <p:spPr>
          <a:xfrm>
            <a:off x="228600" y="1421775"/>
            <a:ext cx="8520201" cy="3611624"/>
          </a:xfrm>
          <a:prstGeom prst="rect">
            <a:avLst/>
          </a:prstGeom>
          <a:noFill/>
          <a:ln>
            <a:noFill/>
          </a:ln>
        </p:spPr>
      </p:pic>
      <p:sp>
        <p:nvSpPr>
          <p:cNvPr id="2902" name="Google Shape;2902;p1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sp>
        <p:nvSpPr>
          <p:cNvPr id="2903" name="Google Shape;2903;p168"/>
          <p:cNvSpPr txBox="1">
            <a:spLocks noGrp="1"/>
          </p:cNvSpPr>
          <p:nvPr>
            <p:ph type="subTitle" idx="1"/>
          </p:nvPr>
        </p:nvSpPr>
        <p:spPr>
          <a:xfrm>
            <a:off x="996150" y="1946000"/>
            <a:ext cx="2047500" cy="1989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dirty="0">
                <a:latin typeface="Roboto"/>
                <a:ea typeface="Roboto"/>
                <a:cs typeface="Roboto"/>
                <a:sym typeface="Roboto"/>
              </a:rPr>
              <a:t>Deploy multiple types of containers at the same time. </a:t>
            </a:r>
            <a:endParaRPr sz="1400" dirty="0">
              <a:latin typeface="Roboto"/>
              <a:ea typeface="Roboto"/>
              <a:cs typeface="Roboto"/>
              <a:sym typeface="Roboto"/>
            </a:endParaRPr>
          </a:p>
          <a:p>
            <a:pPr marL="0" lvl="0" indent="0" algn="l" rtl="0">
              <a:lnSpc>
                <a:spcPct val="115000"/>
              </a:lnSpc>
              <a:spcBef>
                <a:spcPts val="1000"/>
              </a:spcBef>
              <a:spcAft>
                <a:spcPts val="0"/>
              </a:spcAft>
              <a:buNone/>
            </a:pPr>
            <a:r>
              <a:rPr lang="en" sz="1400" dirty="0">
                <a:latin typeface="Roboto"/>
                <a:ea typeface="Roboto"/>
                <a:cs typeface="Roboto"/>
                <a:sym typeface="Roboto"/>
              </a:rPr>
              <a:t>For example, front-end and database services.</a:t>
            </a:r>
            <a:endParaRPr sz="1400" dirty="0">
              <a:latin typeface="Roboto"/>
              <a:ea typeface="Roboto"/>
              <a:cs typeface="Roboto"/>
              <a:sym typeface="Roboto"/>
            </a:endParaRPr>
          </a:p>
        </p:txBody>
      </p:sp>
      <p:sp>
        <p:nvSpPr>
          <p:cNvPr id="2904" name="Google Shape;2904;p168"/>
          <p:cNvSpPr txBox="1">
            <a:spLocks noGrp="1"/>
          </p:cNvSpPr>
          <p:nvPr>
            <p:ph type="subTitle" idx="2"/>
          </p:nvPr>
        </p:nvSpPr>
        <p:spPr>
          <a:xfrm>
            <a:off x="3605825" y="1717400"/>
            <a:ext cx="2107500" cy="174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Deploy copies of containers we want replicated. </a:t>
            </a:r>
            <a:endParaRPr sz="1400" dirty="0">
              <a:solidFill>
                <a:srgbClr val="24292E"/>
              </a:solidFill>
              <a:latin typeface="Roboto"/>
              <a:ea typeface="Roboto"/>
              <a:cs typeface="Roboto"/>
              <a:sym typeface="Roboto"/>
            </a:endParaRPr>
          </a:p>
        </p:txBody>
      </p:sp>
      <p:sp>
        <p:nvSpPr>
          <p:cNvPr id="2905" name="Google Shape;2905;p168"/>
          <p:cNvSpPr txBox="1">
            <a:spLocks noGrp="1"/>
          </p:cNvSpPr>
          <p:nvPr>
            <p:ph type="subTitle" idx="3"/>
          </p:nvPr>
        </p:nvSpPr>
        <p:spPr>
          <a:xfrm>
            <a:off x="6199350" y="1717575"/>
            <a:ext cx="2047500" cy="1989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Set up a network for our containers so they can communicate with each other.</a:t>
            </a:r>
            <a:endParaRPr>
              <a:solidFill>
                <a:srgbClr val="24292E"/>
              </a:solidFill>
              <a:latin typeface="Roboto"/>
              <a:ea typeface="Roboto"/>
              <a:cs typeface="Roboto"/>
              <a:sym typeface="Roboto"/>
            </a:endParaRPr>
          </a:p>
        </p:txBody>
      </p:sp>
      <p:sp>
        <p:nvSpPr>
          <p:cNvPr id="2906" name="Google Shape;2906;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Deploying at Scale</a:t>
            </a:r>
            <a:endParaRPr/>
          </a:p>
        </p:txBody>
      </p:sp>
      <p:sp>
        <p:nvSpPr>
          <p:cNvPr id="2907" name="Google Shape;2907;p1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Deploying containers can be tedious, especially if a business requires hundreds </a:t>
            </a:r>
            <a:br>
              <a:rPr lang="en"/>
            </a:br>
            <a:r>
              <a:rPr lang="en"/>
              <a:t>or thousands of microservices. Therefore we need to know how to deploy in large-scale environments. Specifically, how to: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911"/>
        <p:cNvGrpSpPr/>
        <p:nvPr/>
      </p:nvGrpSpPr>
      <p:grpSpPr>
        <a:xfrm>
          <a:off x="0" y="0"/>
          <a:ext cx="0" cy="0"/>
          <a:chOff x="0" y="0"/>
          <a:chExt cx="0" cy="0"/>
        </a:xfrm>
      </p:grpSpPr>
      <p:sp>
        <p:nvSpPr>
          <p:cNvPr id="2912" name="Google Shape;2912;p169"/>
          <p:cNvSpPr txBox="1"/>
          <p:nvPr/>
        </p:nvSpPr>
        <p:spPr>
          <a:xfrm>
            <a:off x="5122800" y="3325075"/>
            <a:ext cx="4144200" cy="1390200"/>
          </a:xfrm>
          <a:prstGeom prst="rect">
            <a:avLst/>
          </a:prstGeom>
          <a:solidFill>
            <a:srgbClr val="F3F3F3"/>
          </a:solidFill>
          <a:ln>
            <a:noFill/>
          </a:ln>
          <a:effectLst>
            <a:outerShdw blurRad="171450" dist="9525" algn="bl" rotWithShape="0">
              <a:srgbClr val="000000">
                <a:alpha val="18000"/>
              </a:srgbClr>
            </a:outerShdw>
          </a:effectLst>
        </p:spPr>
        <p:txBody>
          <a:bodyPr spcFirstLastPara="1" wrap="square" lIns="182875" tIns="182875" rIns="91425" bIns="182875" anchor="t" anchorCtr="0">
            <a:noAutofit/>
          </a:bodyPr>
          <a:lstStyle/>
          <a:p>
            <a:pPr marL="0" lvl="0" indent="0" algn="l" rtl="0">
              <a:spcBef>
                <a:spcPts val="0"/>
              </a:spcBef>
              <a:spcAft>
                <a:spcPts val="0"/>
              </a:spcAft>
              <a:buNone/>
            </a:pPr>
            <a:endParaRPr sz="1700" b="1">
              <a:solidFill>
                <a:srgbClr val="22863A"/>
              </a:solidFill>
              <a:latin typeface="Inconsolata"/>
              <a:ea typeface="Inconsolata"/>
              <a:cs typeface="Inconsolata"/>
              <a:sym typeface="Inconsolata"/>
            </a:endParaRPr>
          </a:p>
        </p:txBody>
      </p:sp>
      <p:sp>
        <p:nvSpPr>
          <p:cNvPr id="2913" name="Google Shape;2913;p169"/>
          <p:cNvSpPr txBox="1"/>
          <p:nvPr/>
        </p:nvSpPr>
        <p:spPr>
          <a:xfrm>
            <a:off x="-219925" y="1437750"/>
            <a:ext cx="5342700" cy="1049100"/>
          </a:xfrm>
          <a:prstGeom prst="rect">
            <a:avLst/>
          </a:prstGeom>
          <a:solidFill>
            <a:srgbClr val="F3F3F3"/>
          </a:solidFill>
          <a:ln>
            <a:noFill/>
          </a:ln>
          <a:effectLst>
            <a:outerShdw blurRad="171450" dist="9525" algn="bl" rotWithShape="0">
              <a:srgbClr val="000000">
                <a:alpha val="18000"/>
              </a:srgbClr>
            </a:outerShdw>
          </a:effectLst>
        </p:spPr>
        <p:txBody>
          <a:bodyPr spcFirstLastPara="1" wrap="square" lIns="182875" tIns="182875" rIns="91425" bIns="182875" anchor="t" anchorCtr="0">
            <a:noAutofit/>
          </a:bodyPr>
          <a:lstStyle/>
          <a:p>
            <a:pPr marL="0" lvl="0" indent="0" algn="l" rtl="0">
              <a:spcBef>
                <a:spcPts val="0"/>
              </a:spcBef>
              <a:spcAft>
                <a:spcPts val="0"/>
              </a:spcAft>
              <a:buNone/>
            </a:pPr>
            <a:endParaRPr sz="1700" b="1">
              <a:solidFill>
                <a:srgbClr val="22863A"/>
              </a:solidFill>
              <a:latin typeface="Inconsolata"/>
              <a:ea typeface="Inconsolata"/>
              <a:cs typeface="Inconsolata"/>
              <a:sym typeface="Inconsolata"/>
            </a:endParaRPr>
          </a:p>
        </p:txBody>
      </p:sp>
      <p:sp>
        <p:nvSpPr>
          <p:cNvPr id="2914" name="Google Shape;2914;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Deploying at Scale</a:t>
            </a:r>
            <a:endParaRPr/>
          </a:p>
        </p:txBody>
      </p:sp>
      <p:sp>
        <p:nvSpPr>
          <p:cNvPr id="2915" name="Google Shape;2915;p169"/>
          <p:cNvSpPr txBox="1">
            <a:spLocks noGrp="1"/>
          </p:cNvSpPr>
          <p:nvPr>
            <p:ph type="subTitle" idx="1"/>
          </p:nvPr>
        </p:nvSpPr>
        <p:spPr>
          <a:xfrm>
            <a:off x="0" y="675975"/>
            <a:ext cx="9144000" cy="46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use Docker Compose to enable these large-scale deployments. </a:t>
            </a:r>
            <a:endParaRPr/>
          </a:p>
        </p:txBody>
      </p:sp>
      <p:sp>
        <p:nvSpPr>
          <p:cNvPr id="2916" name="Google Shape;2916;p169"/>
          <p:cNvSpPr txBox="1">
            <a:spLocks noGrp="1"/>
          </p:cNvSpPr>
          <p:nvPr>
            <p:ph type="body" idx="3"/>
          </p:nvPr>
        </p:nvSpPr>
        <p:spPr>
          <a:xfrm>
            <a:off x="129500" y="1660875"/>
            <a:ext cx="4773300" cy="7206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sz="1600" b="1"/>
              <a:t>Docker Compose </a:t>
            </a:r>
            <a:r>
              <a:rPr lang="en" sz="1600"/>
              <a:t>allows us to create repeated, multi-container deployments.</a:t>
            </a:r>
            <a:endParaRPr sz="1600"/>
          </a:p>
        </p:txBody>
      </p:sp>
      <p:sp>
        <p:nvSpPr>
          <p:cNvPr id="2917" name="Google Shape;2917;p1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
        <p:nvSpPr>
          <p:cNvPr id="2918" name="Google Shape;2918;p169"/>
          <p:cNvSpPr txBox="1">
            <a:spLocks noGrp="1"/>
          </p:cNvSpPr>
          <p:nvPr>
            <p:ph type="body" idx="3"/>
          </p:nvPr>
        </p:nvSpPr>
        <p:spPr>
          <a:xfrm>
            <a:off x="6139975" y="3532750"/>
            <a:ext cx="2721300" cy="11826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Clr>
                <a:schemeClr val="dk1"/>
              </a:buClr>
              <a:buSzPts val="1100"/>
              <a:buFont typeface="Arial"/>
              <a:buNone/>
            </a:pPr>
            <a:r>
              <a:rPr lang="en" b="1">
                <a:solidFill>
                  <a:schemeClr val="dk1"/>
                </a:solidFill>
              </a:rPr>
              <a:t>Remember</a:t>
            </a:r>
            <a:r>
              <a:rPr lang="en" i="1">
                <a:solidFill>
                  <a:schemeClr val="dk1"/>
                </a:solidFill>
              </a:rPr>
              <a:t>: </a:t>
            </a:r>
            <a:r>
              <a:rPr lang="en">
                <a:solidFill>
                  <a:schemeClr val="dk1"/>
                </a:solidFill>
              </a:rPr>
              <a:t>We used Docker Compose in the last class to set up our WordPress site. </a:t>
            </a:r>
            <a:endParaRPr/>
          </a:p>
        </p:txBody>
      </p:sp>
      <p:pic>
        <p:nvPicPr>
          <p:cNvPr id="2919" name="Google Shape;2919;p169"/>
          <p:cNvPicPr preferRelativeResize="0"/>
          <p:nvPr/>
        </p:nvPicPr>
        <p:blipFill>
          <a:blip r:embed="rId3">
            <a:alphaModFix/>
          </a:blip>
          <a:stretch>
            <a:fillRect/>
          </a:stretch>
        </p:blipFill>
        <p:spPr>
          <a:xfrm>
            <a:off x="2990512" y="1047238"/>
            <a:ext cx="3478460" cy="3820524"/>
          </a:xfrm>
          <a:prstGeom prst="rect">
            <a:avLst/>
          </a:prstGeom>
          <a:noFill/>
          <a:ln>
            <a:noFill/>
          </a:ln>
          <a:effectLst>
            <a:outerShdw blurRad="171450" dist="9525" algn="bl" rotWithShape="0">
              <a:srgbClr val="000000">
                <a:alpha val="21000"/>
              </a:srgbClr>
            </a:outerShdw>
          </a:effectLst>
        </p:spPr>
      </p:pic>
      <p:pic>
        <p:nvPicPr>
          <p:cNvPr id="2920" name="Google Shape;2920;p169"/>
          <p:cNvPicPr preferRelativeResize="0"/>
          <p:nvPr/>
        </p:nvPicPr>
        <p:blipFill rotWithShape="1">
          <a:blip r:embed="rId4">
            <a:alphaModFix/>
          </a:blip>
          <a:srcRect t="68407"/>
          <a:stretch/>
        </p:blipFill>
        <p:spPr>
          <a:xfrm>
            <a:off x="1193999" y="2896325"/>
            <a:ext cx="2011103" cy="533700"/>
          </a:xfrm>
          <a:prstGeom prst="rect">
            <a:avLst/>
          </a:prstGeom>
          <a:noFill/>
          <a:ln>
            <a:noFill/>
          </a:ln>
        </p:spPr>
      </p:pic>
      <p:sp>
        <p:nvSpPr>
          <p:cNvPr id="2921" name="Google Shape;2921;p169"/>
          <p:cNvSpPr txBox="1"/>
          <p:nvPr/>
        </p:nvSpPr>
        <p:spPr>
          <a:xfrm>
            <a:off x="1183450" y="3273400"/>
            <a:ext cx="2021700" cy="5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35A5E2"/>
                </a:solidFill>
                <a:latin typeface="Comfortaa"/>
                <a:ea typeface="Comfortaa"/>
                <a:cs typeface="Comfortaa"/>
                <a:sym typeface="Comfortaa"/>
              </a:rPr>
              <a:t>compose</a:t>
            </a:r>
            <a:endParaRPr sz="3000" b="1">
              <a:solidFill>
                <a:srgbClr val="35A5E2"/>
              </a:solidFill>
              <a:latin typeface="Comfortaa"/>
              <a:ea typeface="Comfortaa"/>
              <a:cs typeface="Comfortaa"/>
              <a:sym typeface="Comforta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925"/>
        <p:cNvGrpSpPr/>
        <p:nvPr/>
      </p:nvGrpSpPr>
      <p:grpSpPr>
        <a:xfrm>
          <a:off x="0" y="0"/>
          <a:ext cx="0" cy="0"/>
          <a:chOff x="0" y="0"/>
          <a:chExt cx="0" cy="0"/>
        </a:xfrm>
      </p:grpSpPr>
      <p:sp>
        <p:nvSpPr>
          <p:cNvPr id="2926" name="Google Shape;2926;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Docker Compose YAML File</a:t>
            </a:r>
            <a:endParaRPr/>
          </a:p>
        </p:txBody>
      </p:sp>
      <p:sp>
        <p:nvSpPr>
          <p:cNvPr id="2927" name="Google Shape;2927;p170"/>
          <p:cNvSpPr txBox="1">
            <a:spLocks noGrp="1"/>
          </p:cNvSpPr>
          <p:nvPr>
            <p:ph type="subTitle" idx="1"/>
          </p:nvPr>
        </p:nvSpPr>
        <p:spPr>
          <a:xfrm>
            <a:off x="0" y="675975"/>
            <a:ext cx="4105200" cy="1247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also used YAML files </a:t>
            </a:r>
            <a:br>
              <a:rPr lang="en"/>
            </a:br>
            <a:r>
              <a:rPr lang="en"/>
              <a:t>to deploy Ansible playbooks during our cloud security unit. </a:t>
            </a:r>
            <a:endParaRPr/>
          </a:p>
        </p:txBody>
      </p:sp>
      <p:sp>
        <p:nvSpPr>
          <p:cNvPr id="2928" name="Google Shape;2928;p170"/>
          <p:cNvSpPr txBox="1">
            <a:spLocks noGrp="1"/>
          </p:cNvSpPr>
          <p:nvPr>
            <p:ph type="body" idx="3"/>
          </p:nvPr>
        </p:nvSpPr>
        <p:spPr>
          <a:xfrm>
            <a:off x="175" y="2141150"/>
            <a:ext cx="3821100" cy="1746600"/>
          </a:xfrm>
          <a:prstGeom prst="rect">
            <a:avLst/>
          </a:prstGeom>
        </p:spPr>
        <p:txBody>
          <a:bodyPr spcFirstLastPara="1" wrap="square" lIns="457200" tIns="0" rIns="457200" bIns="914400" anchor="t" anchorCtr="0">
            <a:noAutofit/>
          </a:bodyPr>
          <a:lstStyle/>
          <a:p>
            <a:pPr marL="320040" lvl="0" indent="-193040" algn="l" rtl="0">
              <a:lnSpc>
                <a:spcPct val="115000"/>
              </a:lnSpc>
              <a:spcBef>
                <a:spcPts val="0"/>
              </a:spcBef>
              <a:spcAft>
                <a:spcPts val="0"/>
              </a:spcAft>
              <a:buSzPts val="1600"/>
              <a:buChar char="●"/>
            </a:pPr>
            <a:r>
              <a:rPr lang="en" sz="1600"/>
              <a:t>Docker Compose uses YAML to define the containers, their networking configurations, and where you want to copy files from your host machine into </a:t>
            </a:r>
            <a:br>
              <a:rPr lang="en" sz="1600"/>
            </a:br>
            <a:r>
              <a:rPr lang="en" sz="1600"/>
              <a:t>your container. </a:t>
            </a:r>
            <a:endParaRPr sz="1600"/>
          </a:p>
        </p:txBody>
      </p:sp>
      <p:sp>
        <p:nvSpPr>
          <p:cNvPr id="2929" name="Google Shape;2929;p170"/>
          <p:cNvSpPr txBox="1"/>
          <p:nvPr/>
        </p:nvSpPr>
        <p:spPr>
          <a:xfrm>
            <a:off x="3734575" y="845200"/>
            <a:ext cx="5135100" cy="3868200"/>
          </a:xfrm>
          <a:prstGeom prst="rect">
            <a:avLst/>
          </a:prstGeom>
          <a:solidFill>
            <a:srgbClr val="F3F3F3"/>
          </a:solidFill>
          <a:ln>
            <a:noFill/>
          </a:ln>
          <a:effectLst>
            <a:outerShdw blurRad="171450" dist="9525" algn="bl" rotWithShape="0">
              <a:srgbClr val="000000">
                <a:alpha val="18000"/>
              </a:srgbClr>
            </a:outerShdw>
          </a:effectLst>
        </p:spPr>
        <p:txBody>
          <a:bodyPr spcFirstLastPara="1" wrap="square" lIns="182875" tIns="182875" rIns="91425" bIns="182875" anchor="t" anchorCtr="0">
            <a:noAutofit/>
          </a:bodyPr>
          <a:lstStyle/>
          <a:p>
            <a:pPr marL="0" lvl="0" indent="0" algn="l" rtl="0">
              <a:spcBef>
                <a:spcPts val="0"/>
              </a:spcBef>
              <a:spcAft>
                <a:spcPts val="0"/>
              </a:spcAft>
              <a:buNone/>
            </a:pPr>
            <a:r>
              <a:rPr lang="en" sz="1700" b="1">
                <a:solidFill>
                  <a:srgbClr val="22863A"/>
                </a:solidFill>
                <a:latin typeface="Inconsolata"/>
                <a:ea typeface="Inconsolata"/>
                <a:cs typeface="Inconsolata"/>
                <a:sym typeface="Inconsolata"/>
              </a:rPr>
              <a:t>version</a:t>
            </a:r>
            <a:r>
              <a:rPr lang="en" sz="1700" b="1">
                <a:solidFill>
                  <a:srgbClr val="24292E"/>
                </a:solidFill>
                <a:latin typeface="Inconsolata"/>
                <a:ea typeface="Inconsolata"/>
                <a:cs typeface="Inconsolata"/>
                <a:sym typeface="Inconsolata"/>
              </a:rPr>
              <a:t>: </a:t>
            </a:r>
            <a:r>
              <a:rPr lang="en" sz="1700" b="1">
                <a:solidFill>
                  <a:srgbClr val="032F62"/>
                </a:solidFill>
                <a:latin typeface="Inconsolata"/>
                <a:ea typeface="Inconsolata"/>
                <a:cs typeface="Inconsolata"/>
                <a:sym typeface="Inconsolata"/>
              </a:rPr>
              <a:t>"3.7"</a:t>
            </a: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2863A"/>
                </a:solidFill>
                <a:latin typeface="Inconsolata"/>
                <a:ea typeface="Inconsolata"/>
                <a:cs typeface="Inconsolata"/>
                <a:sym typeface="Inconsolata"/>
              </a:rPr>
              <a:t>services</a:t>
            </a:r>
            <a:r>
              <a:rPr lang="en" sz="1700" b="1">
                <a:solidFill>
                  <a:srgbClr val="24292E"/>
                </a:solidFill>
                <a:latin typeface="Inconsolata"/>
                <a:ea typeface="Inconsolata"/>
                <a:cs typeface="Inconsolata"/>
                <a:sym typeface="Inconsolata"/>
              </a:rPr>
              <a:t>:</a:t>
            </a: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4292E"/>
                </a:solidFill>
                <a:latin typeface="Inconsolata"/>
                <a:ea typeface="Inconsolata"/>
                <a:cs typeface="Inconsolata"/>
                <a:sym typeface="Inconsolata"/>
              </a:rPr>
              <a:t>  </a:t>
            </a:r>
            <a:r>
              <a:rPr lang="en" sz="1700" b="1">
                <a:solidFill>
                  <a:srgbClr val="22863A"/>
                </a:solidFill>
                <a:latin typeface="Inconsolata"/>
                <a:ea typeface="Inconsolata"/>
                <a:cs typeface="Inconsolata"/>
                <a:sym typeface="Inconsolata"/>
              </a:rPr>
              <a:t>ui</a:t>
            </a:r>
            <a:r>
              <a:rPr lang="en" sz="1700" b="1">
                <a:solidFill>
                  <a:srgbClr val="24292E"/>
                </a:solidFill>
                <a:latin typeface="Inconsolata"/>
                <a:ea typeface="Inconsolata"/>
                <a:cs typeface="Inconsolata"/>
                <a:sym typeface="Inconsolata"/>
              </a:rPr>
              <a:t>:</a:t>
            </a: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4292E"/>
                </a:solidFill>
                <a:latin typeface="Inconsolata"/>
                <a:ea typeface="Inconsolata"/>
                <a:cs typeface="Inconsolata"/>
                <a:sym typeface="Inconsolata"/>
              </a:rPr>
              <a:t>    </a:t>
            </a:r>
            <a:r>
              <a:rPr lang="en" sz="1700" b="1">
                <a:solidFill>
                  <a:srgbClr val="22863A"/>
                </a:solidFill>
                <a:latin typeface="Inconsolata"/>
                <a:ea typeface="Inconsolata"/>
                <a:cs typeface="Inconsolata"/>
                <a:sym typeface="Inconsolata"/>
              </a:rPr>
              <a:t>image</a:t>
            </a:r>
            <a:r>
              <a:rPr lang="en" sz="1700" b="1">
                <a:solidFill>
                  <a:srgbClr val="24292E"/>
                </a:solidFill>
                <a:latin typeface="Inconsolata"/>
                <a:ea typeface="Inconsolata"/>
                <a:cs typeface="Inconsolata"/>
                <a:sym typeface="Inconsolata"/>
              </a:rPr>
              <a:t>: </a:t>
            </a:r>
            <a:r>
              <a:rPr lang="en" sz="1700" b="1">
                <a:solidFill>
                  <a:srgbClr val="032F62"/>
                </a:solidFill>
                <a:latin typeface="Inconsolata"/>
                <a:ea typeface="Inconsolata"/>
                <a:cs typeface="Inconsolata"/>
                <a:sym typeface="Inconsolata"/>
              </a:rPr>
              <a:t>httpd:2.4</a:t>
            </a: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4292E"/>
                </a:solidFill>
                <a:latin typeface="Inconsolata"/>
                <a:ea typeface="Inconsolata"/>
                <a:cs typeface="Inconsolata"/>
                <a:sym typeface="Inconsolata"/>
              </a:rPr>
              <a:t>    </a:t>
            </a:r>
            <a:r>
              <a:rPr lang="en" sz="1700" b="1">
                <a:solidFill>
                  <a:srgbClr val="22863A"/>
                </a:solidFill>
                <a:latin typeface="Inconsolata"/>
                <a:ea typeface="Inconsolata"/>
                <a:cs typeface="Inconsolata"/>
                <a:sym typeface="Inconsolata"/>
              </a:rPr>
              <a:t>ports</a:t>
            </a:r>
            <a:r>
              <a:rPr lang="en" sz="1700" b="1">
                <a:solidFill>
                  <a:srgbClr val="24292E"/>
                </a:solidFill>
                <a:latin typeface="Inconsolata"/>
                <a:ea typeface="Inconsolata"/>
                <a:cs typeface="Inconsolata"/>
                <a:sym typeface="Inconsolata"/>
              </a:rPr>
              <a:t>:</a:t>
            </a: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4292E"/>
                </a:solidFill>
                <a:latin typeface="Inconsolata"/>
                <a:ea typeface="Inconsolata"/>
                <a:cs typeface="Inconsolata"/>
                <a:sym typeface="Inconsolata"/>
              </a:rPr>
              <a:t>      - </a:t>
            </a:r>
            <a:r>
              <a:rPr lang="en" sz="1700" b="1">
                <a:solidFill>
                  <a:srgbClr val="005CC5"/>
                </a:solidFill>
                <a:latin typeface="Inconsolata"/>
                <a:ea typeface="Inconsolata"/>
                <a:cs typeface="Inconsolata"/>
                <a:sym typeface="Inconsolata"/>
              </a:rPr>
              <a:t>10000:8080</a:t>
            </a: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4292E"/>
                </a:solidFill>
                <a:latin typeface="Inconsolata"/>
                <a:ea typeface="Inconsolata"/>
                <a:cs typeface="Inconsolata"/>
                <a:sym typeface="Inconsolata"/>
              </a:rPr>
              <a:t>    </a:t>
            </a:r>
            <a:r>
              <a:rPr lang="en" sz="1700" b="1">
                <a:solidFill>
                  <a:srgbClr val="22863A"/>
                </a:solidFill>
                <a:latin typeface="Inconsolata"/>
                <a:ea typeface="Inconsolata"/>
                <a:cs typeface="Inconsolata"/>
                <a:sym typeface="Inconsolata"/>
              </a:rPr>
              <a:t>volumes</a:t>
            </a:r>
            <a:r>
              <a:rPr lang="en" sz="1700" b="1">
                <a:solidFill>
                  <a:srgbClr val="24292E"/>
                </a:solidFill>
                <a:latin typeface="Inconsolata"/>
                <a:ea typeface="Inconsolata"/>
                <a:cs typeface="Inconsolata"/>
                <a:sym typeface="Inconsolata"/>
              </a:rPr>
              <a:t>:</a:t>
            </a: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4292E"/>
                </a:solidFill>
                <a:latin typeface="Inconsolata"/>
                <a:ea typeface="Inconsolata"/>
                <a:cs typeface="Inconsolata"/>
                <a:sym typeface="Inconsolata"/>
              </a:rPr>
              <a:t>      - </a:t>
            </a:r>
            <a:r>
              <a:rPr lang="en" sz="1700" b="1">
                <a:solidFill>
                  <a:srgbClr val="032F62"/>
                </a:solidFill>
                <a:latin typeface="Inconsolata"/>
                <a:ea typeface="Inconsolata"/>
                <a:cs typeface="Inconsolata"/>
                <a:sym typeface="Inconsolata"/>
              </a:rPr>
              <a:t>./volume:/home</a:t>
            </a: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4292E"/>
                </a:solidFill>
                <a:latin typeface="Inconsolata"/>
                <a:ea typeface="Inconsolata"/>
                <a:cs typeface="Inconsolata"/>
                <a:sym typeface="Inconsolata"/>
              </a:rPr>
              <a:t>    </a:t>
            </a:r>
            <a:r>
              <a:rPr lang="en" sz="1700" b="1">
                <a:solidFill>
                  <a:srgbClr val="22863A"/>
                </a:solidFill>
                <a:latin typeface="Inconsolata"/>
                <a:ea typeface="Inconsolata"/>
                <a:cs typeface="Inconsolata"/>
                <a:sym typeface="Inconsolata"/>
              </a:rPr>
              <a:t>networks</a:t>
            </a:r>
            <a:r>
              <a:rPr lang="en" sz="1700" b="1">
                <a:solidFill>
                  <a:srgbClr val="24292E"/>
                </a:solidFill>
                <a:latin typeface="Inconsolata"/>
                <a:ea typeface="Inconsolata"/>
                <a:cs typeface="Inconsolata"/>
                <a:sym typeface="Inconsolata"/>
              </a:rPr>
              <a:t>:</a:t>
            </a: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4292E"/>
                </a:solidFill>
                <a:latin typeface="Inconsolata"/>
                <a:ea typeface="Inconsolata"/>
                <a:cs typeface="Inconsolata"/>
                <a:sym typeface="Inconsolata"/>
              </a:rPr>
              <a:t>      </a:t>
            </a:r>
            <a:r>
              <a:rPr lang="en" sz="1700" b="1">
                <a:solidFill>
                  <a:srgbClr val="22863A"/>
                </a:solidFill>
                <a:latin typeface="Inconsolata"/>
                <a:ea typeface="Inconsolata"/>
                <a:cs typeface="Inconsolata"/>
                <a:sym typeface="Inconsolata"/>
              </a:rPr>
              <a:t>demo-net</a:t>
            </a:r>
            <a:r>
              <a:rPr lang="en" sz="1700" b="1">
                <a:solidFill>
                  <a:srgbClr val="24292E"/>
                </a:solidFill>
                <a:latin typeface="Inconsolata"/>
                <a:ea typeface="Inconsolata"/>
                <a:cs typeface="Inconsolata"/>
                <a:sym typeface="Inconsolata"/>
              </a:rPr>
              <a:t>:</a:t>
            </a: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4292E"/>
                </a:solidFill>
                <a:latin typeface="Inconsolata"/>
                <a:ea typeface="Inconsolata"/>
                <a:cs typeface="Inconsolata"/>
                <a:sym typeface="Inconsolata"/>
              </a:rPr>
              <a:t>        </a:t>
            </a:r>
            <a:r>
              <a:rPr lang="en" sz="1700" b="1">
                <a:solidFill>
                  <a:srgbClr val="22863A"/>
                </a:solidFill>
                <a:latin typeface="Inconsolata"/>
                <a:ea typeface="Inconsolata"/>
                <a:cs typeface="Inconsolata"/>
                <a:sym typeface="Inconsolata"/>
              </a:rPr>
              <a:t>ipv4_address</a:t>
            </a:r>
            <a:r>
              <a:rPr lang="en" sz="1700" b="1">
                <a:solidFill>
                  <a:srgbClr val="24292E"/>
                </a:solidFill>
                <a:latin typeface="Inconsolata"/>
                <a:ea typeface="Inconsolata"/>
                <a:cs typeface="Inconsolata"/>
                <a:sym typeface="Inconsolata"/>
              </a:rPr>
              <a:t>: </a:t>
            </a:r>
            <a:r>
              <a:rPr lang="en" sz="1700" b="1">
                <a:solidFill>
                  <a:srgbClr val="032F62"/>
                </a:solidFill>
                <a:latin typeface="Inconsolata"/>
                <a:ea typeface="Inconsolata"/>
                <a:cs typeface="Inconsolata"/>
                <a:sym typeface="Inconsolata"/>
              </a:rPr>
              <a:t>192.168.1.2</a:t>
            </a:r>
            <a:endParaRPr sz="1700" b="1">
              <a:solidFill>
                <a:srgbClr val="24292E"/>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4292E"/>
                </a:solidFill>
                <a:latin typeface="Inconsolata"/>
                <a:ea typeface="Inconsolata"/>
                <a:cs typeface="Inconsolata"/>
                <a:sym typeface="Inconsolata"/>
              </a:rPr>
              <a:t>  </a:t>
            </a:r>
            <a:endParaRPr sz="1700" b="1">
              <a:solidFill>
                <a:srgbClr val="22863A"/>
              </a:solidFill>
              <a:latin typeface="Inconsolata"/>
              <a:ea typeface="Inconsolata"/>
              <a:cs typeface="Inconsolata"/>
              <a:sym typeface="Inconsolata"/>
            </a:endParaRPr>
          </a:p>
          <a:p>
            <a:pPr marL="0" lvl="0" indent="0" algn="l" rtl="0">
              <a:spcBef>
                <a:spcPts val="0"/>
              </a:spcBef>
              <a:spcAft>
                <a:spcPts val="0"/>
              </a:spcAft>
              <a:buNone/>
            </a:pPr>
            <a:r>
              <a:rPr lang="en" sz="1700" b="1">
                <a:solidFill>
                  <a:srgbClr val="22863A"/>
                </a:solidFill>
                <a:latin typeface="Inconsolata"/>
                <a:ea typeface="Inconsolata"/>
                <a:cs typeface="Inconsolata"/>
                <a:sym typeface="Inconsolata"/>
              </a:rPr>
              <a:t>[truncated…]</a:t>
            </a:r>
            <a:endParaRPr sz="1700" b="1">
              <a:solidFill>
                <a:srgbClr val="22863A"/>
              </a:solidFill>
              <a:latin typeface="Inconsolata"/>
              <a:ea typeface="Inconsolata"/>
              <a:cs typeface="Inconsolata"/>
              <a:sym typeface="Inconsolata"/>
            </a:endParaRPr>
          </a:p>
        </p:txBody>
      </p:sp>
      <p:sp>
        <p:nvSpPr>
          <p:cNvPr id="2930" name="Google Shape;2930;p1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934"/>
        <p:cNvGrpSpPr/>
        <p:nvPr/>
      </p:nvGrpSpPr>
      <p:grpSpPr>
        <a:xfrm>
          <a:off x="0" y="0"/>
          <a:ext cx="0" cy="0"/>
          <a:chOff x="0" y="0"/>
          <a:chExt cx="0" cy="0"/>
        </a:xfrm>
      </p:grpSpPr>
      <p:sp>
        <p:nvSpPr>
          <p:cNvPr id="2935" name="Google Shape;2935;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48</a:t>
            </a:fld>
            <a:endParaRPr sz="600"/>
          </a:p>
        </p:txBody>
      </p:sp>
      <p:sp>
        <p:nvSpPr>
          <p:cNvPr id="2936" name="Google Shape;2936;p1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For this web application deployment demo, we’ll complete the following steps: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937" name="Google Shape;2937;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Docker Compose Demo</a:t>
            </a:r>
            <a:endParaRPr/>
          </a:p>
        </p:txBody>
      </p:sp>
      <p:sp>
        <p:nvSpPr>
          <p:cNvPr id="2938" name="Google Shape;2938;p171"/>
          <p:cNvSpPr/>
          <p:nvPr/>
        </p:nvSpPr>
        <p:spPr>
          <a:xfrm>
            <a:off x="1352550" y="1237825"/>
            <a:ext cx="7517100" cy="6426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9" name="Google Shape;2939;p171"/>
          <p:cNvGrpSpPr/>
          <p:nvPr/>
        </p:nvGrpSpPr>
        <p:grpSpPr>
          <a:xfrm>
            <a:off x="457200" y="1237882"/>
            <a:ext cx="776900" cy="642694"/>
            <a:chOff x="457200" y="1466425"/>
            <a:chExt cx="776900" cy="486300"/>
          </a:xfrm>
        </p:grpSpPr>
        <p:sp>
          <p:nvSpPr>
            <p:cNvPr id="2940" name="Google Shape;2940;p171"/>
            <p:cNvSpPr/>
            <p:nvPr/>
          </p:nvSpPr>
          <p:spPr>
            <a:xfrm>
              <a:off x="457200" y="1466425"/>
              <a:ext cx="695400" cy="486300"/>
            </a:xfrm>
            <a:prstGeom prst="roundRect">
              <a:avLst>
                <a:gd name="adj" fmla="val 16667"/>
              </a:avLst>
            </a:prstGeom>
            <a:solidFill>
              <a:srgbClr val="45818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41" name="Google Shape;2941;p171"/>
            <p:cNvSpPr/>
            <p:nvPr/>
          </p:nvSpPr>
          <p:spPr>
            <a:xfrm rot="5400000">
              <a:off x="973100" y="1624950"/>
              <a:ext cx="333375" cy="188625"/>
            </a:xfrm>
            <a:prstGeom prst="flowChartExtra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2" name="Google Shape;2942;p171"/>
          <p:cNvSpPr/>
          <p:nvPr/>
        </p:nvSpPr>
        <p:spPr>
          <a:xfrm>
            <a:off x="1352550" y="2018967"/>
            <a:ext cx="7517100" cy="6426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3" name="Google Shape;2943;p171"/>
          <p:cNvGrpSpPr/>
          <p:nvPr/>
        </p:nvGrpSpPr>
        <p:grpSpPr>
          <a:xfrm>
            <a:off x="457200" y="2019024"/>
            <a:ext cx="776900" cy="642694"/>
            <a:chOff x="457200" y="1466425"/>
            <a:chExt cx="776900" cy="486300"/>
          </a:xfrm>
        </p:grpSpPr>
        <p:sp>
          <p:nvSpPr>
            <p:cNvPr id="2944" name="Google Shape;2944;p171"/>
            <p:cNvSpPr/>
            <p:nvPr/>
          </p:nvSpPr>
          <p:spPr>
            <a:xfrm>
              <a:off x="457200" y="1466425"/>
              <a:ext cx="695400" cy="486300"/>
            </a:xfrm>
            <a:prstGeom prst="roundRect">
              <a:avLst>
                <a:gd name="adj" fmla="val 16667"/>
              </a:avLst>
            </a:prstGeom>
            <a:solidFill>
              <a:srgbClr val="45818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45" name="Google Shape;2945;p171"/>
            <p:cNvSpPr/>
            <p:nvPr/>
          </p:nvSpPr>
          <p:spPr>
            <a:xfrm rot="5400000">
              <a:off x="973100" y="1624950"/>
              <a:ext cx="333375" cy="188625"/>
            </a:xfrm>
            <a:prstGeom prst="flowChartExtra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6" name="Google Shape;2946;p171"/>
          <p:cNvSpPr/>
          <p:nvPr/>
        </p:nvSpPr>
        <p:spPr>
          <a:xfrm>
            <a:off x="1352550" y="2800108"/>
            <a:ext cx="7517100" cy="6426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7" name="Google Shape;2947;p171"/>
          <p:cNvGrpSpPr/>
          <p:nvPr/>
        </p:nvGrpSpPr>
        <p:grpSpPr>
          <a:xfrm>
            <a:off x="457200" y="2800166"/>
            <a:ext cx="776900" cy="642694"/>
            <a:chOff x="457200" y="1466425"/>
            <a:chExt cx="776900" cy="486300"/>
          </a:xfrm>
        </p:grpSpPr>
        <p:sp>
          <p:nvSpPr>
            <p:cNvPr id="2948" name="Google Shape;2948;p171"/>
            <p:cNvSpPr/>
            <p:nvPr/>
          </p:nvSpPr>
          <p:spPr>
            <a:xfrm>
              <a:off x="457200" y="1466425"/>
              <a:ext cx="695400" cy="486300"/>
            </a:xfrm>
            <a:prstGeom prst="roundRect">
              <a:avLst>
                <a:gd name="adj" fmla="val 16667"/>
              </a:avLst>
            </a:prstGeom>
            <a:solidFill>
              <a:srgbClr val="45818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49" name="Google Shape;2949;p171"/>
            <p:cNvSpPr/>
            <p:nvPr/>
          </p:nvSpPr>
          <p:spPr>
            <a:xfrm rot="5400000">
              <a:off x="973100" y="1624950"/>
              <a:ext cx="333375" cy="188625"/>
            </a:xfrm>
            <a:prstGeom prst="flowChartExtra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0" name="Google Shape;2950;p171"/>
          <p:cNvSpPr/>
          <p:nvPr/>
        </p:nvSpPr>
        <p:spPr>
          <a:xfrm>
            <a:off x="1352550" y="3581250"/>
            <a:ext cx="7517100" cy="6426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1" name="Google Shape;2951;p171"/>
          <p:cNvGrpSpPr/>
          <p:nvPr/>
        </p:nvGrpSpPr>
        <p:grpSpPr>
          <a:xfrm>
            <a:off x="457200" y="3581307"/>
            <a:ext cx="776900" cy="642694"/>
            <a:chOff x="457200" y="1466425"/>
            <a:chExt cx="776900" cy="486300"/>
          </a:xfrm>
        </p:grpSpPr>
        <p:sp>
          <p:nvSpPr>
            <p:cNvPr id="2952" name="Google Shape;2952;p171"/>
            <p:cNvSpPr/>
            <p:nvPr/>
          </p:nvSpPr>
          <p:spPr>
            <a:xfrm>
              <a:off x="457200" y="1466425"/>
              <a:ext cx="695400" cy="486300"/>
            </a:xfrm>
            <a:prstGeom prst="roundRect">
              <a:avLst>
                <a:gd name="adj" fmla="val 16667"/>
              </a:avLst>
            </a:prstGeom>
            <a:solidFill>
              <a:srgbClr val="45818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53" name="Google Shape;2953;p171"/>
            <p:cNvSpPr/>
            <p:nvPr/>
          </p:nvSpPr>
          <p:spPr>
            <a:xfrm rot="5400000">
              <a:off x="973100" y="1624950"/>
              <a:ext cx="333375" cy="188625"/>
            </a:xfrm>
            <a:prstGeom prst="flowChartExtra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4" name="Google Shape;2954;p171"/>
          <p:cNvSpPr txBox="1">
            <a:spLocks noGrp="1"/>
          </p:cNvSpPr>
          <p:nvPr>
            <p:ph type="subTitle" idx="1"/>
          </p:nvPr>
        </p:nvSpPr>
        <p:spPr>
          <a:xfrm>
            <a:off x="1415785" y="1286492"/>
            <a:ext cx="7377600" cy="5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Examine the YAML file for its current configurations.</a:t>
            </a:r>
            <a:endParaRPr sz="1400" dirty="0">
              <a:latin typeface="Roboto"/>
              <a:ea typeface="Roboto"/>
              <a:cs typeface="Roboto"/>
              <a:sym typeface="Roboto"/>
            </a:endParaRPr>
          </a:p>
        </p:txBody>
      </p:sp>
      <p:sp>
        <p:nvSpPr>
          <p:cNvPr id="2955" name="Google Shape;2955;p171"/>
          <p:cNvSpPr txBox="1">
            <a:spLocks noGrp="1"/>
          </p:cNvSpPr>
          <p:nvPr>
            <p:ph type="subTitle" idx="2"/>
          </p:nvPr>
        </p:nvSpPr>
        <p:spPr>
          <a:xfrm>
            <a:off x="1415725" y="2058498"/>
            <a:ext cx="7377600" cy="5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Launch our services with </a:t>
            </a:r>
            <a:r>
              <a:rPr lang="en" sz="1400" dirty="0">
                <a:latin typeface="Inconsolata"/>
                <a:ea typeface="Inconsolata"/>
                <a:cs typeface="Inconsolata"/>
                <a:sym typeface="Inconsolata"/>
              </a:rPr>
              <a:t>sudo docker-compose up</a:t>
            </a:r>
            <a:r>
              <a:rPr lang="en" sz="1400" dirty="0">
                <a:latin typeface="Roboto"/>
                <a:ea typeface="Roboto"/>
                <a:cs typeface="Roboto"/>
                <a:sym typeface="Roboto"/>
              </a:rPr>
              <a:t>. </a:t>
            </a:r>
            <a:endParaRPr sz="1400" dirty="0">
              <a:latin typeface="Roboto"/>
              <a:ea typeface="Roboto"/>
              <a:cs typeface="Roboto"/>
              <a:sym typeface="Roboto"/>
            </a:endParaRPr>
          </a:p>
        </p:txBody>
      </p:sp>
      <p:sp>
        <p:nvSpPr>
          <p:cNvPr id="2956" name="Google Shape;2956;p171"/>
          <p:cNvSpPr txBox="1">
            <a:spLocks noGrp="1"/>
          </p:cNvSpPr>
          <p:nvPr>
            <p:ph type="subTitle" idx="3"/>
          </p:nvPr>
        </p:nvSpPr>
        <p:spPr>
          <a:xfrm>
            <a:off x="1435475" y="2826474"/>
            <a:ext cx="7636200" cy="5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Use our browser to verify the our front-end user interface (</a:t>
            </a:r>
            <a:r>
              <a:rPr lang="en">
                <a:latin typeface="Inconsolata"/>
                <a:ea typeface="Inconsolata"/>
                <a:cs typeface="Inconsolata"/>
                <a:sym typeface="Inconsolata"/>
              </a:rPr>
              <a:t>ui</a:t>
            </a:r>
            <a:r>
              <a:rPr lang="en">
                <a:latin typeface="Roboto"/>
                <a:ea typeface="Roboto"/>
                <a:cs typeface="Roboto"/>
                <a:sym typeface="Roboto"/>
              </a:rPr>
              <a:t>) services are deployed properly. </a:t>
            </a:r>
            <a:endParaRPr>
              <a:latin typeface="Roboto"/>
              <a:ea typeface="Roboto"/>
              <a:cs typeface="Roboto"/>
              <a:sym typeface="Roboto"/>
            </a:endParaRPr>
          </a:p>
        </p:txBody>
      </p:sp>
      <p:sp>
        <p:nvSpPr>
          <p:cNvPr id="2957" name="Google Shape;2957;p171"/>
          <p:cNvSpPr txBox="1">
            <a:spLocks noGrp="1"/>
          </p:cNvSpPr>
          <p:nvPr>
            <p:ph type="subTitle" idx="4"/>
          </p:nvPr>
        </p:nvSpPr>
        <p:spPr>
          <a:xfrm>
            <a:off x="1415846" y="3607648"/>
            <a:ext cx="7377600" cy="58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Enter a MySQL session to confirm proper deployment of our database service.</a:t>
            </a:r>
            <a:endParaRPr>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61"/>
        <p:cNvGrpSpPr/>
        <p:nvPr/>
      </p:nvGrpSpPr>
      <p:grpSpPr>
        <a:xfrm>
          <a:off x="0" y="0"/>
          <a:ext cx="0" cy="0"/>
          <a:chOff x="0" y="0"/>
          <a:chExt cx="0" cy="0"/>
        </a:xfrm>
      </p:grpSpPr>
      <p:sp>
        <p:nvSpPr>
          <p:cNvPr id="2962" name="Google Shape;2962;p17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Docker Compose</a:t>
            </a:r>
            <a:endParaRPr/>
          </a:p>
        </p:txBody>
      </p:sp>
      <p:sp>
        <p:nvSpPr>
          <p:cNvPr id="2963" name="Google Shape;2963;p17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sp>
        <p:nvSpPr>
          <p:cNvPr id="2189" name="Google Shape;2189;p128"/>
          <p:cNvSpPr/>
          <p:nvPr/>
        </p:nvSpPr>
        <p:spPr>
          <a:xfrm>
            <a:off x="-125" y="0"/>
            <a:ext cx="9144000" cy="5143500"/>
          </a:xfrm>
          <a:prstGeom prst="rect">
            <a:avLst/>
          </a:prstGeom>
          <a:solidFill>
            <a:srgbClr val="9CD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28"/>
          <p:cNvSpPr/>
          <p:nvPr/>
        </p:nvSpPr>
        <p:spPr>
          <a:xfrm>
            <a:off x="4657750" y="1963188"/>
            <a:ext cx="4486200" cy="1408500"/>
          </a:xfrm>
          <a:prstGeom prst="rect">
            <a:avLst/>
          </a:prstGeom>
          <a:solidFill>
            <a:srgbClr val="D5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28"/>
          <p:cNvSpPr/>
          <p:nvPr/>
        </p:nvSpPr>
        <p:spPr>
          <a:xfrm>
            <a:off x="4657750" y="3438613"/>
            <a:ext cx="4486200" cy="1408500"/>
          </a:xfrm>
          <a:prstGeom prst="rect">
            <a:avLst/>
          </a:prstGeom>
          <a:solidFill>
            <a:srgbClr val="D5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28"/>
          <p:cNvSpPr/>
          <p:nvPr/>
        </p:nvSpPr>
        <p:spPr>
          <a:xfrm>
            <a:off x="4657750" y="487775"/>
            <a:ext cx="4486200" cy="1408500"/>
          </a:xfrm>
          <a:prstGeom prst="rect">
            <a:avLst/>
          </a:prstGeom>
          <a:solidFill>
            <a:srgbClr val="D5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28"/>
          <p:cNvSpPr txBox="1">
            <a:spLocks noGrp="1"/>
          </p:cNvSpPr>
          <p:nvPr>
            <p:ph type="title"/>
          </p:nvPr>
        </p:nvSpPr>
        <p:spPr>
          <a:xfrm>
            <a:off x="-12300" y="152400"/>
            <a:ext cx="4045200" cy="1138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Components of </a:t>
            </a:r>
            <a:br>
              <a:rPr lang="en"/>
            </a:br>
            <a:r>
              <a:rPr lang="en"/>
              <a:t>a Typical Web App</a:t>
            </a:r>
            <a:endParaRPr/>
          </a:p>
        </p:txBody>
      </p:sp>
      <p:sp>
        <p:nvSpPr>
          <p:cNvPr id="2194" name="Google Shape;2194;p128"/>
          <p:cNvSpPr txBox="1">
            <a:spLocks noGrp="1"/>
          </p:cNvSpPr>
          <p:nvPr>
            <p:ph type="subTitle" idx="1"/>
          </p:nvPr>
        </p:nvSpPr>
        <p:spPr>
          <a:xfrm>
            <a:off x="0" y="1209375"/>
            <a:ext cx="4540200" cy="4010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t>A developer, Andrew, often uses a </a:t>
            </a:r>
            <a:r>
              <a:rPr lang="en" sz="1600" b="1"/>
              <a:t>browser to manage a public-facing employee directory application</a:t>
            </a:r>
            <a:r>
              <a:rPr lang="en" sz="1600"/>
              <a:t> to retrieve and update different employee lists from his company. </a:t>
            </a:r>
            <a:endParaRPr sz="1600"/>
          </a:p>
          <a:p>
            <a:pPr marL="320040" lvl="0" indent="-193040" algn="l" rtl="0">
              <a:lnSpc>
                <a:spcPct val="115000"/>
              </a:lnSpc>
              <a:spcBef>
                <a:spcPts val="1200"/>
              </a:spcBef>
              <a:spcAft>
                <a:spcPts val="0"/>
              </a:spcAft>
              <a:buSzPts val="1600"/>
              <a:buChar char="●"/>
            </a:pPr>
            <a:r>
              <a:rPr lang="en" sz="1600"/>
              <a:t>The employee directory application is set up so that Andrew can add, remove, and display employees. </a:t>
            </a:r>
            <a:endParaRPr sz="1600"/>
          </a:p>
          <a:p>
            <a:pPr marL="320040" lvl="0" indent="-193040" algn="l" rtl="0">
              <a:lnSpc>
                <a:spcPct val="115000"/>
              </a:lnSpc>
              <a:spcBef>
                <a:spcPts val="1000"/>
              </a:spcBef>
              <a:spcAft>
                <a:spcPts val="0"/>
              </a:spcAft>
              <a:buSzPts val="1600"/>
              <a:buChar char="●"/>
            </a:pPr>
            <a:r>
              <a:rPr lang="en" sz="1600"/>
              <a:t>The employee directory application needs to access the following components:</a:t>
            </a:r>
            <a:endParaRPr sz="1600"/>
          </a:p>
          <a:p>
            <a:pPr marL="0" lvl="0" indent="0" algn="l" rtl="0">
              <a:spcBef>
                <a:spcPts val="1200"/>
              </a:spcBef>
              <a:spcAft>
                <a:spcPts val="0"/>
              </a:spcAft>
              <a:buNone/>
            </a:pPr>
            <a:endParaRPr sz="1600"/>
          </a:p>
        </p:txBody>
      </p:sp>
      <p:sp>
        <p:nvSpPr>
          <p:cNvPr id="2195" name="Google Shape;2195;p128"/>
          <p:cNvSpPr txBox="1"/>
          <p:nvPr/>
        </p:nvSpPr>
        <p:spPr>
          <a:xfrm>
            <a:off x="5983200" y="639800"/>
            <a:ext cx="2573400" cy="11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Front-end server</a:t>
            </a:r>
            <a:endParaRPr sz="1300" b="1">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To display webpages and style them in readable formats. Also responsible for receiving and responding to HTTP requests. </a:t>
            </a:r>
            <a:endParaRPr sz="1300">
              <a:latin typeface="Roboto"/>
              <a:ea typeface="Roboto"/>
              <a:cs typeface="Roboto"/>
              <a:sym typeface="Roboto"/>
            </a:endParaRPr>
          </a:p>
        </p:txBody>
      </p:sp>
      <p:sp>
        <p:nvSpPr>
          <p:cNvPr id="2196" name="Google Shape;2196;p128"/>
          <p:cNvSpPr txBox="1"/>
          <p:nvPr/>
        </p:nvSpPr>
        <p:spPr>
          <a:xfrm>
            <a:off x="5983200" y="2153825"/>
            <a:ext cx="2375100" cy="11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Back-end server</a:t>
            </a:r>
            <a:r>
              <a:rPr lang="en" sz="1300">
                <a:latin typeface="Roboto"/>
                <a:ea typeface="Roboto"/>
                <a:cs typeface="Roboto"/>
                <a:sym typeface="Roboto"/>
              </a:rPr>
              <a:t> </a:t>
            </a: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Executes business logic and writes or reads corresponding data to and from a database. </a:t>
            </a:r>
            <a:endParaRPr sz="1300">
              <a:latin typeface="Roboto"/>
              <a:ea typeface="Roboto"/>
              <a:cs typeface="Roboto"/>
              <a:sym typeface="Roboto"/>
            </a:endParaRPr>
          </a:p>
        </p:txBody>
      </p:sp>
      <p:sp>
        <p:nvSpPr>
          <p:cNvPr id="2197" name="Google Shape;2197;p128"/>
          <p:cNvSpPr txBox="1"/>
          <p:nvPr/>
        </p:nvSpPr>
        <p:spPr>
          <a:xfrm>
            <a:off x="5983200" y="3591000"/>
            <a:ext cx="2573400" cy="11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latin typeface="Roboto"/>
                <a:ea typeface="Roboto"/>
                <a:cs typeface="Roboto"/>
                <a:sym typeface="Roboto"/>
              </a:rPr>
              <a:t>Database</a:t>
            </a: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Stores information about employees, such as their employee IDs and names. Info can be critical and sensitive.</a:t>
            </a:r>
            <a:endParaRPr sz="1300">
              <a:latin typeface="Roboto"/>
              <a:ea typeface="Roboto"/>
              <a:cs typeface="Roboto"/>
              <a:sym typeface="Roboto"/>
            </a:endParaRPr>
          </a:p>
        </p:txBody>
      </p:sp>
      <p:pic>
        <p:nvPicPr>
          <p:cNvPr id="2198" name="Google Shape;2198;p128"/>
          <p:cNvPicPr preferRelativeResize="0"/>
          <p:nvPr/>
        </p:nvPicPr>
        <p:blipFill rotWithShape="1">
          <a:blip r:embed="rId3">
            <a:alphaModFix/>
          </a:blip>
          <a:srcRect l="48245" t="-3511" r="36283" b="-2883"/>
          <a:stretch/>
        </p:blipFill>
        <p:spPr>
          <a:xfrm>
            <a:off x="4943625" y="2045848"/>
            <a:ext cx="676668" cy="1202359"/>
          </a:xfrm>
          <a:prstGeom prst="rect">
            <a:avLst/>
          </a:prstGeom>
          <a:noFill/>
          <a:ln>
            <a:noFill/>
          </a:ln>
        </p:spPr>
      </p:pic>
      <p:pic>
        <p:nvPicPr>
          <p:cNvPr id="2199" name="Google Shape;2199;p128"/>
          <p:cNvPicPr preferRelativeResize="0"/>
          <p:nvPr/>
        </p:nvPicPr>
        <p:blipFill rotWithShape="1">
          <a:blip r:embed="rId3">
            <a:alphaModFix/>
          </a:blip>
          <a:srcRect l="83794" r="-694" b="4770"/>
          <a:stretch/>
        </p:blipFill>
        <p:spPr>
          <a:xfrm>
            <a:off x="4943625" y="3667839"/>
            <a:ext cx="676676" cy="985123"/>
          </a:xfrm>
          <a:prstGeom prst="rect">
            <a:avLst/>
          </a:prstGeom>
          <a:noFill/>
          <a:ln>
            <a:noFill/>
          </a:ln>
        </p:spPr>
      </p:pic>
      <p:pic>
        <p:nvPicPr>
          <p:cNvPr id="2200" name="Google Shape;2200;p128"/>
          <p:cNvPicPr preferRelativeResize="0"/>
          <p:nvPr/>
        </p:nvPicPr>
        <p:blipFill rotWithShape="1">
          <a:blip r:embed="rId3">
            <a:alphaModFix/>
          </a:blip>
          <a:srcRect l="48245" t="-3511" r="36283" b="-2883"/>
          <a:stretch/>
        </p:blipFill>
        <p:spPr>
          <a:xfrm>
            <a:off x="4956130" y="576242"/>
            <a:ext cx="676668" cy="1202359"/>
          </a:xfrm>
          <a:prstGeom prst="rect">
            <a:avLst/>
          </a:prstGeom>
          <a:noFill/>
          <a:ln>
            <a:noFill/>
          </a:ln>
        </p:spPr>
      </p:pic>
      <p:pic>
        <p:nvPicPr>
          <p:cNvPr id="2201" name="Google Shape;2201;p128"/>
          <p:cNvPicPr preferRelativeResize="0"/>
          <p:nvPr/>
        </p:nvPicPr>
        <p:blipFill rotWithShape="1">
          <a:blip r:embed="rId4">
            <a:alphaModFix/>
          </a:blip>
          <a:srcRect r="53658"/>
          <a:stretch/>
        </p:blipFill>
        <p:spPr>
          <a:xfrm>
            <a:off x="5506050" y="1545100"/>
            <a:ext cx="308675" cy="296725"/>
          </a:xfrm>
          <a:prstGeom prst="rect">
            <a:avLst/>
          </a:prstGeom>
          <a:noFill/>
          <a:ln>
            <a:noFill/>
          </a:ln>
        </p:spPr>
      </p:pic>
      <p:pic>
        <p:nvPicPr>
          <p:cNvPr id="2202" name="Google Shape;2202;p128"/>
          <p:cNvPicPr preferRelativeResize="0"/>
          <p:nvPr/>
        </p:nvPicPr>
        <p:blipFill rotWithShape="1">
          <a:blip r:embed="rId4">
            <a:alphaModFix/>
          </a:blip>
          <a:srcRect l="53658"/>
          <a:stretch/>
        </p:blipFill>
        <p:spPr>
          <a:xfrm>
            <a:off x="5430550" y="3069638"/>
            <a:ext cx="308675" cy="296725"/>
          </a:xfrm>
          <a:prstGeom prst="rect">
            <a:avLst/>
          </a:prstGeom>
          <a:noFill/>
          <a:ln>
            <a:noFill/>
          </a:ln>
        </p:spPr>
      </p:pic>
      <p:sp>
        <p:nvSpPr>
          <p:cNvPr id="2203" name="Google Shape;2203;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cxnSp>
        <p:nvCxnSpPr>
          <p:cNvPr id="2204" name="Google Shape;2204;p128"/>
          <p:cNvCxnSpPr/>
          <p:nvPr/>
        </p:nvCxnSpPr>
        <p:spPr>
          <a:xfrm>
            <a:off x="274375" y="1173480"/>
            <a:ext cx="3863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sp>
        <p:nvSpPr>
          <p:cNvPr id="2968" name="Google Shape;2968;p173"/>
          <p:cNvSpPr/>
          <p:nvPr/>
        </p:nvSpPr>
        <p:spPr>
          <a:xfrm>
            <a:off x="0" y="-13500"/>
            <a:ext cx="9171300" cy="52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73"/>
          <p:cNvSpPr txBox="1"/>
          <p:nvPr/>
        </p:nvSpPr>
        <p:spPr>
          <a:xfrm>
            <a:off x="710600" y="112725"/>
            <a:ext cx="3491400" cy="50307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None/>
            </a:pPr>
            <a:r>
              <a:rPr lang="en" sz="1100" b="1">
                <a:solidFill>
                  <a:srgbClr val="22863A"/>
                </a:solidFill>
                <a:latin typeface="Inconsolata"/>
                <a:ea typeface="Inconsolata"/>
                <a:cs typeface="Inconsolata"/>
                <a:sym typeface="Inconsolata"/>
              </a:rPr>
              <a:t>version</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"3.3"</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2863A"/>
                </a:solidFill>
                <a:latin typeface="Inconsolata"/>
                <a:ea typeface="Inconsolata"/>
                <a:cs typeface="Inconsolata"/>
                <a:sym typeface="Inconsolata"/>
              </a:rPr>
              <a:t>services</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ui</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image</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httpd:2.4</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ports</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 </a:t>
            </a:r>
            <a:r>
              <a:rPr lang="en" sz="1100" b="1">
                <a:solidFill>
                  <a:srgbClr val="005CC5"/>
                </a:solidFill>
                <a:latin typeface="Inconsolata"/>
                <a:ea typeface="Inconsolata"/>
                <a:cs typeface="Inconsolata"/>
                <a:sym typeface="Inconsolata"/>
              </a:rPr>
              <a:t>10000:8080</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volumes</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 </a:t>
            </a:r>
            <a:r>
              <a:rPr lang="en" sz="1100" b="1">
                <a:solidFill>
                  <a:srgbClr val="032F62"/>
                </a:solidFill>
                <a:latin typeface="Inconsolata"/>
                <a:ea typeface="Inconsolata"/>
                <a:cs typeface="Inconsolata"/>
                <a:sym typeface="Inconsolata"/>
              </a:rPr>
              <a:t>./volume:/home</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networks</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demo-net</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ipv4_address</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192.168.1.2</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db</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image</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mariadb:10.5.1</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restart</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always</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environment</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MYSQL_DATABASE</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demodb</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MYSQL_USER</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demouser</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MYSQL_PASSWORD</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demopass</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MYSQL_RANDOM_ROOT_PASSWORD</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"1"</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volumes</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 </a:t>
            </a:r>
            <a:r>
              <a:rPr lang="en" sz="1100" b="1">
                <a:solidFill>
                  <a:srgbClr val="032F62"/>
                </a:solidFill>
                <a:latin typeface="Inconsolata"/>
                <a:ea typeface="Inconsolata"/>
                <a:cs typeface="Inconsolata"/>
                <a:sym typeface="Inconsolata"/>
              </a:rPr>
              <a:t>db:/var/lib/mysql</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networks</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demo-net</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ipv4_address</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192.168.1.3</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2863A"/>
                </a:solidFill>
                <a:latin typeface="Inconsolata"/>
                <a:ea typeface="Inconsolata"/>
                <a:cs typeface="Inconsolata"/>
                <a:sym typeface="Inconsolata"/>
              </a:rPr>
              <a:t>networks</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demo-net</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ipam</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driver</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default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config</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 </a:t>
            </a:r>
            <a:r>
              <a:rPr lang="en" sz="1100" b="1">
                <a:solidFill>
                  <a:srgbClr val="22863A"/>
                </a:solidFill>
                <a:latin typeface="Inconsolata"/>
                <a:ea typeface="Inconsolata"/>
                <a:cs typeface="Inconsolata"/>
                <a:sym typeface="Inconsolata"/>
              </a:rPr>
              <a:t>subnet</a:t>
            </a:r>
            <a:r>
              <a:rPr lang="en" sz="1100" b="1">
                <a:solidFill>
                  <a:srgbClr val="24292E"/>
                </a:solidFill>
                <a:latin typeface="Inconsolata"/>
                <a:ea typeface="Inconsolata"/>
                <a:cs typeface="Inconsolata"/>
                <a:sym typeface="Inconsolata"/>
              </a:rPr>
              <a:t>: </a:t>
            </a:r>
            <a:r>
              <a:rPr lang="en" sz="1100" b="1">
                <a:solidFill>
                  <a:srgbClr val="032F62"/>
                </a:solidFill>
                <a:latin typeface="Inconsolata"/>
                <a:ea typeface="Inconsolata"/>
                <a:cs typeface="Inconsolata"/>
                <a:sym typeface="Inconsolata"/>
              </a:rPr>
              <a:t>"192.168.1.0/24"</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2863A"/>
                </a:solidFill>
                <a:latin typeface="Inconsolata"/>
                <a:ea typeface="Inconsolata"/>
                <a:cs typeface="Inconsolata"/>
                <a:sym typeface="Inconsolata"/>
              </a:rPr>
              <a:t>volumes</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  </a:t>
            </a:r>
            <a:r>
              <a:rPr lang="en" sz="1100" b="1">
                <a:solidFill>
                  <a:srgbClr val="22863A"/>
                </a:solidFill>
                <a:latin typeface="Inconsolata"/>
                <a:ea typeface="Inconsolata"/>
                <a:cs typeface="Inconsolata"/>
                <a:sym typeface="Inconsolata"/>
              </a:rPr>
              <a:t>ui</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a:p>
            <a:pPr marL="152400" marR="152400" lvl="0" indent="0" algn="l" rtl="0">
              <a:lnSpc>
                <a:spcPct val="85000"/>
              </a:lnSpc>
              <a:spcBef>
                <a:spcPts val="0"/>
              </a:spcBef>
              <a:spcAft>
                <a:spcPts val="0"/>
              </a:spcAft>
              <a:buNone/>
            </a:pPr>
            <a:r>
              <a:rPr lang="en" sz="1100" b="1">
                <a:solidFill>
                  <a:srgbClr val="24292E"/>
                </a:solidFill>
                <a:latin typeface="Inconsolata"/>
                <a:ea typeface="Inconsolata"/>
                <a:cs typeface="Inconsolata"/>
                <a:sym typeface="Inconsolata"/>
              </a:rPr>
              <a:t>d</a:t>
            </a:r>
            <a:r>
              <a:rPr lang="en" sz="1100" b="1">
                <a:solidFill>
                  <a:srgbClr val="22863A"/>
                </a:solidFill>
                <a:latin typeface="Inconsolata"/>
                <a:ea typeface="Inconsolata"/>
                <a:cs typeface="Inconsolata"/>
                <a:sym typeface="Inconsolata"/>
              </a:rPr>
              <a:t>b</a:t>
            </a:r>
            <a:r>
              <a:rPr lang="en" sz="1100" b="1">
                <a:solidFill>
                  <a:srgbClr val="24292E"/>
                </a:solidFill>
                <a:latin typeface="Inconsolata"/>
                <a:ea typeface="Inconsolata"/>
                <a:cs typeface="Inconsolata"/>
                <a:sym typeface="Inconsolata"/>
              </a:rPr>
              <a:t>:</a:t>
            </a:r>
            <a:endParaRPr sz="1100" b="1">
              <a:solidFill>
                <a:srgbClr val="24292E"/>
              </a:solidFill>
              <a:latin typeface="Inconsolata"/>
              <a:ea typeface="Inconsolata"/>
              <a:cs typeface="Inconsolata"/>
              <a:sym typeface="Inconsolata"/>
            </a:endParaRPr>
          </a:p>
        </p:txBody>
      </p:sp>
      <p:sp>
        <p:nvSpPr>
          <p:cNvPr id="2970" name="Google Shape;2970;p173"/>
          <p:cNvSpPr/>
          <p:nvPr/>
        </p:nvSpPr>
        <p:spPr>
          <a:xfrm>
            <a:off x="4572225" y="616575"/>
            <a:ext cx="4008900" cy="4008900"/>
          </a:xfrm>
          <a:prstGeom prst="ellipse">
            <a:avLst/>
          </a:prstGeom>
          <a:solidFill>
            <a:srgbClr val="22863A"/>
          </a:solidFill>
          <a:ln>
            <a:noFill/>
          </a:ln>
          <a:effectLst>
            <a:outerShdw blurRad="200025" dist="9525" algn="bl" rotWithShape="0">
              <a:srgbClr val="000000">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This is a</a:t>
            </a:r>
            <a:br>
              <a:rPr lang="en" sz="2400">
                <a:solidFill>
                  <a:srgbClr val="FFFFFF"/>
                </a:solidFill>
                <a:latin typeface="Roboto"/>
                <a:ea typeface="Roboto"/>
                <a:cs typeface="Roboto"/>
                <a:sym typeface="Roboto"/>
              </a:rPr>
            </a:br>
            <a:r>
              <a:rPr lang="en" sz="2400">
                <a:solidFill>
                  <a:srgbClr val="FFFFFF"/>
                </a:solidFill>
                <a:latin typeface="Roboto"/>
                <a:ea typeface="Roboto"/>
                <a:cs typeface="Roboto"/>
                <a:sym typeface="Roboto"/>
              </a:rPr>
              <a:t>simple YAML file. </a:t>
            </a: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Let’s break </a:t>
            </a:r>
            <a:br>
              <a:rPr lang="en" sz="2400">
                <a:solidFill>
                  <a:srgbClr val="FFFFFF"/>
                </a:solidFill>
                <a:latin typeface="Roboto"/>
                <a:ea typeface="Roboto"/>
                <a:cs typeface="Roboto"/>
                <a:sym typeface="Roboto"/>
              </a:rPr>
            </a:br>
            <a:r>
              <a:rPr lang="en" sz="2400">
                <a:solidFill>
                  <a:srgbClr val="FFFFFF"/>
                </a:solidFill>
                <a:latin typeface="Roboto"/>
                <a:ea typeface="Roboto"/>
                <a:cs typeface="Roboto"/>
                <a:sym typeface="Roboto"/>
              </a:rPr>
              <a:t>it down.</a:t>
            </a:r>
            <a:endParaRPr sz="2400">
              <a:solidFill>
                <a:srgbClr val="FFFFFF"/>
              </a:solidFill>
              <a:latin typeface="Roboto"/>
              <a:ea typeface="Roboto"/>
              <a:cs typeface="Roboto"/>
              <a:sym typeface="Roboto"/>
            </a:endParaRPr>
          </a:p>
        </p:txBody>
      </p:sp>
      <p:sp>
        <p:nvSpPr>
          <p:cNvPr id="2971" name="Google Shape;2971;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75"/>
        <p:cNvGrpSpPr/>
        <p:nvPr/>
      </p:nvGrpSpPr>
      <p:grpSpPr>
        <a:xfrm>
          <a:off x="0" y="0"/>
          <a:ext cx="0" cy="0"/>
          <a:chOff x="0" y="0"/>
          <a:chExt cx="0" cy="0"/>
        </a:xfrm>
      </p:grpSpPr>
      <p:sp>
        <p:nvSpPr>
          <p:cNvPr id="2976" name="Google Shape;2976;p174"/>
          <p:cNvSpPr/>
          <p:nvPr/>
        </p:nvSpPr>
        <p:spPr>
          <a:xfrm>
            <a:off x="0" y="-13500"/>
            <a:ext cx="9171300" cy="52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74"/>
          <p:cNvSpPr txBox="1"/>
          <p:nvPr/>
        </p:nvSpPr>
        <p:spPr>
          <a:xfrm>
            <a:off x="592725" y="1591200"/>
            <a:ext cx="3464400" cy="1596900"/>
          </a:xfrm>
          <a:prstGeom prst="rect">
            <a:avLst/>
          </a:prstGeom>
          <a:noFill/>
          <a:ln>
            <a:noFill/>
          </a:ln>
        </p:spPr>
        <p:txBody>
          <a:bodyPr spcFirstLastPara="1" wrap="square" lIns="91425" tIns="91425" rIns="91425" bIns="91425" anchor="t" anchorCtr="0">
            <a:noAutofit/>
          </a:bodyPr>
          <a:lstStyle/>
          <a:p>
            <a:pPr marL="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a:t>
            </a:r>
            <a:r>
              <a:rPr lang="en" sz="1800" b="1">
                <a:solidFill>
                  <a:srgbClr val="22863A"/>
                </a:solidFill>
                <a:latin typeface="Inconsolata"/>
                <a:ea typeface="Inconsolata"/>
                <a:cs typeface="Inconsolata"/>
                <a:sym typeface="Inconsolata"/>
              </a:rPr>
              <a:t>services</a:t>
            </a:r>
            <a:r>
              <a:rPr lang="en" sz="1800" b="1">
                <a:solidFill>
                  <a:srgbClr val="24292E"/>
                </a:solidFill>
                <a:latin typeface="Inconsolata"/>
                <a:ea typeface="Inconsolata"/>
                <a:cs typeface="Inconsolata"/>
                <a:sym typeface="Inconsolata"/>
              </a:rPr>
              <a:t>:</a:t>
            </a: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a:t>
            </a:r>
            <a:r>
              <a:rPr lang="en" sz="1800" b="1">
                <a:solidFill>
                  <a:srgbClr val="22863A"/>
                </a:solidFill>
                <a:latin typeface="Inconsolata"/>
                <a:ea typeface="Inconsolata"/>
                <a:cs typeface="Inconsolata"/>
                <a:sym typeface="Inconsolata"/>
              </a:rPr>
              <a:t>ui</a:t>
            </a:r>
            <a:r>
              <a:rPr lang="en" sz="1800" b="1">
                <a:solidFill>
                  <a:srgbClr val="24292E"/>
                </a:solidFill>
                <a:latin typeface="Inconsolata"/>
                <a:ea typeface="Inconsolata"/>
                <a:cs typeface="Inconsolata"/>
                <a:sym typeface="Inconsolata"/>
              </a:rPr>
              <a:t>:</a:t>
            </a: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a:t>
            </a:r>
            <a:r>
              <a:rPr lang="en" sz="1800" b="1">
                <a:solidFill>
                  <a:srgbClr val="22863A"/>
                </a:solidFill>
                <a:latin typeface="Inconsolata"/>
                <a:ea typeface="Inconsolata"/>
                <a:cs typeface="Inconsolata"/>
                <a:sym typeface="Inconsolata"/>
              </a:rPr>
              <a:t>db</a:t>
            </a:r>
            <a:r>
              <a:rPr lang="en" sz="1800" b="1">
                <a:solidFill>
                  <a:srgbClr val="24292E"/>
                </a:solidFill>
                <a:latin typeface="Inconsolata"/>
                <a:ea typeface="Inconsolata"/>
                <a:cs typeface="Inconsolata"/>
                <a:sym typeface="Inconsolata"/>
              </a:rPr>
              <a:t>:</a:t>
            </a:r>
            <a:endParaRPr sz="1800" b="1">
              <a:solidFill>
                <a:srgbClr val="22863A"/>
              </a:solidFill>
              <a:latin typeface="Inconsolata"/>
              <a:ea typeface="Inconsolata"/>
              <a:cs typeface="Inconsolata"/>
              <a:sym typeface="Inconsolata"/>
            </a:endParaRPr>
          </a:p>
        </p:txBody>
      </p:sp>
      <p:sp>
        <p:nvSpPr>
          <p:cNvPr id="2978" name="Google Shape;2978;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
        <p:nvSpPr>
          <p:cNvPr id="2979" name="Google Shape;2979;p174"/>
          <p:cNvSpPr/>
          <p:nvPr/>
        </p:nvSpPr>
        <p:spPr>
          <a:xfrm>
            <a:off x="4572225" y="616575"/>
            <a:ext cx="4008900" cy="4008900"/>
          </a:xfrm>
          <a:prstGeom prst="ellipse">
            <a:avLst/>
          </a:prstGeom>
          <a:solidFill>
            <a:srgbClr val="22863A"/>
          </a:solidFill>
          <a:ln>
            <a:noFill/>
          </a:ln>
          <a:effectLst>
            <a:outerShdw blurRad="200025" dist="9525" algn="bl" rotWithShape="0">
              <a:srgbClr val="000000">
                <a:alpha val="18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Roboto"/>
                <a:ea typeface="Roboto"/>
                <a:cs typeface="Roboto"/>
                <a:sym typeface="Roboto"/>
              </a:rPr>
              <a:t>We’ll break </a:t>
            </a:r>
            <a:br>
              <a:rPr lang="en" sz="2400">
                <a:solidFill>
                  <a:srgbClr val="FFFFFF"/>
                </a:solidFill>
                <a:latin typeface="Roboto"/>
                <a:ea typeface="Roboto"/>
                <a:cs typeface="Roboto"/>
                <a:sym typeface="Roboto"/>
              </a:rPr>
            </a:br>
            <a:r>
              <a:rPr lang="en" sz="2400">
                <a:solidFill>
                  <a:srgbClr val="FFFFFF"/>
                </a:solidFill>
                <a:latin typeface="Roboto"/>
                <a:ea typeface="Roboto"/>
                <a:cs typeface="Roboto"/>
                <a:sym typeface="Roboto"/>
              </a:rPr>
              <a:t>down the file by the services it installs, the user interface, and the database. </a:t>
            </a:r>
            <a:endParaRPr sz="2400">
              <a:solidFill>
                <a:srgbClr val="FFFFFF"/>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sz="2400">
              <a:solidFill>
                <a:srgbClr val="FFFFFF"/>
              </a:solidFill>
              <a:latin typeface="Roboto"/>
              <a:ea typeface="Roboto"/>
              <a:cs typeface="Roboto"/>
              <a:sym typeface="Roboto"/>
            </a:endParaRPr>
          </a:p>
          <a:p>
            <a:pPr marL="0" lvl="0" indent="0" algn="ctr" rtl="0">
              <a:spcBef>
                <a:spcPts val="0"/>
              </a:spcBef>
              <a:spcAft>
                <a:spcPts val="0"/>
              </a:spcAft>
              <a:buNone/>
            </a:pPr>
            <a:r>
              <a:rPr lang="en" sz="2400">
                <a:solidFill>
                  <a:srgbClr val="FFFFFF"/>
                </a:solidFill>
                <a:latin typeface="Roboto"/>
                <a:ea typeface="Roboto"/>
                <a:cs typeface="Roboto"/>
                <a:sym typeface="Roboto"/>
              </a:rPr>
              <a:t>The </a:t>
            </a:r>
            <a:r>
              <a:rPr lang="en" sz="2400">
                <a:solidFill>
                  <a:srgbClr val="FFFFFF"/>
                </a:solidFill>
                <a:latin typeface="Inconsolata"/>
                <a:ea typeface="Inconsolata"/>
                <a:cs typeface="Inconsolata"/>
                <a:sym typeface="Inconsolata"/>
              </a:rPr>
              <a:t>ui</a:t>
            </a:r>
            <a:r>
              <a:rPr lang="en" sz="2400">
                <a:solidFill>
                  <a:srgbClr val="FFFFFF"/>
                </a:solidFill>
                <a:latin typeface="Roboto"/>
                <a:ea typeface="Roboto"/>
                <a:cs typeface="Roboto"/>
                <a:sym typeface="Roboto"/>
              </a:rPr>
              <a:t> and </a:t>
            </a:r>
            <a:r>
              <a:rPr lang="en" sz="2400">
                <a:solidFill>
                  <a:srgbClr val="FFFFFF"/>
                </a:solidFill>
                <a:latin typeface="Inconsolata"/>
                <a:ea typeface="Inconsolata"/>
                <a:cs typeface="Inconsolata"/>
                <a:sym typeface="Inconsolata"/>
              </a:rPr>
              <a:t>db</a:t>
            </a:r>
            <a:r>
              <a:rPr lang="en" sz="2400">
                <a:solidFill>
                  <a:srgbClr val="FFFFFF"/>
                </a:solidFill>
                <a:latin typeface="Roboto"/>
                <a:ea typeface="Roboto"/>
                <a:cs typeface="Roboto"/>
                <a:sym typeface="Roboto"/>
              </a:rPr>
              <a:t> </a:t>
            </a:r>
            <a:br>
              <a:rPr lang="en" sz="2400">
                <a:solidFill>
                  <a:srgbClr val="FFFFFF"/>
                </a:solidFill>
                <a:latin typeface="Roboto"/>
                <a:ea typeface="Roboto"/>
                <a:cs typeface="Roboto"/>
                <a:sym typeface="Roboto"/>
              </a:rPr>
            </a:br>
            <a:r>
              <a:rPr lang="en" sz="2400">
                <a:solidFill>
                  <a:srgbClr val="FFFFFF"/>
                </a:solidFill>
                <a:latin typeface="Roboto"/>
                <a:ea typeface="Roboto"/>
                <a:cs typeface="Roboto"/>
                <a:sym typeface="Roboto"/>
              </a:rPr>
              <a:t>are services.</a:t>
            </a:r>
            <a:endParaRPr sz="2400">
              <a:solidFill>
                <a:srgbClr val="FFFFFF"/>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4" name="Google Shape;2984;p175"/>
          <p:cNvSpPr/>
          <p:nvPr/>
        </p:nvSpPr>
        <p:spPr>
          <a:xfrm>
            <a:off x="0" y="-13500"/>
            <a:ext cx="9171300" cy="52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75"/>
          <p:cNvSpPr txBox="1"/>
          <p:nvPr/>
        </p:nvSpPr>
        <p:spPr>
          <a:xfrm>
            <a:off x="491850" y="594175"/>
            <a:ext cx="4526700" cy="4111500"/>
          </a:xfrm>
          <a:prstGeom prst="rect">
            <a:avLst/>
          </a:prstGeom>
          <a:noFill/>
          <a:ln>
            <a:noFill/>
          </a:ln>
        </p:spPr>
        <p:txBody>
          <a:bodyPr spcFirstLastPara="1" wrap="square" lIns="91425" tIns="91425" rIns="91425" bIns="91425" anchor="t" anchorCtr="0">
            <a:noAutofit/>
          </a:bodyPr>
          <a:lstStyle/>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a:t>
            </a:r>
            <a:r>
              <a:rPr lang="en" sz="1800" b="1">
                <a:solidFill>
                  <a:srgbClr val="22863A"/>
                </a:solidFill>
                <a:latin typeface="Inconsolata"/>
                <a:ea typeface="Inconsolata"/>
                <a:cs typeface="Inconsolata"/>
                <a:sym typeface="Inconsolata"/>
              </a:rPr>
              <a:t>ui</a:t>
            </a:r>
            <a:r>
              <a:rPr lang="en" sz="1800" b="1">
                <a:solidFill>
                  <a:srgbClr val="24292E"/>
                </a:solidFill>
                <a:latin typeface="Inconsolata"/>
                <a:ea typeface="Inconsolata"/>
                <a:cs typeface="Inconsolata"/>
                <a:sym typeface="Inconsolata"/>
              </a:rPr>
              <a:t>:</a:t>
            </a: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a:t>
            </a:r>
            <a:r>
              <a:rPr lang="en" sz="1800" b="1">
                <a:solidFill>
                  <a:srgbClr val="22863A"/>
                </a:solidFill>
                <a:latin typeface="Inconsolata"/>
                <a:ea typeface="Inconsolata"/>
                <a:cs typeface="Inconsolata"/>
                <a:sym typeface="Inconsolata"/>
              </a:rPr>
              <a:t>image</a:t>
            </a:r>
            <a:r>
              <a:rPr lang="en" sz="1800" b="1">
                <a:solidFill>
                  <a:srgbClr val="24292E"/>
                </a:solidFill>
                <a:latin typeface="Inconsolata"/>
                <a:ea typeface="Inconsolata"/>
                <a:cs typeface="Inconsolata"/>
                <a:sym typeface="Inconsolata"/>
              </a:rPr>
              <a:t>: </a:t>
            </a:r>
            <a:r>
              <a:rPr lang="en" sz="1800" b="1">
                <a:solidFill>
                  <a:srgbClr val="032F62"/>
                </a:solidFill>
                <a:latin typeface="Inconsolata"/>
                <a:ea typeface="Inconsolata"/>
                <a:cs typeface="Inconsolata"/>
                <a:sym typeface="Inconsolata"/>
              </a:rPr>
              <a:t>httpd:2.4</a:t>
            </a: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a:t>
            </a:r>
            <a:r>
              <a:rPr lang="en" sz="1800" b="1">
                <a:solidFill>
                  <a:srgbClr val="22863A"/>
                </a:solidFill>
                <a:latin typeface="Inconsolata"/>
                <a:ea typeface="Inconsolata"/>
                <a:cs typeface="Inconsolata"/>
                <a:sym typeface="Inconsolata"/>
              </a:rPr>
              <a:t>ports</a:t>
            </a:r>
            <a:r>
              <a:rPr lang="en" sz="1800" b="1">
                <a:solidFill>
                  <a:srgbClr val="24292E"/>
                </a:solidFill>
                <a:latin typeface="Inconsolata"/>
                <a:ea typeface="Inconsolata"/>
                <a:cs typeface="Inconsolata"/>
                <a:sym typeface="Inconsolata"/>
              </a:rPr>
              <a:t>:</a:t>
            </a: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 </a:t>
            </a:r>
            <a:r>
              <a:rPr lang="en" sz="1800" b="1">
                <a:solidFill>
                  <a:srgbClr val="005CC5"/>
                </a:solidFill>
                <a:latin typeface="Inconsolata"/>
                <a:ea typeface="Inconsolata"/>
                <a:cs typeface="Inconsolata"/>
                <a:sym typeface="Inconsolata"/>
              </a:rPr>
              <a:t>10001:8080</a:t>
            </a: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a:t>
            </a:r>
            <a:r>
              <a:rPr lang="en" sz="1800" b="1">
                <a:solidFill>
                  <a:srgbClr val="22863A"/>
                </a:solidFill>
                <a:latin typeface="Inconsolata"/>
                <a:ea typeface="Inconsolata"/>
                <a:cs typeface="Inconsolata"/>
                <a:sym typeface="Inconsolata"/>
              </a:rPr>
              <a:t>volumes</a:t>
            </a:r>
            <a:r>
              <a:rPr lang="en" sz="1800" b="1">
                <a:solidFill>
                  <a:srgbClr val="24292E"/>
                </a:solidFill>
                <a:latin typeface="Inconsolata"/>
                <a:ea typeface="Inconsolata"/>
                <a:cs typeface="Inconsolata"/>
                <a:sym typeface="Inconsolata"/>
              </a:rPr>
              <a:t>:</a:t>
            </a: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 </a:t>
            </a:r>
            <a:r>
              <a:rPr lang="en" sz="1800" b="1">
                <a:solidFill>
                  <a:srgbClr val="032F62"/>
                </a:solidFill>
                <a:latin typeface="Inconsolata"/>
                <a:ea typeface="Inconsolata"/>
                <a:cs typeface="Inconsolata"/>
                <a:sym typeface="Inconsolata"/>
              </a:rPr>
              <a:t>./volume:/home</a:t>
            </a: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a:t>
            </a:r>
            <a:r>
              <a:rPr lang="en" sz="1800" b="1">
                <a:solidFill>
                  <a:srgbClr val="22863A"/>
                </a:solidFill>
                <a:latin typeface="Inconsolata"/>
                <a:ea typeface="Inconsolata"/>
                <a:cs typeface="Inconsolata"/>
                <a:sym typeface="Inconsolata"/>
              </a:rPr>
              <a:t>networks</a:t>
            </a:r>
            <a:r>
              <a:rPr lang="en" sz="1800" b="1">
                <a:solidFill>
                  <a:srgbClr val="24292E"/>
                </a:solidFill>
                <a:latin typeface="Inconsolata"/>
                <a:ea typeface="Inconsolata"/>
                <a:cs typeface="Inconsolata"/>
                <a:sym typeface="Inconsolata"/>
              </a:rPr>
              <a:t>:</a:t>
            </a: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a:t>
            </a:r>
            <a:r>
              <a:rPr lang="en" sz="1800" b="1">
                <a:solidFill>
                  <a:srgbClr val="22863A"/>
                </a:solidFill>
                <a:latin typeface="Inconsolata"/>
                <a:ea typeface="Inconsolata"/>
                <a:cs typeface="Inconsolata"/>
                <a:sym typeface="Inconsolata"/>
              </a:rPr>
              <a:t>demo-net</a:t>
            </a:r>
            <a:r>
              <a:rPr lang="en" sz="1800" b="1">
                <a:solidFill>
                  <a:srgbClr val="24292E"/>
                </a:solidFill>
                <a:latin typeface="Inconsolata"/>
                <a:ea typeface="Inconsolata"/>
                <a:cs typeface="Inconsolata"/>
                <a:sym typeface="Inconsolata"/>
              </a:rPr>
              <a:t>:</a:t>
            </a: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800" b="1">
                <a:solidFill>
                  <a:srgbClr val="24292E"/>
                </a:solidFill>
                <a:latin typeface="Inconsolata"/>
                <a:ea typeface="Inconsolata"/>
                <a:cs typeface="Inconsolata"/>
                <a:sym typeface="Inconsolata"/>
              </a:rPr>
              <a:t>        </a:t>
            </a:r>
            <a:r>
              <a:rPr lang="en" sz="1800" b="1">
                <a:solidFill>
                  <a:srgbClr val="22863A"/>
                </a:solidFill>
                <a:latin typeface="Inconsolata"/>
                <a:ea typeface="Inconsolata"/>
                <a:cs typeface="Inconsolata"/>
                <a:sym typeface="Inconsolata"/>
              </a:rPr>
              <a:t>ipv4_address</a:t>
            </a:r>
            <a:r>
              <a:rPr lang="en" sz="1800" b="1">
                <a:solidFill>
                  <a:srgbClr val="24292E"/>
                </a:solidFill>
                <a:latin typeface="Inconsolata"/>
                <a:ea typeface="Inconsolata"/>
                <a:cs typeface="Inconsolata"/>
                <a:sym typeface="Inconsolata"/>
              </a:rPr>
              <a:t>: </a:t>
            </a:r>
            <a:r>
              <a:rPr lang="en" sz="1800" b="1">
                <a:solidFill>
                  <a:srgbClr val="032F62"/>
                </a:solidFill>
                <a:latin typeface="Inconsolata"/>
                <a:ea typeface="Inconsolata"/>
                <a:cs typeface="Inconsolata"/>
                <a:sym typeface="Inconsolata"/>
              </a:rPr>
              <a:t>192.168.1.2</a:t>
            </a:r>
            <a:endParaRPr sz="1800" b="1">
              <a:solidFill>
                <a:srgbClr val="032F62"/>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endParaRPr sz="18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endParaRPr sz="1800" b="1">
              <a:solidFill>
                <a:srgbClr val="22863A"/>
              </a:solidFill>
              <a:latin typeface="Inconsolata"/>
              <a:ea typeface="Inconsolata"/>
              <a:cs typeface="Inconsolata"/>
              <a:sym typeface="Inconsolata"/>
            </a:endParaRPr>
          </a:p>
        </p:txBody>
      </p:sp>
      <p:sp>
        <p:nvSpPr>
          <p:cNvPr id="2986" name="Google Shape;2986;p175"/>
          <p:cNvSpPr/>
          <p:nvPr/>
        </p:nvSpPr>
        <p:spPr>
          <a:xfrm>
            <a:off x="5018700" y="482975"/>
            <a:ext cx="3847500" cy="4153500"/>
          </a:xfrm>
          <a:prstGeom prst="rect">
            <a:avLst/>
          </a:prstGeom>
          <a:solidFill>
            <a:srgbClr val="D0E0E3"/>
          </a:solidFill>
          <a:ln>
            <a:noFill/>
          </a:ln>
          <a:effectLst>
            <a:outerShdw blurRad="200025" dist="9525" algn="bl" rotWithShape="0">
              <a:srgbClr val="000000">
                <a:alpha val="27000"/>
              </a:srgbClr>
            </a:outerShdw>
          </a:effectLst>
        </p:spPr>
        <p:txBody>
          <a:bodyPr spcFirstLastPara="1" wrap="square" lIns="182875" tIns="182875" rIns="182875" bIns="91425" anchor="ctr" anchorCtr="0">
            <a:noAutofit/>
          </a:bodyPr>
          <a:lstStyle/>
          <a:p>
            <a:pPr marL="0" lvl="0" indent="0" algn="l" rtl="0">
              <a:lnSpc>
                <a:spcPct val="115000"/>
              </a:lnSpc>
              <a:spcBef>
                <a:spcPts val="0"/>
              </a:spcBef>
              <a:spcAft>
                <a:spcPts val="0"/>
              </a:spcAft>
              <a:buNone/>
            </a:pPr>
            <a:r>
              <a:rPr lang="en" b="1">
                <a:latin typeface="Inconsolata"/>
                <a:ea typeface="Inconsolata"/>
                <a:cs typeface="Inconsolata"/>
                <a:sym typeface="Inconsolata"/>
              </a:rPr>
              <a:t>image</a:t>
            </a:r>
            <a:r>
              <a:rPr lang="en">
                <a:latin typeface="Roboto"/>
                <a:ea typeface="Roboto"/>
                <a:cs typeface="Roboto"/>
                <a:sym typeface="Roboto"/>
              </a:rPr>
              <a:t>: Indicates where Docker Compose will retrieve the container image on Docker Hub, which is Apache’s httpd container. </a:t>
            </a:r>
            <a:endParaRPr>
              <a:latin typeface="Roboto"/>
              <a:ea typeface="Roboto"/>
              <a:cs typeface="Roboto"/>
              <a:sym typeface="Roboto"/>
            </a:endParaRPr>
          </a:p>
          <a:p>
            <a:pPr marL="0" lvl="0" indent="0" algn="l" rtl="0">
              <a:lnSpc>
                <a:spcPct val="115000"/>
              </a:lnSpc>
              <a:spcBef>
                <a:spcPts val="800"/>
              </a:spcBef>
              <a:spcAft>
                <a:spcPts val="0"/>
              </a:spcAft>
              <a:buNone/>
            </a:pPr>
            <a:r>
              <a:rPr lang="en" b="1">
                <a:latin typeface="Inconsolata"/>
                <a:ea typeface="Inconsolata"/>
                <a:cs typeface="Inconsolata"/>
                <a:sym typeface="Inconsolata"/>
              </a:rPr>
              <a:t>Ports</a:t>
            </a:r>
            <a:r>
              <a:rPr lang="en">
                <a:latin typeface="Roboto"/>
                <a:ea typeface="Roboto"/>
                <a:cs typeface="Roboto"/>
                <a:sym typeface="Roboto"/>
              </a:rPr>
              <a:t>: Ports this container will run on.</a:t>
            </a:r>
            <a:endParaRPr>
              <a:latin typeface="Roboto"/>
              <a:ea typeface="Roboto"/>
              <a:cs typeface="Roboto"/>
              <a:sym typeface="Roboto"/>
            </a:endParaRPr>
          </a:p>
          <a:p>
            <a:pPr marL="0" lvl="0" indent="0" algn="l" rtl="0">
              <a:lnSpc>
                <a:spcPct val="115000"/>
              </a:lnSpc>
              <a:spcBef>
                <a:spcPts val="800"/>
              </a:spcBef>
              <a:spcAft>
                <a:spcPts val="0"/>
              </a:spcAft>
              <a:buNone/>
            </a:pPr>
            <a:r>
              <a:rPr lang="en" b="1">
                <a:latin typeface="Inconsolata"/>
                <a:ea typeface="Inconsolata"/>
                <a:cs typeface="Inconsolata"/>
                <a:sym typeface="Inconsolata"/>
              </a:rPr>
              <a:t>volumes</a:t>
            </a:r>
            <a:r>
              <a:rPr lang="en">
                <a:latin typeface="Roboto"/>
                <a:ea typeface="Roboto"/>
                <a:cs typeface="Roboto"/>
                <a:sym typeface="Roboto"/>
              </a:rPr>
              <a:t>: Local destination where the Apache server will save configuration files.</a:t>
            </a:r>
            <a:endParaRPr>
              <a:latin typeface="Roboto"/>
              <a:ea typeface="Roboto"/>
              <a:cs typeface="Roboto"/>
              <a:sym typeface="Roboto"/>
            </a:endParaRPr>
          </a:p>
          <a:p>
            <a:pPr marL="0" lvl="0" indent="0" algn="l" rtl="0">
              <a:lnSpc>
                <a:spcPct val="115000"/>
              </a:lnSpc>
              <a:spcBef>
                <a:spcPts val="800"/>
              </a:spcBef>
              <a:spcAft>
                <a:spcPts val="0"/>
              </a:spcAft>
              <a:buNone/>
            </a:pPr>
            <a:r>
              <a:rPr lang="en" b="1">
                <a:latin typeface="Inconsolata"/>
                <a:ea typeface="Inconsolata"/>
                <a:cs typeface="Inconsolata"/>
                <a:sym typeface="Inconsolata"/>
              </a:rPr>
              <a:t>networks</a:t>
            </a:r>
            <a:r>
              <a:rPr lang="en">
                <a:latin typeface="Roboto"/>
                <a:ea typeface="Roboto"/>
                <a:cs typeface="Roboto"/>
                <a:sym typeface="Roboto"/>
              </a:rPr>
              <a:t>: The network that this service will connect to.</a:t>
            </a:r>
            <a:endParaRPr>
              <a:latin typeface="Roboto"/>
              <a:ea typeface="Roboto"/>
              <a:cs typeface="Roboto"/>
              <a:sym typeface="Roboto"/>
            </a:endParaRPr>
          </a:p>
          <a:p>
            <a:pPr marL="0" lvl="0" indent="0" algn="l" rtl="0">
              <a:lnSpc>
                <a:spcPct val="115000"/>
              </a:lnSpc>
              <a:spcBef>
                <a:spcPts val="800"/>
              </a:spcBef>
              <a:spcAft>
                <a:spcPts val="800"/>
              </a:spcAft>
              <a:buNone/>
            </a:pPr>
            <a:r>
              <a:rPr lang="en" b="1">
                <a:latin typeface="Inconsolata"/>
                <a:ea typeface="Inconsolata"/>
                <a:cs typeface="Inconsolata"/>
                <a:sym typeface="Inconsolata"/>
              </a:rPr>
              <a:t>Ipv4_address</a:t>
            </a:r>
            <a:r>
              <a:rPr lang="en">
                <a:latin typeface="Roboto"/>
                <a:ea typeface="Roboto"/>
                <a:cs typeface="Roboto"/>
                <a:sym typeface="Roboto"/>
              </a:rPr>
              <a:t>:  The static IP address we are assigning to this container.</a:t>
            </a:r>
            <a:endParaRPr>
              <a:latin typeface="Roboto"/>
              <a:ea typeface="Roboto"/>
              <a:cs typeface="Roboto"/>
              <a:sym typeface="Roboto"/>
            </a:endParaRPr>
          </a:p>
        </p:txBody>
      </p:sp>
      <p:sp>
        <p:nvSpPr>
          <p:cNvPr id="2987" name="Google Shape;2987;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91"/>
        <p:cNvGrpSpPr/>
        <p:nvPr/>
      </p:nvGrpSpPr>
      <p:grpSpPr>
        <a:xfrm>
          <a:off x="0" y="0"/>
          <a:ext cx="0" cy="0"/>
          <a:chOff x="0" y="0"/>
          <a:chExt cx="0" cy="0"/>
        </a:xfrm>
      </p:grpSpPr>
      <p:sp>
        <p:nvSpPr>
          <p:cNvPr id="2992" name="Google Shape;2992;p17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Standing up Scaled Services</a:t>
            </a:r>
            <a:endParaRPr/>
          </a:p>
        </p:txBody>
      </p:sp>
      <p:sp>
        <p:nvSpPr>
          <p:cNvPr id="2993" name="Google Shape;2993;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97"/>
        <p:cNvGrpSpPr/>
        <p:nvPr/>
      </p:nvGrpSpPr>
      <p:grpSpPr>
        <a:xfrm>
          <a:off x="0" y="0"/>
          <a:ext cx="0" cy="0"/>
          <a:chOff x="0" y="0"/>
          <a:chExt cx="0" cy="0"/>
        </a:xfrm>
      </p:grpSpPr>
      <p:sp>
        <p:nvSpPr>
          <p:cNvPr id="2998" name="Google Shape;2998;p177"/>
          <p:cNvSpPr/>
          <p:nvPr/>
        </p:nvSpPr>
        <p:spPr>
          <a:xfrm>
            <a:off x="0" y="-13500"/>
            <a:ext cx="9171300" cy="5269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77"/>
          <p:cNvSpPr txBox="1"/>
          <p:nvPr/>
        </p:nvSpPr>
        <p:spPr>
          <a:xfrm>
            <a:off x="197700" y="108900"/>
            <a:ext cx="4374300" cy="4953900"/>
          </a:xfrm>
          <a:prstGeom prst="rect">
            <a:avLst/>
          </a:prstGeom>
          <a:noFill/>
          <a:ln>
            <a:noFill/>
          </a:ln>
        </p:spPr>
        <p:txBody>
          <a:bodyPr spcFirstLastPara="1" wrap="square" lIns="91425" tIns="91425" rIns="91425" bIns="91425" anchor="t" anchorCtr="0">
            <a:noAutofit/>
          </a:bodyPr>
          <a:lstStyle/>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db</a:t>
            </a:r>
            <a:r>
              <a:rPr lang="en" sz="1600" b="1">
                <a:solidFill>
                  <a:srgbClr val="24292E"/>
                </a:solidFill>
                <a:latin typeface="Inconsolata"/>
                <a:ea typeface="Inconsolata"/>
                <a:cs typeface="Inconsolata"/>
                <a:sym typeface="Inconsolata"/>
              </a:rPr>
              <a:t>:</a:t>
            </a:r>
            <a:br>
              <a:rPr lang="en" sz="1600" b="1">
                <a:solidFill>
                  <a:srgbClr val="24292E"/>
                </a:solidFill>
                <a:latin typeface="Inconsolata"/>
                <a:ea typeface="Inconsolata"/>
                <a:cs typeface="Inconsolata"/>
                <a:sym typeface="Inconsolata"/>
              </a:rPr>
            </a:b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container_name</a:t>
            </a:r>
            <a:r>
              <a:rPr lang="en" sz="1600" b="1">
                <a:solidFill>
                  <a:srgbClr val="24292E"/>
                </a:solidFill>
                <a:latin typeface="Inconsolata"/>
                <a:ea typeface="Inconsolata"/>
                <a:cs typeface="Inconsolata"/>
                <a:sym typeface="Inconsolata"/>
              </a:rPr>
              <a:t>: </a:t>
            </a:r>
            <a:r>
              <a:rPr lang="en" sz="1600" b="1">
                <a:solidFill>
                  <a:srgbClr val="032F62"/>
                </a:solidFill>
                <a:latin typeface="Inconsolata"/>
                <a:ea typeface="Inconsolata"/>
                <a:cs typeface="Inconsolata"/>
                <a:sym typeface="Inconsolata"/>
              </a:rPr>
              <a:t>demo-db</a:t>
            </a:r>
            <a:r>
              <a:rPr lang="en" sz="1600" b="1">
                <a:solidFill>
                  <a:srgbClr val="24292E"/>
                </a:solidFill>
                <a:latin typeface="Inconsolata"/>
                <a:ea typeface="Inconsolata"/>
                <a:cs typeface="Inconsolata"/>
                <a:sym typeface="Inconsolata"/>
              </a:rPr>
              <a:t>	</a:t>
            </a:r>
            <a:endParaRPr sz="16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image</a:t>
            </a:r>
            <a:r>
              <a:rPr lang="en" sz="1600" b="1">
                <a:solidFill>
                  <a:srgbClr val="24292E"/>
                </a:solidFill>
                <a:latin typeface="Inconsolata"/>
                <a:ea typeface="Inconsolata"/>
                <a:cs typeface="Inconsolata"/>
                <a:sym typeface="Inconsolata"/>
              </a:rPr>
              <a:t>: </a:t>
            </a:r>
            <a:r>
              <a:rPr lang="en" sz="1600" b="1">
                <a:solidFill>
                  <a:srgbClr val="032F62"/>
                </a:solidFill>
                <a:latin typeface="Inconsolata"/>
                <a:ea typeface="Inconsolata"/>
                <a:cs typeface="Inconsolata"/>
                <a:sym typeface="Inconsolata"/>
              </a:rPr>
              <a:t>mariadb:10.5.1</a:t>
            </a:r>
            <a:endParaRPr sz="16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environment</a:t>
            </a:r>
            <a:r>
              <a:rPr lang="en" sz="1600" b="1">
                <a:solidFill>
                  <a:srgbClr val="24292E"/>
                </a:solidFill>
                <a:latin typeface="Inconsolata"/>
                <a:ea typeface="Inconsolata"/>
                <a:cs typeface="Inconsolata"/>
                <a:sym typeface="Inconsolata"/>
              </a:rPr>
              <a:t>:</a:t>
            </a:r>
            <a:endParaRPr sz="16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MYSQL_DATABASE</a:t>
            </a:r>
            <a:r>
              <a:rPr lang="en" sz="1600" b="1">
                <a:solidFill>
                  <a:srgbClr val="24292E"/>
                </a:solidFill>
                <a:latin typeface="Inconsolata"/>
                <a:ea typeface="Inconsolata"/>
                <a:cs typeface="Inconsolata"/>
                <a:sym typeface="Inconsolata"/>
              </a:rPr>
              <a:t>: </a:t>
            </a:r>
            <a:r>
              <a:rPr lang="en" sz="1600" b="1">
                <a:solidFill>
                  <a:srgbClr val="032F62"/>
                </a:solidFill>
                <a:latin typeface="Inconsolata"/>
                <a:ea typeface="Inconsolata"/>
                <a:cs typeface="Inconsolata"/>
                <a:sym typeface="Inconsolata"/>
              </a:rPr>
              <a:t>demodb</a:t>
            </a:r>
            <a:endParaRPr sz="16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MYSQL_USER</a:t>
            </a:r>
            <a:r>
              <a:rPr lang="en" sz="1600" b="1">
                <a:solidFill>
                  <a:srgbClr val="24292E"/>
                </a:solidFill>
                <a:latin typeface="Inconsolata"/>
                <a:ea typeface="Inconsolata"/>
                <a:cs typeface="Inconsolata"/>
                <a:sym typeface="Inconsolata"/>
              </a:rPr>
              <a:t>: </a:t>
            </a:r>
            <a:r>
              <a:rPr lang="en" sz="1600" b="1">
                <a:solidFill>
                  <a:srgbClr val="032F62"/>
                </a:solidFill>
                <a:latin typeface="Inconsolata"/>
                <a:ea typeface="Inconsolata"/>
                <a:cs typeface="Inconsolata"/>
                <a:sym typeface="Inconsolata"/>
              </a:rPr>
              <a:t>demouser</a:t>
            </a:r>
            <a:endParaRPr sz="16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MYSQL_PASSWORD</a:t>
            </a:r>
            <a:r>
              <a:rPr lang="en" sz="1600" b="1">
                <a:solidFill>
                  <a:srgbClr val="24292E"/>
                </a:solidFill>
                <a:latin typeface="Inconsolata"/>
                <a:ea typeface="Inconsolata"/>
                <a:cs typeface="Inconsolata"/>
                <a:sym typeface="Inconsolata"/>
              </a:rPr>
              <a:t>: </a:t>
            </a:r>
            <a:r>
              <a:rPr lang="en" sz="1600" b="1">
                <a:solidFill>
                  <a:srgbClr val="032F62"/>
                </a:solidFill>
                <a:latin typeface="Inconsolata"/>
                <a:ea typeface="Inconsolata"/>
                <a:cs typeface="Inconsolata"/>
                <a:sym typeface="Inconsolata"/>
              </a:rPr>
              <a:t>demopass</a:t>
            </a:r>
            <a:endParaRPr sz="16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MYSQL_RANDOM_ROOT_PASSWORD</a:t>
            </a:r>
            <a:r>
              <a:rPr lang="en" sz="1600" b="1">
                <a:solidFill>
                  <a:srgbClr val="24292E"/>
                </a:solidFill>
                <a:latin typeface="Inconsolata"/>
                <a:ea typeface="Inconsolata"/>
                <a:cs typeface="Inconsolata"/>
                <a:sym typeface="Inconsolata"/>
              </a:rPr>
              <a:t>: </a:t>
            </a:r>
            <a:r>
              <a:rPr lang="en" sz="1600" b="1">
                <a:solidFill>
                  <a:srgbClr val="032F62"/>
                </a:solidFill>
                <a:latin typeface="Inconsolata"/>
                <a:ea typeface="Inconsolata"/>
                <a:cs typeface="Inconsolata"/>
                <a:sym typeface="Inconsolata"/>
              </a:rPr>
              <a:t>"1"</a:t>
            </a:r>
            <a:endParaRPr sz="16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volumes</a:t>
            </a:r>
            <a:r>
              <a:rPr lang="en" sz="1600" b="1">
                <a:solidFill>
                  <a:srgbClr val="24292E"/>
                </a:solidFill>
                <a:latin typeface="Inconsolata"/>
                <a:ea typeface="Inconsolata"/>
                <a:cs typeface="Inconsolata"/>
                <a:sym typeface="Inconsolata"/>
              </a:rPr>
              <a:t>:</a:t>
            </a:r>
            <a:endParaRPr sz="16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 </a:t>
            </a:r>
            <a:r>
              <a:rPr lang="en" sz="1600" b="1">
                <a:solidFill>
                  <a:srgbClr val="032F62"/>
                </a:solidFill>
                <a:latin typeface="Inconsolata"/>
                <a:ea typeface="Inconsolata"/>
                <a:cs typeface="Inconsolata"/>
                <a:sym typeface="Inconsolata"/>
              </a:rPr>
              <a:t>db:/var/lib/mysql</a:t>
            </a:r>
            <a:endParaRPr sz="16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networks</a:t>
            </a:r>
            <a:r>
              <a:rPr lang="en" sz="1600" b="1">
                <a:solidFill>
                  <a:srgbClr val="24292E"/>
                </a:solidFill>
                <a:latin typeface="Inconsolata"/>
                <a:ea typeface="Inconsolata"/>
                <a:cs typeface="Inconsolata"/>
                <a:sym typeface="Inconsolata"/>
              </a:rPr>
              <a:t>:</a:t>
            </a:r>
            <a:endParaRPr sz="16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demo-net</a:t>
            </a:r>
            <a:r>
              <a:rPr lang="en" sz="1600" b="1">
                <a:solidFill>
                  <a:srgbClr val="24292E"/>
                </a:solidFill>
                <a:latin typeface="Inconsolata"/>
                <a:ea typeface="Inconsolata"/>
                <a:cs typeface="Inconsolata"/>
                <a:sym typeface="Inconsolata"/>
              </a:rPr>
              <a:t>:</a:t>
            </a:r>
            <a:endParaRPr sz="1600" b="1">
              <a:solidFill>
                <a:srgbClr val="24292E"/>
              </a:solidFill>
              <a:latin typeface="Inconsolata"/>
              <a:ea typeface="Inconsolata"/>
              <a:cs typeface="Inconsolata"/>
              <a:sym typeface="Inconsolata"/>
            </a:endParaRPr>
          </a:p>
          <a:p>
            <a:pPr marL="152400" marR="152400" lvl="0" indent="0" algn="l" rtl="0">
              <a:lnSpc>
                <a:spcPct val="145000"/>
              </a:lnSpc>
              <a:spcBef>
                <a:spcPts val="0"/>
              </a:spcBef>
              <a:spcAft>
                <a:spcPts val="0"/>
              </a:spcAft>
              <a:buNone/>
            </a:pPr>
            <a:r>
              <a:rPr lang="en" sz="1600" b="1">
                <a:solidFill>
                  <a:srgbClr val="24292E"/>
                </a:solidFill>
                <a:latin typeface="Inconsolata"/>
                <a:ea typeface="Inconsolata"/>
                <a:cs typeface="Inconsolata"/>
                <a:sym typeface="Inconsolata"/>
              </a:rPr>
              <a:t>        </a:t>
            </a:r>
            <a:r>
              <a:rPr lang="en" sz="1600" b="1">
                <a:solidFill>
                  <a:srgbClr val="22863A"/>
                </a:solidFill>
                <a:latin typeface="Inconsolata"/>
                <a:ea typeface="Inconsolata"/>
                <a:cs typeface="Inconsolata"/>
                <a:sym typeface="Inconsolata"/>
              </a:rPr>
              <a:t>ipv4_address</a:t>
            </a:r>
            <a:r>
              <a:rPr lang="en" sz="1600" b="1">
                <a:solidFill>
                  <a:srgbClr val="24292E"/>
                </a:solidFill>
                <a:latin typeface="Inconsolata"/>
                <a:ea typeface="Inconsolata"/>
                <a:cs typeface="Inconsolata"/>
                <a:sym typeface="Inconsolata"/>
              </a:rPr>
              <a:t>: </a:t>
            </a:r>
            <a:r>
              <a:rPr lang="en" sz="1600" b="1">
                <a:solidFill>
                  <a:srgbClr val="032F62"/>
                </a:solidFill>
                <a:latin typeface="Inconsolata"/>
                <a:ea typeface="Inconsolata"/>
                <a:cs typeface="Inconsolata"/>
                <a:sym typeface="Inconsolata"/>
              </a:rPr>
              <a:t>192.168.1.3</a:t>
            </a:r>
            <a:endParaRPr sz="1600" b="1">
              <a:solidFill>
                <a:srgbClr val="22863A"/>
              </a:solidFill>
              <a:latin typeface="Inconsolata"/>
              <a:ea typeface="Inconsolata"/>
              <a:cs typeface="Inconsolata"/>
              <a:sym typeface="Inconsolata"/>
            </a:endParaRPr>
          </a:p>
        </p:txBody>
      </p:sp>
      <p:sp>
        <p:nvSpPr>
          <p:cNvPr id="3000" name="Google Shape;3000;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54</a:t>
            </a:fld>
            <a:endParaRPr sz="600"/>
          </a:p>
        </p:txBody>
      </p:sp>
      <p:sp>
        <p:nvSpPr>
          <p:cNvPr id="3001" name="Google Shape;3001;p177"/>
          <p:cNvSpPr/>
          <p:nvPr/>
        </p:nvSpPr>
        <p:spPr>
          <a:xfrm>
            <a:off x="4495375" y="109050"/>
            <a:ext cx="4374300" cy="4953900"/>
          </a:xfrm>
          <a:prstGeom prst="rect">
            <a:avLst/>
          </a:prstGeom>
          <a:solidFill>
            <a:srgbClr val="D0E0E3"/>
          </a:solidFill>
          <a:ln>
            <a:noFill/>
          </a:ln>
          <a:effectLst>
            <a:outerShdw blurRad="200025" dist="9525" algn="bl" rotWithShape="0">
              <a:srgbClr val="000000">
                <a:alpha val="27000"/>
              </a:srgbClr>
            </a:outerShdw>
          </a:effectLst>
        </p:spPr>
        <p:txBody>
          <a:bodyPr spcFirstLastPara="1" wrap="square" lIns="182875" tIns="182875" rIns="18287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We can find declared database credentials in the YAML file under the environment sub-heading.</a:t>
            </a:r>
            <a:br>
              <a:rPr lang="en" b="1">
                <a:solidFill>
                  <a:schemeClr val="dk1"/>
                </a:solidFill>
                <a:latin typeface="Roboto"/>
                <a:ea typeface="Roboto"/>
                <a:cs typeface="Roboto"/>
                <a:sym typeface="Roboto"/>
              </a:rPr>
            </a:br>
            <a:br>
              <a:rPr lang="en" b="1">
                <a:solidFill>
                  <a:schemeClr val="dk1"/>
                </a:solidFill>
                <a:latin typeface="Inconsolata"/>
                <a:ea typeface="Inconsolata"/>
                <a:cs typeface="Inconsolata"/>
                <a:sym typeface="Inconsolata"/>
              </a:rPr>
            </a:br>
            <a:r>
              <a:rPr lang="en" b="1">
                <a:solidFill>
                  <a:schemeClr val="dk1"/>
                </a:solidFill>
                <a:latin typeface="Inconsolata"/>
                <a:ea typeface="Inconsolata"/>
                <a:cs typeface="Inconsolata"/>
                <a:sym typeface="Inconsolata"/>
              </a:rPr>
              <a:t>image:</a:t>
            </a:r>
            <a:r>
              <a:rPr lang="en">
                <a:solidFill>
                  <a:schemeClr val="dk1"/>
                </a:solidFill>
                <a:latin typeface="Roboto"/>
                <a:ea typeface="Roboto"/>
                <a:cs typeface="Roboto"/>
                <a:sym typeface="Roboto"/>
              </a:rPr>
              <a:t> The container image and version we'll be using. (MariaDB database version 10.5.1)</a:t>
            </a:r>
            <a:endParaRPr>
              <a:solidFill>
                <a:schemeClr val="dk1"/>
              </a:solidFill>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environment</a:t>
            </a:r>
            <a:r>
              <a:rPr lang="en">
                <a:solidFill>
                  <a:schemeClr val="dk1"/>
                </a:solidFill>
                <a:latin typeface="Roboto"/>
                <a:ea typeface="Roboto"/>
                <a:cs typeface="Roboto"/>
                <a:sym typeface="Roboto"/>
              </a:rPr>
              <a:t>: Containers within the MySQL server.</a:t>
            </a:r>
            <a:endParaRPr>
              <a:solidFill>
                <a:schemeClr val="dk1"/>
              </a:solidFill>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MYSQL_DATABASE</a:t>
            </a:r>
            <a:r>
              <a:rPr lang="en">
                <a:solidFill>
                  <a:schemeClr val="dk1"/>
                </a:solidFill>
                <a:latin typeface="Roboto"/>
                <a:ea typeface="Roboto"/>
                <a:cs typeface="Roboto"/>
                <a:sym typeface="Roboto"/>
              </a:rPr>
              <a:t>: The name of the database.</a:t>
            </a:r>
            <a:endParaRPr>
              <a:solidFill>
                <a:schemeClr val="dk1"/>
              </a:solidFill>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MYSQL_USER</a:t>
            </a:r>
            <a:r>
              <a:rPr lang="en">
                <a:solidFill>
                  <a:schemeClr val="dk1"/>
                </a:solidFill>
                <a:latin typeface="Roboto"/>
                <a:ea typeface="Roboto"/>
                <a:cs typeface="Roboto"/>
                <a:sym typeface="Roboto"/>
              </a:rPr>
              <a:t>: The default user for the database.</a:t>
            </a:r>
            <a:endParaRPr>
              <a:solidFill>
                <a:schemeClr val="dk1"/>
              </a:solidFill>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MYSQL_PASSWORD</a:t>
            </a:r>
            <a:r>
              <a:rPr lang="en">
                <a:solidFill>
                  <a:schemeClr val="dk1"/>
                </a:solidFill>
                <a:latin typeface="Roboto"/>
                <a:ea typeface="Roboto"/>
                <a:cs typeface="Roboto"/>
                <a:sym typeface="Roboto"/>
              </a:rPr>
              <a:t>: The password for the user.</a:t>
            </a:r>
            <a:endParaRPr>
              <a:solidFill>
                <a:schemeClr val="dk1"/>
              </a:solidFill>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MYSQL_RANDOM_ROOT_PASSWORD:</a:t>
            </a:r>
            <a:r>
              <a:rPr lang="en">
                <a:solidFill>
                  <a:schemeClr val="dk1"/>
                </a:solidFill>
                <a:latin typeface="Roboto"/>
                <a:ea typeface="Roboto"/>
                <a:cs typeface="Roboto"/>
                <a:sym typeface="Roboto"/>
              </a:rPr>
              <a:t> Gives the root user a random password, for security purposes.</a:t>
            </a:r>
            <a:endParaRPr>
              <a:solidFill>
                <a:schemeClr val="dk1"/>
              </a:solidFill>
              <a:latin typeface="Roboto"/>
              <a:ea typeface="Roboto"/>
              <a:cs typeface="Roboto"/>
              <a:sym typeface="Roboto"/>
            </a:endParaRPr>
          </a:p>
          <a:p>
            <a:pPr marL="0" lvl="0" indent="0" algn="l" rtl="0">
              <a:lnSpc>
                <a:spcPct val="115000"/>
              </a:lnSpc>
              <a:spcBef>
                <a:spcPts val="80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volumes</a:t>
            </a:r>
            <a:r>
              <a:rPr lang="en">
                <a:solidFill>
                  <a:schemeClr val="dk1"/>
                </a:solidFill>
                <a:latin typeface="Roboto"/>
                <a:ea typeface="Roboto"/>
                <a:cs typeface="Roboto"/>
                <a:sym typeface="Roboto"/>
              </a:rPr>
              <a:t>: The location where we are saving our configuration files.</a:t>
            </a:r>
            <a:endParaRPr>
              <a:solidFill>
                <a:schemeClr val="dk1"/>
              </a:solidFill>
              <a:latin typeface="Roboto"/>
              <a:ea typeface="Roboto"/>
              <a:cs typeface="Roboto"/>
              <a:sym typeface="Roboto"/>
            </a:endParaRPr>
          </a:p>
          <a:p>
            <a:pPr marL="0" lvl="0" indent="0" algn="l" rtl="0">
              <a:lnSpc>
                <a:spcPct val="115000"/>
              </a:lnSpc>
              <a:spcBef>
                <a:spcPts val="800"/>
              </a:spcBef>
              <a:spcAft>
                <a:spcPts val="800"/>
              </a:spcAft>
              <a:buNone/>
            </a:pPr>
            <a:r>
              <a:rPr lang="en" b="1">
                <a:solidFill>
                  <a:schemeClr val="dk1"/>
                </a:solidFill>
                <a:latin typeface="Inconsolata"/>
                <a:ea typeface="Inconsolata"/>
                <a:cs typeface="Inconsolata"/>
                <a:sym typeface="Inconsolata"/>
              </a:rPr>
              <a:t>networks:</a:t>
            </a:r>
            <a:r>
              <a:rPr lang="en">
                <a:solidFill>
                  <a:schemeClr val="dk1"/>
                </a:solidFill>
                <a:latin typeface="Roboto"/>
                <a:ea typeface="Roboto"/>
                <a:cs typeface="Roboto"/>
                <a:sym typeface="Roboto"/>
              </a:rPr>
              <a:t> Assigns this database a static IP address using the same network (</a:t>
            </a:r>
            <a:r>
              <a:rPr lang="en">
                <a:solidFill>
                  <a:schemeClr val="dk1"/>
                </a:solidFill>
                <a:latin typeface="Inconsolata"/>
                <a:ea typeface="Inconsolata"/>
                <a:cs typeface="Inconsolata"/>
                <a:sym typeface="Inconsolata"/>
              </a:rPr>
              <a:t>demo-net</a:t>
            </a:r>
            <a:r>
              <a:rPr lang="en">
                <a:solidFill>
                  <a:schemeClr val="dk1"/>
                </a:solidFill>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05"/>
        <p:cNvGrpSpPr/>
        <p:nvPr/>
      </p:nvGrpSpPr>
      <p:grpSpPr>
        <a:xfrm>
          <a:off x="0" y="0"/>
          <a:ext cx="0" cy="0"/>
          <a:chOff x="0" y="0"/>
          <a:chExt cx="0" cy="0"/>
        </a:xfrm>
      </p:grpSpPr>
      <p:sp>
        <p:nvSpPr>
          <p:cNvPr id="3006" name="Google Shape;3006;p17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Logging into MariaDB</a:t>
            </a:r>
            <a:endParaRPr/>
          </a:p>
        </p:txBody>
      </p:sp>
      <p:sp>
        <p:nvSpPr>
          <p:cNvPr id="3007" name="Google Shape;3007;p1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55</a:t>
            </a:fld>
            <a:endParaRPr sz="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011"/>
        <p:cNvGrpSpPr/>
        <p:nvPr/>
      </p:nvGrpSpPr>
      <p:grpSpPr>
        <a:xfrm>
          <a:off x="0" y="0"/>
          <a:ext cx="0" cy="0"/>
          <a:chOff x="0" y="0"/>
          <a:chExt cx="0" cy="0"/>
        </a:xfrm>
      </p:grpSpPr>
      <p:sp>
        <p:nvSpPr>
          <p:cNvPr id="3012" name="Google Shape;3012;p17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013" name="Google Shape;3013;p17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00000"/>
              </a:lnSpc>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Deploying and Testing a Container Set</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deploy multiple containers with Docker Compose and test functionality.</a:t>
            </a:r>
            <a:endParaRPr>
              <a:latin typeface="Roboto Light"/>
              <a:ea typeface="Roboto Light"/>
              <a:cs typeface="Roboto Light"/>
              <a:sym typeface="Roboto Light"/>
            </a:endParaRPr>
          </a:p>
        </p:txBody>
      </p:sp>
      <p:sp>
        <p:nvSpPr>
          <p:cNvPr id="3014" name="Google Shape;3014;p17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56</a:t>
            </a:fld>
            <a:endParaRPr sz="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sp>
        <p:nvSpPr>
          <p:cNvPr id="3019" name="Google Shape;3019;p1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57</a:t>
            </a:fld>
            <a:endParaRPr sz="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23"/>
        <p:cNvGrpSpPr/>
        <p:nvPr/>
      </p:nvGrpSpPr>
      <p:grpSpPr>
        <a:xfrm>
          <a:off x="0" y="0"/>
          <a:ext cx="0" cy="0"/>
          <a:chOff x="0" y="0"/>
          <a:chExt cx="0" cy="0"/>
        </a:xfrm>
      </p:grpSpPr>
      <p:sp>
        <p:nvSpPr>
          <p:cNvPr id="3024" name="Google Shape;3024;p18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58</a:t>
            </a:fld>
            <a:endParaRPr sz="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28"/>
        <p:cNvGrpSpPr/>
        <p:nvPr/>
      </p:nvGrpSpPr>
      <p:grpSpPr>
        <a:xfrm>
          <a:off x="0" y="0"/>
          <a:ext cx="0" cy="0"/>
          <a:chOff x="0" y="0"/>
          <a:chExt cx="0" cy="0"/>
        </a:xfrm>
      </p:grpSpPr>
      <p:sp>
        <p:nvSpPr>
          <p:cNvPr id="3029" name="Google Shape;3029;p18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Databases</a:t>
            </a:r>
            <a:endParaRPr/>
          </a:p>
        </p:txBody>
      </p:sp>
      <p:sp>
        <p:nvSpPr>
          <p:cNvPr id="3030" name="Google Shape;3030;p18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59</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FBB8C"/>
        </a:solidFill>
        <a:effectLst/>
      </p:bgPr>
    </p:bg>
    <p:spTree>
      <p:nvGrpSpPr>
        <p:cNvPr id="1" name="Shape 2208"/>
        <p:cNvGrpSpPr/>
        <p:nvPr/>
      </p:nvGrpSpPr>
      <p:grpSpPr>
        <a:xfrm>
          <a:off x="0" y="0"/>
          <a:ext cx="0" cy="0"/>
          <a:chOff x="0" y="0"/>
          <a:chExt cx="0" cy="0"/>
        </a:xfrm>
      </p:grpSpPr>
      <p:sp>
        <p:nvSpPr>
          <p:cNvPr id="2209" name="Google Shape;2209;p129"/>
          <p:cNvSpPr/>
          <p:nvPr/>
        </p:nvSpPr>
        <p:spPr>
          <a:xfrm>
            <a:off x="4766500" y="1585488"/>
            <a:ext cx="1966200" cy="33474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0" name="Google Shape;2210;p129"/>
          <p:cNvCxnSpPr/>
          <p:nvPr/>
        </p:nvCxnSpPr>
        <p:spPr>
          <a:xfrm>
            <a:off x="6162925" y="4340138"/>
            <a:ext cx="1063500" cy="0"/>
          </a:xfrm>
          <a:prstGeom prst="straightConnector1">
            <a:avLst/>
          </a:prstGeom>
          <a:noFill/>
          <a:ln w="9525" cap="flat" cmpd="sng">
            <a:solidFill>
              <a:schemeClr val="dk2"/>
            </a:solidFill>
            <a:prstDash val="lgDash"/>
            <a:round/>
            <a:headEnd type="none" w="med" len="med"/>
            <a:tailEnd type="none" w="med" len="med"/>
          </a:ln>
        </p:spPr>
      </p:cxnSp>
      <p:cxnSp>
        <p:nvCxnSpPr>
          <p:cNvPr id="2211" name="Google Shape;2211;p129"/>
          <p:cNvCxnSpPr/>
          <p:nvPr/>
        </p:nvCxnSpPr>
        <p:spPr>
          <a:xfrm>
            <a:off x="4359650" y="4340138"/>
            <a:ext cx="1063500" cy="0"/>
          </a:xfrm>
          <a:prstGeom prst="straightConnector1">
            <a:avLst/>
          </a:prstGeom>
          <a:noFill/>
          <a:ln w="9525" cap="flat" cmpd="sng">
            <a:solidFill>
              <a:schemeClr val="dk2"/>
            </a:solidFill>
            <a:prstDash val="lgDash"/>
            <a:round/>
            <a:headEnd type="none" w="med" len="med"/>
            <a:tailEnd type="none" w="med" len="med"/>
          </a:ln>
        </p:spPr>
      </p:cxnSp>
      <p:cxnSp>
        <p:nvCxnSpPr>
          <p:cNvPr id="2212" name="Google Shape;2212;p129"/>
          <p:cNvCxnSpPr/>
          <p:nvPr/>
        </p:nvCxnSpPr>
        <p:spPr>
          <a:xfrm>
            <a:off x="6070275" y="3384963"/>
            <a:ext cx="1063500" cy="0"/>
          </a:xfrm>
          <a:prstGeom prst="straightConnector1">
            <a:avLst/>
          </a:prstGeom>
          <a:noFill/>
          <a:ln w="9525" cap="flat" cmpd="sng">
            <a:solidFill>
              <a:schemeClr val="dk2"/>
            </a:solidFill>
            <a:prstDash val="lgDash"/>
            <a:round/>
            <a:headEnd type="none" w="med" len="med"/>
            <a:tailEnd type="none" w="med" len="med"/>
          </a:ln>
        </p:spPr>
      </p:cxnSp>
      <p:cxnSp>
        <p:nvCxnSpPr>
          <p:cNvPr id="2213" name="Google Shape;2213;p129"/>
          <p:cNvCxnSpPr/>
          <p:nvPr/>
        </p:nvCxnSpPr>
        <p:spPr>
          <a:xfrm>
            <a:off x="4267000" y="3384963"/>
            <a:ext cx="1063500" cy="0"/>
          </a:xfrm>
          <a:prstGeom prst="straightConnector1">
            <a:avLst/>
          </a:prstGeom>
          <a:noFill/>
          <a:ln w="9525" cap="flat" cmpd="sng">
            <a:solidFill>
              <a:schemeClr val="dk2"/>
            </a:solidFill>
            <a:prstDash val="lgDash"/>
            <a:round/>
            <a:headEnd type="none" w="med" len="med"/>
            <a:tailEnd type="none" w="med" len="med"/>
          </a:ln>
        </p:spPr>
      </p:cxnSp>
      <p:cxnSp>
        <p:nvCxnSpPr>
          <p:cNvPr id="2214" name="Google Shape;2214;p129"/>
          <p:cNvCxnSpPr/>
          <p:nvPr/>
        </p:nvCxnSpPr>
        <p:spPr>
          <a:xfrm>
            <a:off x="6146425" y="2425663"/>
            <a:ext cx="1063500" cy="0"/>
          </a:xfrm>
          <a:prstGeom prst="straightConnector1">
            <a:avLst/>
          </a:prstGeom>
          <a:noFill/>
          <a:ln w="9525" cap="flat" cmpd="sng">
            <a:solidFill>
              <a:schemeClr val="dk2"/>
            </a:solidFill>
            <a:prstDash val="lgDash"/>
            <a:round/>
            <a:headEnd type="none" w="med" len="med"/>
            <a:tailEnd type="none" w="med" len="med"/>
          </a:ln>
        </p:spPr>
      </p:cxnSp>
      <p:cxnSp>
        <p:nvCxnSpPr>
          <p:cNvPr id="2215" name="Google Shape;2215;p129"/>
          <p:cNvCxnSpPr/>
          <p:nvPr/>
        </p:nvCxnSpPr>
        <p:spPr>
          <a:xfrm>
            <a:off x="4343150" y="2428488"/>
            <a:ext cx="1063500" cy="0"/>
          </a:xfrm>
          <a:prstGeom prst="straightConnector1">
            <a:avLst/>
          </a:prstGeom>
          <a:noFill/>
          <a:ln w="9525" cap="flat" cmpd="sng">
            <a:solidFill>
              <a:schemeClr val="dk2"/>
            </a:solidFill>
            <a:prstDash val="lgDash"/>
            <a:round/>
            <a:headEnd type="none" w="med" len="med"/>
            <a:tailEnd type="none" w="med" len="med"/>
          </a:ln>
        </p:spPr>
      </p:cxnSp>
      <p:cxnSp>
        <p:nvCxnSpPr>
          <p:cNvPr id="2216" name="Google Shape;2216;p129"/>
          <p:cNvCxnSpPr/>
          <p:nvPr/>
        </p:nvCxnSpPr>
        <p:spPr>
          <a:xfrm>
            <a:off x="6070275" y="1379288"/>
            <a:ext cx="1063500" cy="0"/>
          </a:xfrm>
          <a:prstGeom prst="straightConnector1">
            <a:avLst/>
          </a:prstGeom>
          <a:noFill/>
          <a:ln w="9525" cap="flat" cmpd="sng">
            <a:solidFill>
              <a:schemeClr val="dk2"/>
            </a:solidFill>
            <a:prstDash val="lgDash"/>
            <a:round/>
            <a:headEnd type="none" w="med" len="med"/>
            <a:tailEnd type="none" w="med" len="med"/>
          </a:ln>
        </p:spPr>
      </p:cxnSp>
      <p:cxnSp>
        <p:nvCxnSpPr>
          <p:cNvPr id="2217" name="Google Shape;2217;p129"/>
          <p:cNvCxnSpPr/>
          <p:nvPr/>
        </p:nvCxnSpPr>
        <p:spPr>
          <a:xfrm>
            <a:off x="4267000" y="1382113"/>
            <a:ext cx="1063500" cy="0"/>
          </a:xfrm>
          <a:prstGeom prst="straightConnector1">
            <a:avLst/>
          </a:prstGeom>
          <a:noFill/>
          <a:ln w="9525" cap="flat" cmpd="sng">
            <a:solidFill>
              <a:schemeClr val="dk2"/>
            </a:solidFill>
            <a:prstDash val="lgDash"/>
            <a:round/>
            <a:headEnd type="none" w="med" len="med"/>
            <a:tailEnd type="none" w="med" len="med"/>
          </a:ln>
        </p:spPr>
      </p:cxnSp>
      <p:sp>
        <p:nvSpPr>
          <p:cNvPr id="2218" name="Google Shape;2218;p129"/>
          <p:cNvSpPr/>
          <p:nvPr/>
        </p:nvSpPr>
        <p:spPr>
          <a:xfrm>
            <a:off x="2689986" y="3990938"/>
            <a:ext cx="1830300" cy="6984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Database </a:t>
            </a:r>
            <a:r>
              <a:rPr lang="en" sz="1200" b="1">
                <a:solidFill>
                  <a:schemeClr val="dk1"/>
                </a:solidFill>
                <a:latin typeface="Roboto"/>
                <a:ea typeface="Roboto"/>
                <a:cs typeface="Roboto"/>
                <a:sym typeface="Roboto"/>
              </a:rPr>
              <a:t>searches for all IDs</a:t>
            </a:r>
            <a:r>
              <a:rPr lang="en" sz="1200">
                <a:solidFill>
                  <a:schemeClr val="dk1"/>
                </a:solidFill>
                <a:latin typeface="Roboto"/>
                <a:ea typeface="Roboto"/>
                <a:cs typeface="Roboto"/>
                <a:sym typeface="Roboto"/>
              </a:rPr>
              <a:t> with “HR.”</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2219" name="Google Shape;2219;p129"/>
          <p:cNvSpPr/>
          <p:nvPr/>
        </p:nvSpPr>
        <p:spPr>
          <a:xfrm>
            <a:off x="2689975" y="2080588"/>
            <a:ext cx="1852500" cy="6984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Roboto"/>
                <a:ea typeface="Roboto"/>
                <a:cs typeface="Roboto"/>
                <a:sym typeface="Roboto"/>
              </a:rPr>
              <a:t>Front end forwards request</a:t>
            </a:r>
            <a:r>
              <a:rPr lang="en" sz="1200">
                <a:solidFill>
                  <a:schemeClr val="dk1"/>
                </a:solidFill>
                <a:latin typeface="Roboto"/>
                <a:ea typeface="Roboto"/>
                <a:cs typeface="Roboto"/>
                <a:sym typeface="Roboto"/>
              </a:rPr>
              <a:t> to back end. </a:t>
            </a:r>
            <a:endParaRPr/>
          </a:p>
        </p:txBody>
      </p:sp>
      <p:sp>
        <p:nvSpPr>
          <p:cNvPr id="2220" name="Google Shape;2220;p129"/>
          <p:cNvSpPr/>
          <p:nvPr/>
        </p:nvSpPr>
        <p:spPr>
          <a:xfrm>
            <a:off x="2712061" y="831413"/>
            <a:ext cx="1830300" cy="1089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Andrew loads the application in his browser and clicks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a button to display all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HR employees.</a:t>
            </a:r>
            <a:endParaRPr/>
          </a:p>
        </p:txBody>
      </p:sp>
      <p:sp>
        <p:nvSpPr>
          <p:cNvPr id="2221" name="Google Shape;2221;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Information Flows Between Application Components</a:t>
            </a:r>
            <a:endParaRPr/>
          </a:p>
        </p:txBody>
      </p:sp>
      <p:sp>
        <p:nvSpPr>
          <p:cNvPr id="2222" name="Google Shape;2222;p129"/>
          <p:cNvSpPr/>
          <p:nvPr/>
        </p:nvSpPr>
        <p:spPr>
          <a:xfrm>
            <a:off x="2681000" y="2938863"/>
            <a:ext cx="1830300" cy="8922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A back-end script </a:t>
            </a:r>
            <a:r>
              <a:rPr lang="en" sz="1200" b="1">
                <a:solidFill>
                  <a:schemeClr val="dk1"/>
                </a:solidFill>
                <a:latin typeface="Roboto"/>
                <a:ea typeface="Roboto"/>
                <a:cs typeface="Roboto"/>
                <a:sym typeface="Roboto"/>
              </a:rPr>
              <a:t>queries the database</a:t>
            </a:r>
            <a:r>
              <a:rPr lang="en" sz="1200">
                <a:solidFill>
                  <a:schemeClr val="dk1"/>
                </a:solidFill>
                <a:latin typeface="Roboto"/>
                <a:ea typeface="Roboto"/>
                <a:cs typeface="Roboto"/>
                <a:sym typeface="Roboto"/>
              </a:rPr>
              <a:t> for HR employees.</a:t>
            </a:r>
            <a:endParaRPr/>
          </a:p>
        </p:txBody>
      </p:sp>
      <p:cxnSp>
        <p:nvCxnSpPr>
          <p:cNvPr id="2223" name="Google Shape;2223;p129"/>
          <p:cNvCxnSpPr/>
          <p:nvPr/>
        </p:nvCxnSpPr>
        <p:spPr>
          <a:xfrm>
            <a:off x="3561250" y="1920713"/>
            <a:ext cx="0" cy="155400"/>
          </a:xfrm>
          <a:prstGeom prst="straightConnector1">
            <a:avLst/>
          </a:prstGeom>
          <a:noFill/>
          <a:ln w="9525" cap="flat" cmpd="sng">
            <a:solidFill>
              <a:schemeClr val="dk2"/>
            </a:solidFill>
            <a:prstDash val="solid"/>
            <a:round/>
            <a:headEnd type="none" w="med" len="med"/>
            <a:tailEnd type="triangle" w="med" len="med"/>
          </a:ln>
        </p:spPr>
      </p:cxnSp>
      <p:cxnSp>
        <p:nvCxnSpPr>
          <p:cNvPr id="2224" name="Google Shape;2224;p129"/>
          <p:cNvCxnSpPr/>
          <p:nvPr/>
        </p:nvCxnSpPr>
        <p:spPr>
          <a:xfrm>
            <a:off x="3563750" y="2778988"/>
            <a:ext cx="0" cy="155400"/>
          </a:xfrm>
          <a:prstGeom prst="straightConnector1">
            <a:avLst/>
          </a:prstGeom>
          <a:noFill/>
          <a:ln w="9525" cap="flat" cmpd="sng">
            <a:solidFill>
              <a:schemeClr val="dk2"/>
            </a:solidFill>
            <a:prstDash val="solid"/>
            <a:round/>
            <a:headEnd type="none" w="med" len="med"/>
            <a:tailEnd type="triangle" w="med" len="med"/>
          </a:ln>
        </p:spPr>
      </p:cxnSp>
      <p:cxnSp>
        <p:nvCxnSpPr>
          <p:cNvPr id="2225" name="Google Shape;2225;p129"/>
          <p:cNvCxnSpPr/>
          <p:nvPr/>
        </p:nvCxnSpPr>
        <p:spPr>
          <a:xfrm>
            <a:off x="3563750" y="3835538"/>
            <a:ext cx="0" cy="155400"/>
          </a:xfrm>
          <a:prstGeom prst="straightConnector1">
            <a:avLst/>
          </a:prstGeom>
          <a:noFill/>
          <a:ln w="9525" cap="flat" cmpd="sng">
            <a:solidFill>
              <a:schemeClr val="dk2"/>
            </a:solidFill>
            <a:prstDash val="solid"/>
            <a:round/>
            <a:headEnd type="none" w="med" len="med"/>
            <a:tailEnd type="triangle" w="med" len="med"/>
          </a:ln>
        </p:spPr>
      </p:cxnSp>
      <p:pic>
        <p:nvPicPr>
          <p:cNvPr id="2226" name="Google Shape;2226;p129"/>
          <p:cNvPicPr preferRelativeResize="0"/>
          <p:nvPr/>
        </p:nvPicPr>
        <p:blipFill rotWithShape="1">
          <a:blip r:embed="rId3">
            <a:alphaModFix/>
          </a:blip>
          <a:srcRect l="48245" t="-3511" r="36283" b="-2883"/>
          <a:stretch/>
        </p:blipFill>
        <p:spPr>
          <a:xfrm>
            <a:off x="5482800" y="1800812"/>
            <a:ext cx="516277" cy="917380"/>
          </a:xfrm>
          <a:prstGeom prst="rect">
            <a:avLst/>
          </a:prstGeom>
          <a:noFill/>
          <a:ln>
            <a:noFill/>
          </a:ln>
        </p:spPr>
      </p:pic>
      <p:pic>
        <p:nvPicPr>
          <p:cNvPr id="2227" name="Google Shape;2227;p129"/>
          <p:cNvPicPr preferRelativeResize="0"/>
          <p:nvPr/>
        </p:nvPicPr>
        <p:blipFill rotWithShape="1">
          <a:blip r:embed="rId4">
            <a:alphaModFix/>
          </a:blip>
          <a:srcRect r="53658"/>
          <a:stretch/>
        </p:blipFill>
        <p:spPr>
          <a:xfrm>
            <a:off x="5874587" y="2568297"/>
            <a:ext cx="195687" cy="188115"/>
          </a:xfrm>
          <a:prstGeom prst="rect">
            <a:avLst/>
          </a:prstGeom>
          <a:noFill/>
          <a:ln>
            <a:noFill/>
          </a:ln>
        </p:spPr>
      </p:pic>
      <p:pic>
        <p:nvPicPr>
          <p:cNvPr id="2228" name="Google Shape;2228;p129"/>
          <p:cNvPicPr preferRelativeResize="0"/>
          <p:nvPr/>
        </p:nvPicPr>
        <p:blipFill rotWithShape="1">
          <a:blip r:embed="rId3">
            <a:alphaModFix/>
          </a:blip>
          <a:srcRect l="83794" r="-694" b="4770"/>
          <a:stretch/>
        </p:blipFill>
        <p:spPr>
          <a:xfrm>
            <a:off x="5536686" y="4036738"/>
            <a:ext cx="479715" cy="698400"/>
          </a:xfrm>
          <a:prstGeom prst="rect">
            <a:avLst/>
          </a:prstGeom>
          <a:noFill/>
          <a:ln>
            <a:noFill/>
          </a:ln>
        </p:spPr>
      </p:pic>
      <p:pic>
        <p:nvPicPr>
          <p:cNvPr id="2229" name="Google Shape;2229;p129"/>
          <p:cNvPicPr preferRelativeResize="0"/>
          <p:nvPr/>
        </p:nvPicPr>
        <p:blipFill rotWithShape="1">
          <a:blip r:embed="rId3">
            <a:alphaModFix/>
          </a:blip>
          <a:srcRect l="48245" t="-3511" r="36283" b="-2883"/>
          <a:stretch/>
        </p:blipFill>
        <p:spPr>
          <a:xfrm>
            <a:off x="5482800" y="2911162"/>
            <a:ext cx="516277" cy="917380"/>
          </a:xfrm>
          <a:prstGeom prst="rect">
            <a:avLst/>
          </a:prstGeom>
          <a:noFill/>
          <a:ln>
            <a:noFill/>
          </a:ln>
        </p:spPr>
      </p:pic>
      <p:pic>
        <p:nvPicPr>
          <p:cNvPr id="2230" name="Google Shape;2230;p129"/>
          <p:cNvPicPr preferRelativeResize="0"/>
          <p:nvPr/>
        </p:nvPicPr>
        <p:blipFill rotWithShape="1">
          <a:blip r:embed="rId4">
            <a:alphaModFix/>
          </a:blip>
          <a:srcRect l="53654" r="4"/>
          <a:stretch/>
        </p:blipFill>
        <p:spPr>
          <a:xfrm>
            <a:off x="5861587" y="3657522"/>
            <a:ext cx="195687" cy="188115"/>
          </a:xfrm>
          <a:prstGeom prst="rect">
            <a:avLst/>
          </a:prstGeom>
          <a:noFill/>
          <a:ln>
            <a:noFill/>
          </a:ln>
        </p:spPr>
      </p:pic>
      <p:sp>
        <p:nvSpPr>
          <p:cNvPr id="2231" name="Google Shape;2231;p129"/>
          <p:cNvSpPr/>
          <p:nvPr/>
        </p:nvSpPr>
        <p:spPr>
          <a:xfrm>
            <a:off x="6979814" y="4039038"/>
            <a:ext cx="1894500" cy="6984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Database </a:t>
            </a:r>
            <a:r>
              <a:rPr lang="en" sz="1200" b="1">
                <a:solidFill>
                  <a:schemeClr val="dk1"/>
                </a:solidFill>
                <a:latin typeface="Roboto"/>
                <a:ea typeface="Roboto"/>
                <a:cs typeface="Roboto"/>
                <a:sym typeface="Roboto"/>
              </a:rPr>
              <a:t>sends IDs with “HR” </a:t>
            </a:r>
            <a:r>
              <a:rPr lang="en" sz="1200">
                <a:solidFill>
                  <a:schemeClr val="dk1"/>
                </a:solidFill>
                <a:latin typeface="Roboto"/>
                <a:ea typeface="Roboto"/>
                <a:cs typeface="Roboto"/>
                <a:sym typeface="Roboto"/>
              </a:rPr>
              <a:t>to back end.</a:t>
            </a:r>
            <a:endParaRPr/>
          </a:p>
        </p:txBody>
      </p:sp>
      <p:sp>
        <p:nvSpPr>
          <p:cNvPr id="2232" name="Google Shape;2232;p129"/>
          <p:cNvSpPr/>
          <p:nvPr/>
        </p:nvSpPr>
        <p:spPr>
          <a:xfrm>
            <a:off x="6979822" y="1921938"/>
            <a:ext cx="1894500" cy="8922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Front end </a:t>
            </a:r>
            <a:r>
              <a:rPr lang="en" sz="1200" b="1">
                <a:solidFill>
                  <a:schemeClr val="dk1"/>
                </a:solidFill>
                <a:latin typeface="Roboto"/>
                <a:ea typeface="Roboto"/>
                <a:cs typeface="Roboto"/>
                <a:sym typeface="Roboto"/>
              </a:rPr>
              <a:t>prepares </a:t>
            </a:r>
            <a:br>
              <a:rPr lang="en" sz="1200" b="1">
                <a:solidFill>
                  <a:schemeClr val="dk1"/>
                </a:solidFill>
                <a:latin typeface="Roboto"/>
                <a:ea typeface="Roboto"/>
                <a:cs typeface="Roboto"/>
                <a:sym typeface="Roboto"/>
              </a:rPr>
            </a:br>
            <a:r>
              <a:rPr lang="en" sz="1200" b="1">
                <a:solidFill>
                  <a:schemeClr val="dk1"/>
                </a:solidFill>
                <a:latin typeface="Roboto"/>
                <a:ea typeface="Roboto"/>
                <a:cs typeface="Roboto"/>
                <a:sym typeface="Roboto"/>
              </a:rPr>
              <a:t>a new webpage</a:t>
            </a:r>
            <a:br>
              <a:rPr lang="en" sz="1200" b="1">
                <a:solidFill>
                  <a:schemeClr val="dk1"/>
                </a:solidFill>
                <a:latin typeface="Roboto"/>
                <a:ea typeface="Roboto"/>
                <a:cs typeface="Roboto"/>
                <a:sym typeface="Roboto"/>
              </a:rPr>
            </a:br>
            <a:r>
              <a:rPr lang="en" sz="1200">
                <a:solidFill>
                  <a:schemeClr val="dk1"/>
                </a:solidFill>
                <a:latin typeface="Roboto"/>
                <a:ea typeface="Roboto"/>
                <a:cs typeface="Roboto"/>
                <a:sym typeface="Roboto"/>
              </a:rPr>
              <a:t>with a list of all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HR employees.</a:t>
            </a:r>
            <a:endParaRPr/>
          </a:p>
        </p:txBody>
      </p:sp>
      <p:sp>
        <p:nvSpPr>
          <p:cNvPr id="2233" name="Google Shape;2233;p129"/>
          <p:cNvSpPr/>
          <p:nvPr/>
        </p:nvSpPr>
        <p:spPr>
          <a:xfrm>
            <a:off x="6956850" y="813288"/>
            <a:ext cx="1894500" cy="942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Browser </a:t>
            </a:r>
            <a:r>
              <a:rPr lang="en" sz="1200" b="1">
                <a:solidFill>
                  <a:schemeClr val="dk1"/>
                </a:solidFill>
                <a:latin typeface="Roboto"/>
                <a:ea typeface="Roboto"/>
                <a:cs typeface="Roboto"/>
                <a:sym typeface="Roboto"/>
              </a:rPr>
              <a:t>displays new page with a formatted list</a:t>
            </a:r>
            <a:r>
              <a:rPr lang="en" sz="1200">
                <a:solidFill>
                  <a:schemeClr val="dk1"/>
                </a:solidFill>
                <a:latin typeface="Roboto"/>
                <a:ea typeface="Roboto"/>
                <a:cs typeface="Roboto"/>
                <a:sym typeface="Roboto"/>
              </a:rPr>
              <a:t> of HR employees. </a:t>
            </a:r>
            <a:endParaRPr/>
          </a:p>
        </p:txBody>
      </p:sp>
      <p:sp>
        <p:nvSpPr>
          <p:cNvPr id="2234" name="Google Shape;2234;p129"/>
          <p:cNvSpPr/>
          <p:nvPr/>
        </p:nvSpPr>
        <p:spPr>
          <a:xfrm>
            <a:off x="6987900" y="2980488"/>
            <a:ext cx="1917600" cy="8922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Back-end script </a:t>
            </a:r>
            <a:r>
              <a:rPr lang="en" sz="1200" b="1">
                <a:solidFill>
                  <a:schemeClr val="dk1"/>
                </a:solidFill>
                <a:latin typeface="Roboto"/>
                <a:ea typeface="Roboto"/>
                <a:cs typeface="Roboto"/>
                <a:sym typeface="Roboto"/>
              </a:rPr>
              <a:t>forwards list of HR employees </a:t>
            </a:r>
            <a:r>
              <a:rPr lang="en" sz="1200">
                <a:solidFill>
                  <a:schemeClr val="dk1"/>
                </a:solidFill>
                <a:latin typeface="Roboto"/>
                <a:ea typeface="Roboto"/>
                <a:cs typeface="Roboto"/>
                <a:sym typeface="Roboto"/>
              </a:rPr>
              <a:t>to front end.</a:t>
            </a:r>
            <a:endParaRPr/>
          </a:p>
        </p:txBody>
      </p:sp>
      <p:cxnSp>
        <p:nvCxnSpPr>
          <p:cNvPr id="2235" name="Google Shape;2235;p129"/>
          <p:cNvCxnSpPr/>
          <p:nvPr/>
        </p:nvCxnSpPr>
        <p:spPr>
          <a:xfrm>
            <a:off x="7867500" y="1756200"/>
            <a:ext cx="0" cy="155400"/>
          </a:xfrm>
          <a:prstGeom prst="straightConnector1">
            <a:avLst/>
          </a:prstGeom>
          <a:noFill/>
          <a:ln w="9525" cap="flat" cmpd="sng">
            <a:solidFill>
              <a:schemeClr val="dk2"/>
            </a:solidFill>
            <a:prstDash val="solid"/>
            <a:round/>
            <a:headEnd type="triangle" w="med" len="med"/>
            <a:tailEnd type="none" w="med" len="med"/>
          </a:ln>
        </p:spPr>
      </p:cxnSp>
      <p:cxnSp>
        <p:nvCxnSpPr>
          <p:cNvPr id="2236" name="Google Shape;2236;p129"/>
          <p:cNvCxnSpPr/>
          <p:nvPr/>
        </p:nvCxnSpPr>
        <p:spPr>
          <a:xfrm>
            <a:off x="7867500" y="2814138"/>
            <a:ext cx="0" cy="155400"/>
          </a:xfrm>
          <a:prstGeom prst="straightConnector1">
            <a:avLst/>
          </a:prstGeom>
          <a:noFill/>
          <a:ln w="9525" cap="flat" cmpd="sng">
            <a:solidFill>
              <a:schemeClr val="dk2"/>
            </a:solidFill>
            <a:prstDash val="solid"/>
            <a:round/>
            <a:headEnd type="triangle" w="med" len="med"/>
            <a:tailEnd type="none" w="med" len="med"/>
          </a:ln>
        </p:spPr>
      </p:cxnSp>
      <p:cxnSp>
        <p:nvCxnSpPr>
          <p:cNvPr id="2237" name="Google Shape;2237;p129"/>
          <p:cNvCxnSpPr/>
          <p:nvPr/>
        </p:nvCxnSpPr>
        <p:spPr>
          <a:xfrm>
            <a:off x="7867500" y="3872688"/>
            <a:ext cx="0" cy="155400"/>
          </a:xfrm>
          <a:prstGeom prst="straightConnector1">
            <a:avLst/>
          </a:prstGeom>
          <a:noFill/>
          <a:ln w="9525" cap="flat" cmpd="sng">
            <a:solidFill>
              <a:schemeClr val="dk2"/>
            </a:solidFill>
            <a:prstDash val="solid"/>
            <a:round/>
            <a:headEnd type="triangle" w="med" len="med"/>
            <a:tailEnd type="none" w="med" len="med"/>
          </a:ln>
        </p:spPr>
      </p:cxnSp>
      <p:pic>
        <p:nvPicPr>
          <p:cNvPr id="2238" name="Google Shape;2238;p129"/>
          <p:cNvPicPr preferRelativeResize="0"/>
          <p:nvPr/>
        </p:nvPicPr>
        <p:blipFill>
          <a:blip r:embed="rId5">
            <a:alphaModFix/>
          </a:blip>
          <a:stretch>
            <a:fillRect/>
          </a:stretch>
        </p:blipFill>
        <p:spPr>
          <a:xfrm>
            <a:off x="5354000" y="1146663"/>
            <a:ext cx="692775" cy="331050"/>
          </a:xfrm>
          <a:prstGeom prst="rect">
            <a:avLst/>
          </a:prstGeom>
          <a:noFill/>
          <a:ln>
            <a:noFill/>
          </a:ln>
        </p:spPr>
      </p:pic>
      <p:sp>
        <p:nvSpPr>
          <p:cNvPr id="2239" name="Google Shape;2239;p129"/>
          <p:cNvSpPr txBox="1"/>
          <p:nvPr/>
        </p:nvSpPr>
        <p:spPr>
          <a:xfrm>
            <a:off x="4684163" y="1525700"/>
            <a:ext cx="2149200" cy="39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Employee Directory Application</a:t>
            </a:r>
            <a:r>
              <a:rPr lang="en" sz="1000"/>
              <a:t> </a:t>
            </a:r>
            <a:endParaRPr sz="1000"/>
          </a:p>
        </p:txBody>
      </p:sp>
      <p:sp>
        <p:nvSpPr>
          <p:cNvPr id="2240" name="Google Shape;2240;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
        <p:nvSpPr>
          <p:cNvPr id="2241" name="Google Shape;2241;p129"/>
          <p:cNvSpPr txBox="1"/>
          <p:nvPr/>
        </p:nvSpPr>
        <p:spPr>
          <a:xfrm>
            <a:off x="4804000" y="4626000"/>
            <a:ext cx="1917600" cy="33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Database</a:t>
            </a:r>
            <a:endParaRPr sz="1000"/>
          </a:p>
        </p:txBody>
      </p:sp>
      <p:sp>
        <p:nvSpPr>
          <p:cNvPr id="2242" name="Google Shape;2242;p129"/>
          <p:cNvSpPr txBox="1"/>
          <p:nvPr/>
        </p:nvSpPr>
        <p:spPr>
          <a:xfrm>
            <a:off x="4766500" y="3731188"/>
            <a:ext cx="1966200" cy="29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Back-end server</a:t>
            </a:r>
            <a:endParaRPr sz="1000"/>
          </a:p>
        </p:txBody>
      </p:sp>
      <p:sp>
        <p:nvSpPr>
          <p:cNvPr id="2243" name="Google Shape;2243;p129"/>
          <p:cNvSpPr txBox="1"/>
          <p:nvPr/>
        </p:nvSpPr>
        <p:spPr>
          <a:xfrm>
            <a:off x="4766500" y="2629800"/>
            <a:ext cx="1966200" cy="30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Front-end server</a:t>
            </a:r>
            <a:endParaRPr sz="1000"/>
          </a:p>
        </p:txBody>
      </p:sp>
      <p:sp>
        <p:nvSpPr>
          <p:cNvPr id="2244" name="Google Shape;2244;p129"/>
          <p:cNvSpPr/>
          <p:nvPr/>
        </p:nvSpPr>
        <p:spPr>
          <a:xfrm>
            <a:off x="348825" y="1120350"/>
            <a:ext cx="2178900" cy="35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a:solidFill>
                  <a:srgbClr val="FFFFFF"/>
                </a:solidFill>
                <a:latin typeface="Roboto Medium"/>
                <a:ea typeface="Roboto Medium"/>
                <a:cs typeface="Roboto Medium"/>
                <a:sym typeface="Roboto Medium"/>
              </a:rPr>
              <a:t>Now that we know the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main components of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a web application,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we want to know what happens behind the scenes when a user interacts with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a web application,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or more specifically, makes an HTTP request to the server.</a:t>
            </a:r>
            <a:endParaRPr sz="1500">
              <a:solidFill>
                <a:srgbClr val="FFFFFF"/>
              </a:solidFill>
              <a:latin typeface="Roboto Medium"/>
              <a:ea typeface="Roboto Medium"/>
              <a:cs typeface="Roboto Medium"/>
              <a:sym typeface="Roboto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34"/>
        <p:cNvGrpSpPr/>
        <p:nvPr/>
      </p:nvGrpSpPr>
      <p:grpSpPr>
        <a:xfrm>
          <a:off x="0" y="0"/>
          <a:ext cx="0" cy="0"/>
          <a:chOff x="0" y="0"/>
          <a:chExt cx="0" cy="0"/>
        </a:xfrm>
      </p:grpSpPr>
      <p:pic>
        <p:nvPicPr>
          <p:cNvPr id="3035" name="Google Shape;3035;p183"/>
          <p:cNvPicPr preferRelativeResize="0"/>
          <p:nvPr/>
        </p:nvPicPr>
        <p:blipFill>
          <a:blip r:embed="rId3">
            <a:alphaModFix/>
          </a:blip>
          <a:stretch>
            <a:fillRect/>
          </a:stretch>
        </p:blipFill>
        <p:spPr>
          <a:xfrm>
            <a:off x="0" y="0"/>
            <a:ext cx="9144019" cy="5143500"/>
          </a:xfrm>
          <a:prstGeom prst="rect">
            <a:avLst/>
          </a:prstGeom>
          <a:noFill/>
          <a:ln>
            <a:noFill/>
          </a:ln>
        </p:spPr>
      </p:pic>
      <p:sp>
        <p:nvSpPr>
          <p:cNvPr id="3036" name="Google Shape;3036;p183"/>
          <p:cNvSpPr txBox="1">
            <a:spLocks noGrp="1"/>
          </p:cNvSpPr>
          <p:nvPr>
            <p:ph type="title"/>
          </p:nvPr>
        </p:nvSpPr>
        <p:spPr>
          <a:xfrm>
            <a:off x="3707200" y="992400"/>
            <a:ext cx="5115000" cy="34413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FAF5AC"/>
                </a:solidFill>
                <a:latin typeface="Roboto"/>
                <a:ea typeface="Roboto"/>
                <a:cs typeface="Roboto"/>
                <a:sym typeface="Roboto"/>
              </a:rPr>
              <a:t>Now that we have easily deployable microservice-based web applications, we’ll cover one of the most critical components of a web application: the database.</a:t>
            </a:r>
            <a:endParaRPr>
              <a:solidFill>
                <a:srgbClr val="FAF5AC"/>
              </a:solidFill>
              <a:latin typeface="Roboto"/>
              <a:ea typeface="Roboto"/>
              <a:cs typeface="Roboto"/>
              <a:sym typeface="Roboto"/>
            </a:endParaRPr>
          </a:p>
        </p:txBody>
      </p:sp>
      <p:sp>
        <p:nvSpPr>
          <p:cNvPr id="3037" name="Google Shape;3037;p1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60</a:t>
            </a:fld>
            <a:endParaRPr>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5F6E1"/>
        </a:solidFill>
        <a:effectLst/>
      </p:bgPr>
    </p:bg>
    <p:spTree>
      <p:nvGrpSpPr>
        <p:cNvPr id="1" name="Shape 3041"/>
        <p:cNvGrpSpPr/>
        <p:nvPr/>
      </p:nvGrpSpPr>
      <p:grpSpPr>
        <a:xfrm>
          <a:off x="0" y="0"/>
          <a:ext cx="0" cy="0"/>
          <a:chOff x="0" y="0"/>
          <a:chExt cx="0" cy="0"/>
        </a:xfrm>
      </p:grpSpPr>
      <p:sp>
        <p:nvSpPr>
          <p:cNvPr id="3042" name="Google Shape;3042;p184"/>
          <p:cNvSpPr/>
          <p:nvPr/>
        </p:nvSpPr>
        <p:spPr>
          <a:xfrm>
            <a:off x="4508700" y="144550"/>
            <a:ext cx="4516500" cy="4551600"/>
          </a:xfrm>
          <a:prstGeom prst="rect">
            <a:avLst/>
          </a:prstGeom>
          <a:solidFill>
            <a:srgbClr val="D5F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Importance of Databases</a:t>
            </a:r>
            <a:endParaRPr/>
          </a:p>
        </p:txBody>
      </p:sp>
      <p:sp>
        <p:nvSpPr>
          <p:cNvPr id="3044" name="Google Shape;3044;p184"/>
          <p:cNvSpPr txBox="1">
            <a:spLocks noGrp="1"/>
          </p:cNvSpPr>
          <p:nvPr>
            <p:ph type="subTitle" idx="1"/>
          </p:nvPr>
        </p:nvSpPr>
        <p:spPr>
          <a:xfrm>
            <a:off x="0" y="675975"/>
            <a:ext cx="4734300" cy="856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Databases are so critical to web application architecture because they contain the persistent data that flows through the web application. </a:t>
            </a:r>
            <a:endParaRPr/>
          </a:p>
        </p:txBody>
      </p:sp>
      <p:sp>
        <p:nvSpPr>
          <p:cNvPr id="3045" name="Google Shape;3045;p184"/>
          <p:cNvSpPr txBox="1">
            <a:spLocks noGrp="1"/>
          </p:cNvSpPr>
          <p:nvPr>
            <p:ph type="body" idx="3"/>
          </p:nvPr>
        </p:nvSpPr>
        <p:spPr>
          <a:xfrm>
            <a:off x="-77225" y="2210375"/>
            <a:ext cx="4811400" cy="269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200" b="1" dirty="0"/>
              <a:t>The data in the database can include, but isn't limited to:</a:t>
            </a:r>
            <a:endParaRPr sz="1200" b="1" dirty="0"/>
          </a:p>
        </p:txBody>
      </p:sp>
      <p:sp>
        <p:nvSpPr>
          <p:cNvPr id="3046" name="Google Shape;3046;p184"/>
          <p:cNvSpPr/>
          <p:nvPr/>
        </p:nvSpPr>
        <p:spPr>
          <a:xfrm>
            <a:off x="1141275" y="2472400"/>
            <a:ext cx="3127800" cy="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Usernames, telephone numbers, </a:t>
            </a:r>
            <a:br>
              <a:rPr lang="en" sz="1200">
                <a:latin typeface="Roboto"/>
                <a:ea typeface="Roboto"/>
                <a:cs typeface="Roboto"/>
                <a:sym typeface="Roboto"/>
              </a:rPr>
            </a:br>
            <a:r>
              <a:rPr lang="en" sz="1200">
                <a:latin typeface="Roboto"/>
                <a:ea typeface="Roboto"/>
                <a:cs typeface="Roboto"/>
                <a:sym typeface="Roboto"/>
              </a:rPr>
              <a:t>and email addresses of customers.</a:t>
            </a:r>
            <a:endParaRPr sz="1200">
              <a:latin typeface="Roboto"/>
              <a:ea typeface="Roboto"/>
              <a:cs typeface="Roboto"/>
              <a:sym typeface="Roboto"/>
            </a:endParaRPr>
          </a:p>
        </p:txBody>
      </p:sp>
      <p:grpSp>
        <p:nvGrpSpPr>
          <p:cNvPr id="3047" name="Google Shape;3047;p184"/>
          <p:cNvGrpSpPr/>
          <p:nvPr/>
        </p:nvGrpSpPr>
        <p:grpSpPr>
          <a:xfrm>
            <a:off x="445467" y="2520420"/>
            <a:ext cx="546418" cy="390260"/>
            <a:chOff x="463425" y="1453125"/>
            <a:chExt cx="735125" cy="513838"/>
          </a:xfrm>
        </p:grpSpPr>
        <p:sp>
          <p:nvSpPr>
            <p:cNvPr id="3048" name="Google Shape;3048;p184"/>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D7E74"/>
            </a:solidFill>
            <a:ln>
              <a:noFill/>
            </a:ln>
          </p:spPr>
        </p:sp>
        <p:sp>
          <p:nvSpPr>
            <p:cNvPr id="3049" name="Google Shape;3049;p184"/>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2E555A"/>
            </a:solidFill>
            <a:ln>
              <a:noFill/>
            </a:ln>
          </p:spPr>
        </p:sp>
      </p:grpSp>
      <p:sp>
        <p:nvSpPr>
          <p:cNvPr id="3050" name="Google Shape;3050;p184"/>
          <p:cNvSpPr/>
          <p:nvPr/>
        </p:nvSpPr>
        <p:spPr>
          <a:xfrm>
            <a:off x="1141275" y="3065650"/>
            <a:ext cx="3127800" cy="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Session and cookie IDs of site visitors.</a:t>
            </a:r>
            <a:endParaRPr sz="1200">
              <a:latin typeface="Roboto"/>
              <a:ea typeface="Roboto"/>
              <a:cs typeface="Roboto"/>
              <a:sym typeface="Roboto"/>
            </a:endParaRPr>
          </a:p>
        </p:txBody>
      </p:sp>
      <p:grpSp>
        <p:nvGrpSpPr>
          <p:cNvPr id="3051" name="Google Shape;3051;p184"/>
          <p:cNvGrpSpPr/>
          <p:nvPr/>
        </p:nvGrpSpPr>
        <p:grpSpPr>
          <a:xfrm>
            <a:off x="445467" y="3113670"/>
            <a:ext cx="546418" cy="390260"/>
            <a:chOff x="463425" y="1453125"/>
            <a:chExt cx="735125" cy="513838"/>
          </a:xfrm>
        </p:grpSpPr>
        <p:sp>
          <p:nvSpPr>
            <p:cNvPr id="3052" name="Google Shape;3052;p184"/>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D7E74"/>
            </a:solidFill>
            <a:ln>
              <a:noFill/>
            </a:ln>
          </p:spPr>
        </p:sp>
        <p:sp>
          <p:nvSpPr>
            <p:cNvPr id="3053" name="Google Shape;3053;p184"/>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2E555A"/>
            </a:solidFill>
            <a:ln>
              <a:noFill/>
            </a:ln>
          </p:spPr>
        </p:sp>
      </p:grpSp>
      <p:sp>
        <p:nvSpPr>
          <p:cNvPr id="3054" name="Google Shape;3054;p184"/>
          <p:cNvSpPr/>
          <p:nvPr/>
        </p:nvSpPr>
        <p:spPr>
          <a:xfrm>
            <a:off x="1141275" y="3658900"/>
            <a:ext cx="3127800" cy="895500"/>
          </a:xfrm>
          <a:prstGeom prst="roundRect">
            <a:avLst>
              <a:gd name="adj" fmla="val 1017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Roboto"/>
                <a:ea typeface="Roboto"/>
                <a:cs typeface="Roboto"/>
                <a:sym typeface="Roboto"/>
              </a:rPr>
              <a:t>Personally identifiable information (PII), such as the full names, dates of birth, credit card numbers, and social security numbers of customers.</a:t>
            </a:r>
            <a:endParaRPr sz="1200">
              <a:latin typeface="Roboto"/>
              <a:ea typeface="Roboto"/>
              <a:cs typeface="Roboto"/>
              <a:sym typeface="Roboto"/>
            </a:endParaRPr>
          </a:p>
        </p:txBody>
      </p:sp>
      <p:grpSp>
        <p:nvGrpSpPr>
          <p:cNvPr id="3055" name="Google Shape;3055;p184"/>
          <p:cNvGrpSpPr/>
          <p:nvPr/>
        </p:nvGrpSpPr>
        <p:grpSpPr>
          <a:xfrm>
            <a:off x="445467" y="3706920"/>
            <a:ext cx="546418" cy="390260"/>
            <a:chOff x="463425" y="1453125"/>
            <a:chExt cx="735125" cy="513838"/>
          </a:xfrm>
        </p:grpSpPr>
        <p:sp>
          <p:nvSpPr>
            <p:cNvPr id="3056" name="Google Shape;3056;p184"/>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D7E74"/>
            </a:solidFill>
            <a:ln>
              <a:noFill/>
            </a:ln>
          </p:spPr>
        </p:sp>
        <p:sp>
          <p:nvSpPr>
            <p:cNvPr id="3057" name="Google Shape;3057;p184"/>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2E555A"/>
            </a:solidFill>
            <a:ln>
              <a:noFill/>
            </a:ln>
          </p:spPr>
        </p:sp>
      </p:grpSp>
      <p:pic>
        <p:nvPicPr>
          <p:cNvPr id="3058" name="Google Shape;3058;p184"/>
          <p:cNvPicPr preferRelativeResize="0"/>
          <p:nvPr/>
        </p:nvPicPr>
        <p:blipFill>
          <a:blip r:embed="rId3">
            <a:alphaModFix/>
          </a:blip>
          <a:stretch>
            <a:fillRect/>
          </a:stretch>
        </p:blipFill>
        <p:spPr>
          <a:xfrm>
            <a:off x="4935775" y="198751"/>
            <a:ext cx="3990701" cy="4237125"/>
          </a:xfrm>
          <a:prstGeom prst="rect">
            <a:avLst/>
          </a:prstGeom>
          <a:noFill/>
          <a:ln>
            <a:noFill/>
          </a:ln>
        </p:spPr>
      </p:pic>
      <p:sp>
        <p:nvSpPr>
          <p:cNvPr id="3059" name="Google Shape;3059;p184"/>
          <p:cNvSpPr txBox="1"/>
          <p:nvPr/>
        </p:nvSpPr>
        <p:spPr>
          <a:xfrm>
            <a:off x="4935775" y="1236650"/>
            <a:ext cx="890700" cy="390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100">
                <a:solidFill>
                  <a:srgbClr val="477075"/>
                </a:solidFill>
                <a:latin typeface="Roboto Medium"/>
                <a:ea typeface="Roboto Medium"/>
                <a:cs typeface="Roboto Medium"/>
                <a:sym typeface="Roboto Medium"/>
              </a:rPr>
              <a:t>File </a:t>
            </a:r>
            <a:br>
              <a:rPr lang="en" sz="1100">
                <a:solidFill>
                  <a:srgbClr val="477075"/>
                </a:solidFill>
                <a:latin typeface="Roboto Medium"/>
                <a:ea typeface="Roboto Medium"/>
                <a:cs typeface="Roboto Medium"/>
                <a:sym typeface="Roboto Medium"/>
              </a:rPr>
            </a:br>
            <a:r>
              <a:rPr lang="en" sz="1100">
                <a:solidFill>
                  <a:srgbClr val="477075"/>
                </a:solidFill>
                <a:latin typeface="Roboto Medium"/>
                <a:ea typeface="Roboto Medium"/>
                <a:cs typeface="Roboto Medium"/>
                <a:sym typeface="Roboto Medium"/>
              </a:rPr>
              <a:t>Server</a:t>
            </a:r>
            <a:endParaRPr sz="1100">
              <a:solidFill>
                <a:srgbClr val="477075"/>
              </a:solidFill>
              <a:latin typeface="Roboto Medium"/>
              <a:ea typeface="Roboto Medium"/>
              <a:cs typeface="Roboto Medium"/>
              <a:sym typeface="Roboto Medium"/>
            </a:endParaRPr>
          </a:p>
        </p:txBody>
      </p:sp>
      <p:sp>
        <p:nvSpPr>
          <p:cNvPr id="3060" name="Google Shape;3060;p184"/>
          <p:cNvSpPr txBox="1"/>
          <p:nvPr/>
        </p:nvSpPr>
        <p:spPr>
          <a:xfrm>
            <a:off x="6485875" y="1236650"/>
            <a:ext cx="890700" cy="390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100">
                <a:solidFill>
                  <a:srgbClr val="477075"/>
                </a:solidFill>
                <a:latin typeface="Roboto Medium"/>
                <a:ea typeface="Roboto Medium"/>
                <a:cs typeface="Roboto Medium"/>
                <a:sym typeface="Roboto Medium"/>
              </a:rPr>
              <a:t>Database Server</a:t>
            </a:r>
            <a:endParaRPr sz="1100">
              <a:solidFill>
                <a:srgbClr val="477075"/>
              </a:solidFill>
              <a:latin typeface="Roboto Medium"/>
              <a:ea typeface="Roboto Medium"/>
              <a:cs typeface="Roboto Medium"/>
              <a:sym typeface="Roboto Medium"/>
            </a:endParaRPr>
          </a:p>
        </p:txBody>
      </p:sp>
      <p:sp>
        <p:nvSpPr>
          <p:cNvPr id="3061" name="Google Shape;3061;p184"/>
          <p:cNvSpPr txBox="1"/>
          <p:nvPr/>
        </p:nvSpPr>
        <p:spPr>
          <a:xfrm>
            <a:off x="8000750" y="1236650"/>
            <a:ext cx="890700" cy="390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100">
                <a:solidFill>
                  <a:srgbClr val="477075"/>
                </a:solidFill>
                <a:latin typeface="Roboto Medium"/>
                <a:ea typeface="Roboto Medium"/>
                <a:cs typeface="Roboto Medium"/>
                <a:sym typeface="Roboto Medium"/>
              </a:rPr>
              <a:t>Proxy Server</a:t>
            </a:r>
            <a:endParaRPr sz="1100">
              <a:solidFill>
                <a:srgbClr val="477075"/>
              </a:solidFill>
              <a:latin typeface="Roboto Medium"/>
              <a:ea typeface="Roboto Medium"/>
              <a:cs typeface="Roboto Medium"/>
              <a:sym typeface="Roboto Medium"/>
            </a:endParaRPr>
          </a:p>
        </p:txBody>
      </p:sp>
      <p:sp>
        <p:nvSpPr>
          <p:cNvPr id="3062" name="Google Shape;3062;p184"/>
          <p:cNvSpPr txBox="1"/>
          <p:nvPr/>
        </p:nvSpPr>
        <p:spPr>
          <a:xfrm>
            <a:off x="4935775" y="2821975"/>
            <a:ext cx="890700" cy="390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100">
                <a:solidFill>
                  <a:srgbClr val="477075"/>
                </a:solidFill>
                <a:latin typeface="Roboto Medium"/>
                <a:ea typeface="Roboto Medium"/>
                <a:cs typeface="Roboto Medium"/>
                <a:sym typeface="Roboto Medium"/>
              </a:rPr>
              <a:t>Video Server</a:t>
            </a:r>
            <a:endParaRPr sz="1100">
              <a:solidFill>
                <a:srgbClr val="477075"/>
              </a:solidFill>
              <a:latin typeface="Roboto Medium"/>
              <a:ea typeface="Roboto Medium"/>
              <a:cs typeface="Roboto Medium"/>
              <a:sym typeface="Roboto Medium"/>
            </a:endParaRPr>
          </a:p>
        </p:txBody>
      </p:sp>
      <p:sp>
        <p:nvSpPr>
          <p:cNvPr id="3063" name="Google Shape;3063;p184"/>
          <p:cNvSpPr txBox="1"/>
          <p:nvPr/>
        </p:nvSpPr>
        <p:spPr>
          <a:xfrm>
            <a:off x="6485875" y="2821975"/>
            <a:ext cx="890700" cy="390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100">
                <a:solidFill>
                  <a:srgbClr val="477075"/>
                </a:solidFill>
                <a:latin typeface="Roboto Medium"/>
                <a:ea typeface="Roboto Medium"/>
                <a:cs typeface="Roboto Medium"/>
                <a:sym typeface="Roboto Medium"/>
              </a:rPr>
              <a:t>VOIP Server</a:t>
            </a:r>
            <a:endParaRPr sz="1100">
              <a:solidFill>
                <a:srgbClr val="477075"/>
              </a:solidFill>
              <a:latin typeface="Roboto Medium"/>
              <a:ea typeface="Roboto Medium"/>
              <a:cs typeface="Roboto Medium"/>
              <a:sym typeface="Roboto Medium"/>
            </a:endParaRPr>
          </a:p>
        </p:txBody>
      </p:sp>
      <p:sp>
        <p:nvSpPr>
          <p:cNvPr id="3064" name="Google Shape;3064;p184"/>
          <p:cNvSpPr txBox="1"/>
          <p:nvPr/>
        </p:nvSpPr>
        <p:spPr>
          <a:xfrm>
            <a:off x="8000750" y="2821975"/>
            <a:ext cx="890700" cy="390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100">
                <a:solidFill>
                  <a:srgbClr val="477075"/>
                </a:solidFill>
                <a:latin typeface="Roboto Medium"/>
                <a:ea typeface="Roboto Medium"/>
                <a:cs typeface="Roboto Medium"/>
                <a:sym typeface="Roboto Medium"/>
              </a:rPr>
              <a:t>Virtual Server</a:t>
            </a:r>
            <a:endParaRPr sz="1100">
              <a:solidFill>
                <a:srgbClr val="477075"/>
              </a:solidFill>
              <a:latin typeface="Roboto Medium"/>
              <a:ea typeface="Roboto Medium"/>
              <a:cs typeface="Roboto Medium"/>
              <a:sym typeface="Roboto Medium"/>
            </a:endParaRPr>
          </a:p>
        </p:txBody>
      </p:sp>
      <p:sp>
        <p:nvSpPr>
          <p:cNvPr id="3065" name="Google Shape;3065;p184"/>
          <p:cNvSpPr txBox="1"/>
          <p:nvPr/>
        </p:nvSpPr>
        <p:spPr>
          <a:xfrm>
            <a:off x="4734175" y="4400250"/>
            <a:ext cx="1226100" cy="390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100">
                <a:solidFill>
                  <a:srgbClr val="477075"/>
                </a:solidFill>
                <a:latin typeface="Roboto Medium"/>
                <a:ea typeface="Roboto Medium"/>
                <a:cs typeface="Roboto Medium"/>
                <a:sym typeface="Roboto Medium"/>
              </a:rPr>
              <a:t>Virtual Private Network Server</a:t>
            </a:r>
            <a:endParaRPr sz="1100">
              <a:solidFill>
                <a:srgbClr val="477075"/>
              </a:solidFill>
              <a:latin typeface="Roboto Medium"/>
              <a:ea typeface="Roboto Medium"/>
              <a:cs typeface="Roboto Medium"/>
              <a:sym typeface="Roboto Medium"/>
            </a:endParaRPr>
          </a:p>
        </p:txBody>
      </p:sp>
      <p:sp>
        <p:nvSpPr>
          <p:cNvPr id="3066" name="Google Shape;3066;p184"/>
          <p:cNvSpPr txBox="1"/>
          <p:nvPr/>
        </p:nvSpPr>
        <p:spPr>
          <a:xfrm>
            <a:off x="6300775" y="4400250"/>
            <a:ext cx="1157700" cy="390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100">
                <a:solidFill>
                  <a:srgbClr val="477075"/>
                </a:solidFill>
                <a:latin typeface="Roboto Medium"/>
                <a:ea typeface="Roboto Medium"/>
                <a:cs typeface="Roboto Medium"/>
                <a:sym typeface="Roboto Medium"/>
              </a:rPr>
              <a:t>FIle Transfer Protocol Server</a:t>
            </a:r>
            <a:endParaRPr sz="1100">
              <a:solidFill>
                <a:srgbClr val="477075"/>
              </a:solidFill>
              <a:latin typeface="Roboto Medium"/>
              <a:ea typeface="Roboto Medium"/>
              <a:cs typeface="Roboto Medium"/>
              <a:sym typeface="Roboto Medium"/>
            </a:endParaRPr>
          </a:p>
        </p:txBody>
      </p:sp>
      <p:sp>
        <p:nvSpPr>
          <p:cNvPr id="3067" name="Google Shape;3067;p184"/>
          <p:cNvSpPr txBox="1"/>
          <p:nvPr/>
        </p:nvSpPr>
        <p:spPr>
          <a:xfrm>
            <a:off x="8000750" y="4400250"/>
            <a:ext cx="890700" cy="390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1100">
                <a:solidFill>
                  <a:srgbClr val="477075"/>
                </a:solidFill>
                <a:latin typeface="Roboto Medium"/>
                <a:ea typeface="Roboto Medium"/>
                <a:cs typeface="Roboto Medium"/>
                <a:sym typeface="Roboto Medium"/>
              </a:rPr>
              <a:t>Mail </a:t>
            </a:r>
            <a:br>
              <a:rPr lang="en" sz="1100">
                <a:solidFill>
                  <a:srgbClr val="477075"/>
                </a:solidFill>
                <a:latin typeface="Roboto Medium"/>
                <a:ea typeface="Roboto Medium"/>
                <a:cs typeface="Roboto Medium"/>
                <a:sym typeface="Roboto Medium"/>
              </a:rPr>
            </a:br>
            <a:r>
              <a:rPr lang="en" sz="1100">
                <a:solidFill>
                  <a:srgbClr val="477075"/>
                </a:solidFill>
                <a:latin typeface="Roboto Medium"/>
                <a:ea typeface="Roboto Medium"/>
                <a:cs typeface="Roboto Medium"/>
                <a:sym typeface="Roboto Medium"/>
              </a:rPr>
              <a:t>Server</a:t>
            </a:r>
            <a:endParaRPr sz="1100">
              <a:solidFill>
                <a:srgbClr val="477075"/>
              </a:solidFill>
              <a:latin typeface="Roboto Medium"/>
              <a:ea typeface="Roboto Medium"/>
              <a:cs typeface="Roboto Medium"/>
              <a:sym typeface="Roboto Medium"/>
            </a:endParaRPr>
          </a:p>
        </p:txBody>
      </p:sp>
      <p:sp>
        <p:nvSpPr>
          <p:cNvPr id="3068" name="Google Shape;3068;p18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61</a:t>
            </a:fld>
            <a:endParaRPr sz="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072"/>
        <p:cNvGrpSpPr/>
        <p:nvPr/>
      </p:nvGrpSpPr>
      <p:grpSpPr>
        <a:xfrm>
          <a:off x="0" y="0"/>
          <a:ext cx="0" cy="0"/>
          <a:chOff x="0" y="0"/>
          <a:chExt cx="0" cy="0"/>
        </a:xfrm>
      </p:grpSpPr>
      <p:pic>
        <p:nvPicPr>
          <p:cNvPr id="3073" name="Google Shape;3073;p185"/>
          <p:cNvPicPr preferRelativeResize="0"/>
          <p:nvPr/>
        </p:nvPicPr>
        <p:blipFill rotWithShape="1">
          <a:blip r:embed="rId3">
            <a:alphaModFix/>
          </a:blip>
          <a:srcRect l="-27967" t="1765" r="1304" b="1755"/>
          <a:stretch/>
        </p:blipFill>
        <p:spPr>
          <a:xfrm>
            <a:off x="0" y="5300"/>
            <a:ext cx="9144000" cy="5143498"/>
          </a:xfrm>
          <a:prstGeom prst="rect">
            <a:avLst/>
          </a:prstGeom>
          <a:noFill/>
          <a:ln>
            <a:noFill/>
          </a:ln>
        </p:spPr>
      </p:pic>
      <p:sp>
        <p:nvSpPr>
          <p:cNvPr id="3074" name="Google Shape;3074;p185"/>
          <p:cNvSpPr/>
          <p:nvPr/>
        </p:nvSpPr>
        <p:spPr>
          <a:xfrm rot="-5400000">
            <a:off x="-100050" y="106400"/>
            <a:ext cx="5141400" cy="4941300"/>
          </a:xfrm>
          <a:prstGeom prst="rect">
            <a:avLst/>
          </a:prstGeom>
          <a:gradFill>
            <a:gsLst>
              <a:gs pos="0">
                <a:srgbClr val="000000"/>
              </a:gs>
              <a:gs pos="33000">
                <a:srgbClr val="24292E"/>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85"/>
          <p:cNvSpPr/>
          <p:nvPr/>
        </p:nvSpPr>
        <p:spPr>
          <a:xfrm>
            <a:off x="-12300" y="6350"/>
            <a:ext cx="9168600" cy="1932600"/>
          </a:xfrm>
          <a:prstGeom prst="rect">
            <a:avLst/>
          </a:prstGeom>
          <a:gradFill>
            <a:gsLst>
              <a:gs pos="0">
                <a:srgbClr val="000000"/>
              </a:gs>
              <a:gs pos="33000">
                <a:srgbClr val="24292E"/>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The Importance of Databases</a:t>
            </a:r>
            <a:endParaRPr>
              <a:solidFill>
                <a:srgbClr val="FFFFFF"/>
              </a:solidFill>
            </a:endParaRPr>
          </a:p>
        </p:txBody>
      </p:sp>
      <p:sp>
        <p:nvSpPr>
          <p:cNvPr id="3077" name="Google Shape;3077;p185"/>
          <p:cNvSpPr txBox="1">
            <a:spLocks noGrp="1"/>
          </p:cNvSpPr>
          <p:nvPr>
            <p:ph type="subTitle" idx="1"/>
          </p:nvPr>
        </p:nvSpPr>
        <p:spPr>
          <a:xfrm>
            <a:off x="0" y="675975"/>
            <a:ext cx="5987700" cy="1263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It is absolutely crucial that security professionals have a strong understanding of how databases work in web applications. </a:t>
            </a:r>
            <a:endParaRPr>
              <a:solidFill>
                <a:srgbClr val="FFFFFF"/>
              </a:solidFill>
            </a:endParaRPr>
          </a:p>
        </p:txBody>
      </p:sp>
      <p:sp>
        <p:nvSpPr>
          <p:cNvPr id="3078" name="Google Shape;3078;p1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62</a:t>
            </a:fld>
            <a:endParaRPr>
              <a:solidFill>
                <a:srgbClr val="FFFFFF"/>
              </a:solidFill>
            </a:endParaRPr>
          </a:p>
        </p:txBody>
      </p:sp>
      <p:sp>
        <p:nvSpPr>
          <p:cNvPr id="3079" name="Google Shape;3079;p1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080" name="Google Shape;3080;p185"/>
          <p:cNvSpPr/>
          <p:nvPr/>
        </p:nvSpPr>
        <p:spPr>
          <a:xfrm flipH="1">
            <a:off x="790275" y="1974875"/>
            <a:ext cx="2691600" cy="954600"/>
          </a:xfrm>
          <a:prstGeom prst="round2DiagRect">
            <a:avLst>
              <a:gd name="adj1" fmla="val 16667"/>
              <a:gd name="adj2" fmla="val 0"/>
            </a:avLst>
          </a:prstGeom>
          <a:solidFill>
            <a:srgbClr val="91F0F9"/>
          </a:solidFill>
          <a:ln w="19050" cap="flat" cmpd="sng">
            <a:solidFill>
              <a:srgbClr val="1159F0"/>
            </a:solidFill>
            <a:prstDash val="solid"/>
            <a:round/>
            <a:headEnd type="none" w="sm" len="sm"/>
            <a:tailEnd type="none" w="sm" len="sm"/>
          </a:ln>
        </p:spPr>
        <p:txBody>
          <a:bodyPr spcFirstLastPara="1" wrap="square" lIns="137150" tIns="91425" rIns="0" bIns="91425"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We’ll take a closer examination of the threats and vulnerabilities of databases next unit. </a:t>
            </a:r>
            <a:endParaRPr/>
          </a:p>
        </p:txBody>
      </p:sp>
      <p:cxnSp>
        <p:nvCxnSpPr>
          <p:cNvPr id="3081" name="Google Shape;3081;p185"/>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085"/>
        <p:cNvGrpSpPr/>
        <p:nvPr/>
      </p:nvGrpSpPr>
      <p:grpSpPr>
        <a:xfrm>
          <a:off x="0" y="0"/>
          <a:ext cx="0" cy="0"/>
          <a:chOff x="0" y="0"/>
          <a:chExt cx="0" cy="0"/>
        </a:xfrm>
      </p:grpSpPr>
      <p:pic>
        <p:nvPicPr>
          <p:cNvPr id="3086" name="Google Shape;3086;p186"/>
          <p:cNvPicPr preferRelativeResize="0"/>
          <p:nvPr/>
        </p:nvPicPr>
        <p:blipFill rotWithShape="1">
          <a:blip r:embed="rId3">
            <a:alphaModFix/>
          </a:blip>
          <a:srcRect l="2625" t="11529" r="4918" b="30062"/>
          <a:stretch/>
        </p:blipFill>
        <p:spPr>
          <a:xfrm>
            <a:off x="-12300" y="0"/>
            <a:ext cx="9168600" cy="5235826"/>
          </a:xfrm>
          <a:prstGeom prst="rect">
            <a:avLst/>
          </a:prstGeom>
          <a:noFill/>
          <a:ln>
            <a:noFill/>
          </a:ln>
        </p:spPr>
      </p:pic>
      <p:sp>
        <p:nvSpPr>
          <p:cNvPr id="3087" name="Google Shape;3087;p1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Databases Overview</a:t>
            </a:r>
            <a:endParaRPr>
              <a:solidFill>
                <a:srgbClr val="FFFFFF"/>
              </a:solidFill>
            </a:endParaRPr>
          </a:p>
        </p:txBody>
      </p:sp>
      <p:sp>
        <p:nvSpPr>
          <p:cNvPr id="3088" name="Google Shape;3088;p186"/>
          <p:cNvSpPr txBox="1">
            <a:spLocks noGrp="1"/>
          </p:cNvSpPr>
          <p:nvPr>
            <p:ph type="subTitle" idx="1"/>
          </p:nvPr>
        </p:nvSpPr>
        <p:spPr>
          <a:xfrm>
            <a:off x="0" y="675975"/>
            <a:ext cx="6129300" cy="580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Databases are used to store large amounts of data.</a:t>
            </a:r>
            <a:endParaRPr>
              <a:solidFill>
                <a:srgbClr val="FFFFFF"/>
              </a:solidFill>
            </a:endParaRPr>
          </a:p>
        </p:txBody>
      </p:sp>
      <p:sp>
        <p:nvSpPr>
          <p:cNvPr id="3089" name="Google Shape;3089;p186"/>
          <p:cNvSpPr txBox="1">
            <a:spLocks noGrp="1"/>
          </p:cNvSpPr>
          <p:nvPr>
            <p:ph type="body" idx="3"/>
          </p:nvPr>
        </p:nvSpPr>
        <p:spPr>
          <a:xfrm>
            <a:off x="0" y="1446113"/>
            <a:ext cx="3739500" cy="23436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800"/>
              </a:spcAft>
              <a:buNone/>
            </a:pPr>
            <a:r>
              <a:rPr lang="en">
                <a:solidFill>
                  <a:srgbClr val="FFFFFF"/>
                </a:solidFill>
              </a:rPr>
              <a:t>To assess threats and mitigate risks,</a:t>
            </a:r>
            <a:br>
              <a:rPr lang="en">
                <a:solidFill>
                  <a:srgbClr val="FFFFFF"/>
                </a:solidFill>
              </a:rPr>
            </a:br>
            <a:r>
              <a:rPr lang="en">
                <a:solidFill>
                  <a:srgbClr val="FFFFFF"/>
                </a:solidFill>
              </a:rPr>
              <a:t>we need to look at each component of </a:t>
            </a:r>
            <a:br>
              <a:rPr lang="en">
                <a:solidFill>
                  <a:srgbClr val="FFFFFF"/>
                </a:solidFill>
              </a:rPr>
            </a:br>
            <a:r>
              <a:rPr lang="en">
                <a:solidFill>
                  <a:srgbClr val="FFFFFF"/>
                </a:solidFill>
              </a:rPr>
              <a:t>an organization, and understand how malicious actors can exploit weaknesses and damage the stakeholders' finances, reputations, and well-being.</a:t>
            </a:r>
            <a:endParaRPr>
              <a:solidFill>
                <a:srgbClr val="FFFFFF"/>
              </a:solidFill>
            </a:endParaRPr>
          </a:p>
        </p:txBody>
      </p:sp>
      <p:cxnSp>
        <p:nvCxnSpPr>
          <p:cNvPr id="3090" name="Google Shape;3090;p186"/>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091" name="Google Shape;3091;p1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63</a:t>
            </a:fld>
            <a:endParaRPr>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pic>
        <p:nvPicPr>
          <p:cNvPr id="3096" name="Google Shape;3096;p187"/>
          <p:cNvPicPr preferRelativeResize="0"/>
          <p:nvPr/>
        </p:nvPicPr>
        <p:blipFill rotWithShape="1">
          <a:blip r:embed="rId3">
            <a:alphaModFix/>
          </a:blip>
          <a:srcRect/>
          <a:stretch/>
        </p:blipFill>
        <p:spPr>
          <a:xfrm>
            <a:off x="0" y="-1725"/>
            <a:ext cx="9143999" cy="5146950"/>
          </a:xfrm>
          <a:prstGeom prst="rect">
            <a:avLst/>
          </a:prstGeom>
          <a:noFill/>
          <a:ln>
            <a:noFill/>
          </a:ln>
        </p:spPr>
      </p:pic>
      <p:sp>
        <p:nvSpPr>
          <p:cNvPr id="3097" name="Google Shape;3097;p187"/>
          <p:cNvSpPr/>
          <p:nvPr/>
        </p:nvSpPr>
        <p:spPr>
          <a:xfrm rot="10800000" flipH="1">
            <a:off x="465925" y="2267475"/>
            <a:ext cx="3382200" cy="900300"/>
          </a:xfrm>
          <a:prstGeom prst="round1Rect">
            <a:avLst>
              <a:gd name="adj" fmla="val 12107"/>
            </a:avLst>
          </a:prstGeom>
          <a:solidFill>
            <a:srgbClr val="FEFCD4"/>
          </a:solidFill>
          <a:ln w="9525" cap="flat" cmpd="sng">
            <a:solidFill>
              <a:srgbClr val="FF0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Database Overview</a:t>
            </a:r>
            <a:endParaRPr>
              <a:solidFill>
                <a:srgbClr val="FFFFFF"/>
              </a:solidFill>
            </a:endParaRPr>
          </a:p>
        </p:txBody>
      </p:sp>
      <p:sp>
        <p:nvSpPr>
          <p:cNvPr id="3099" name="Google Shape;3099;p187"/>
          <p:cNvSpPr txBox="1">
            <a:spLocks noGrp="1"/>
          </p:cNvSpPr>
          <p:nvPr>
            <p:ph type="subTitle" idx="1"/>
          </p:nvPr>
        </p:nvSpPr>
        <p:spPr>
          <a:xfrm>
            <a:off x="0" y="675975"/>
            <a:ext cx="5802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Databases are also typically kept separate from the other components of a web application. </a:t>
            </a:r>
            <a:endParaRPr>
              <a:solidFill>
                <a:srgbClr val="FFFFFF"/>
              </a:solidFill>
            </a:endParaRPr>
          </a:p>
        </p:txBody>
      </p:sp>
      <p:sp>
        <p:nvSpPr>
          <p:cNvPr id="3100" name="Google Shape;3100;p187"/>
          <p:cNvSpPr txBox="1">
            <a:spLocks noGrp="1"/>
          </p:cNvSpPr>
          <p:nvPr>
            <p:ph type="body" idx="3"/>
          </p:nvPr>
        </p:nvSpPr>
        <p:spPr>
          <a:xfrm>
            <a:off x="0" y="1567174"/>
            <a:ext cx="4237800" cy="6096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solidFill>
                  <a:srgbClr val="FFFFFF"/>
                </a:solidFill>
              </a:rPr>
              <a:t>Why we separate databases from other web apps:</a:t>
            </a:r>
            <a:endParaRPr sz="1600">
              <a:solidFill>
                <a:srgbClr val="FFFFFF"/>
              </a:solidFill>
            </a:endParaRPr>
          </a:p>
          <a:p>
            <a:pPr marL="0" lvl="0" indent="0" algn="l" rtl="0">
              <a:spcBef>
                <a:spcPts val="800"/>
              </a:spcBef>
              <a:spcAft>
                <a:spcPts val="800"/>
              </a:spcAft>
              <a:buNone/>
            </a:pPr>
            <a:endParaRPr sz="1600">
              <a:solidFill>
                <a:srgbClr val="FFFFFF"/>
              </a:solidFill>
            </a:endParaRPr>
          </a:p>
        </p:txBody>
      </p:sp>
      <p:cxnSp>
        <p:nvCxnSpPr>
          <p:cNvPr id="3101" name="Google Shape;3101;p187"/>
          <p:cNvCxnSpPr/>
          <p:nvPr/>
        </p:nvCxnSpPr>
        <p:spPr>
          <a:xfrm>
            <a:off x="274375" y="640080"/>
            <a:ext cx="5158800" cy="0"/>
          </a:xfrm>
          <a:prstGeom prst="straightConnector1">
            <a:avLst/>
          </a:prstGeom>
          <a:noFill/>
          <a:ln w="9525" cap="flat" cmpd="sng">
            <a:solidFill>
              <a:srgbClr val="FFFFFF"/>
            </a:solidFill>
            <a:prstDash val="solid"/>
            <a:round/>
            <a:headEnd type="none" w="med" len="med"/>
            <a:tailEnd type="none" w="med" len="med"/>
          </a:ln>
        </p:spPr>
      </p:cxnSp>
      <p:sp>
        <p:nvSpPr>
          <p:cNvPr id="3102" name="Google Shape;3102;p187"/>
          <p:cNvSpPr/>
          <p:nvPr/>
        </p:nvSpPr>
        <p:spPr>
          <a:xfrm>
            <a:off x="475400" y="2267475"/>
            <a:ext cx="1113900" cy="900300"/>
          </a:xfrm>
          <a:prstGeom prst="round1Rect">
            <a:avLst>
              <a:gd name="adj" fmla="val 0"/>
            </a:avLst>
          </a:prstGeom>
          <a:solidFill>
            <a:srgbClr val="FF0080"/>
          </a:solidFill>
          <a:ln w="9525" cap="flat" cmpd="sng">
            <a:solidFill>
              <a:srgbClr val="FF008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Security</a:t>
            </a:r>
            <a:endParaRPr/>
          </a:p>
        </p:txBody>
      </p:sp>
      <p:sp>
        <p:nvSpPr>
          <p:cNvPr id="3103" name="Google Shape;3103;p187"/>
          <p:cNvSpPr txBox="1"/>
          <p:nvPr/>
        </p:nvSpPr>
        <p:spPr>
          <a:xfrm>
            <a:off x="1550300" y="2267475"/>
            <a:ext cx="2363400" cy="900300"/>
          </a:xfrm>
          <a:prstGeom prst="rect">
            <a:avLst/>
          </a:prstGeom>
          <a:noFill/>
          <a:ln>
            <a:noFill/>
          </a:ln>
        </p:spPr>
        <p:txBody>
          <a:bodyPr spcFirstLastPara="1" wrap="square" lIns="182875" tIns="91425" rIns="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Compromise of one machine does not imply compromise of the other.</a:t>
            </a:r>
            <a:endParaRPr/>
          </a:p>
        </p:txBody>
      </p:sp>
      <p:sp>
        <p:nvSpPr>
          <p:cNvPr id="3104" name="Google Shape;3104;p187"/>
          <p:cNvSpPr/>
          <p:nvPr/>
        </p:nvSpPr>
        <p:spPr>
          <a:xfrm rot="10800000" flipH="1">
            <a:off x="465925" y="3419950"/>
            <a:ext cx="3382200" cy="900300"/>
          </a:xfrm>
          <a:prstGeom prst="round1Rect">
            <a:avLst>
              <a:gd name="adj" fmla="val 12107"/>
            </a:avLst>
          </a:prstGeom>
          <a:solidFill>
            <a:srgbClr val="FEFCD4"/>
          </a:solidFill>
          <a:ln w="9525" cap="flat" cmpd="sng">
            <a:solidFill>
              <a:srgbClr val="FF0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87"/>
          <p:cNvSpPr/>
          <p:nvPr/>
        </p:nvSpPr>
        <p:spPr>
          <a:xfrm>
            <a:off x="475400" y="3419950"/>
            <a:ext cx="1113900" cy="900300"/>
          </a:xfrm>
          <a:prstGeom prst="round1Rect">
            <a:avLst>
              <a:gd name="adj" fmla="val 0"/>
            </a:avLst>
          </a:prstGeom>
          <a:solidFill>
            <a:srgbClr val="FF0080"/>
          </a:solidFill>
          <a:ln w="9525" cap="flat" cmpd="sng">
            <a:solidFill>
              <a:srgbClr val="FF008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Scale</a:t>
            </a:r>
            <a:endParaRPr/>
          </a:p>
        </p:txBody>
      </p:sp>
      <p:sp>
        <p:nvSpPr>
          <p:cNvPr id="3106" name="Google Shape;3106;p187"/>
          <p:cNvSpPr txBox="1"/>
          <p:nvPr/>
        </p:nvSpPr>
        <p:spPr>
          <a:xfrm>
            <a:off x="1550300" y="3419950"/>
            <a:ext cx="2363400" cy="900300"/>
          </a:xfrm>
          <a:prstGeom prst="rect">
            <a:avLst/>
          </a:prstGeom>
          <a:noFill/>
          <a:ln>
            <a:noFill/>
          </a:ln>
        </p:spPr>
        <p:txBody>
          <a:bodyPr spcFirstLastPara="1" wrap="square" lIns="182875" tIns="91425" rIns="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Many servers may use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the same database.</a:t>
            </a:r>
            <a:endParaRPr>
              <a:solidFill>
                <a:schemeClr val="dk1"/>
              </a:solidFill>
              <a:latin typeface="Roboto"/>
              <a:ea typeface="Roboto"/>
              <a:cs typeface="Roboto"/>
              <a:sym typeface="Roboto"/>
            </a:endParaRPr>
          </a:p>
        </p:txBody>
      </p:sp>
      <p:sp>
        <p:nvSpPr>
          <p:cNvPr id="3107" name="Google Shape;3107;p18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64</a:t>
            </a:fld>
            <a:endParaRPr sz="6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3111"/>
        <p:cNvGrpSpPr/>
        <p:nvPr/>
      </p:nvGrpSpPr>
      <p:grpSpPr>
        <a:xfrm>
          <a:off x="0" y="0"/>
          <a:ext cx="0" cy="0"/>
          <a:chOff x="0" y="0"/>
          <a:chExt cx="0" cy="0"/>
        </a:xfrm>
      </p:grpSpPr>
      <p:sp>
        <p:nvSpPr>
          <p:cNvPr id="3112" name="Google Shape;3112;p188"/>
          <p:cNvSpPr txBox="1"/>
          <p:nvPr/>
        </p:nvSpPr>
        <p:spPr>
          <a:xfrm>
            <a:off x="5122800" y="2939325"/>
            <a:ext cx="4210800" cy="1257600"/>
          </a:xfrm>
          <a:prstGeom prst="rect">
            <a:avLst/>
          </a:prstGeom>
          <a:solidFill>
            <a:srgbClr val="F3F3F3"/>
          </a:solidFill>
          <a:ln>
            <a:noFill/>
          </a:ln>
          <a:effectLst>
            <a:outerShdw blurRad="171450" dist="9525" algn="bl" rotWithShape="0">
              <a:srgbClr val="000000">
                <a:alpha val="18000"/>
              </a:srgbClr>
            </a:outerShdw>
          </a:effectLst>
        </p:spPr>
        <p:txBody>
          <a:bodyPr spcFirstLastPara="1" wrap="square" lIns="182875" tIns="182875" rIns="91425" bIns="182875" anchor="t" anchorCtr="0">
            <a:noAutofit/>
          </a:bodyPr>
          <a:lstStyle/>
          <a:p>
            <a:pPr marL="0" lvl="0" indent="0" algn="l" rtl="0">
              <a:spcBef>
                <a:spcPts val="0"/>
              </a:spcBef>
              <a:spcAft>
                <a:spcPts val="0"/>
              </a:spcAft>
              <a:buNone/>
            </a:pPr>
            <a:endParaRPr sz="1700" b="1">
              <a:solidFill>
                <a:srgbClr val="22863A"/>
              </a:solidFill>
              <a:latin typeface="Inconsolata"/>
              <a:ea typeface="Inconsolata"/>
              <a:cs typeface="Inconsolata"/>
              <a:sym typeface="Inconsolata"/>
            </a:endParaRPr>
          </a:p>
        </p:txBody>
      </p:sp>
      <p:sp>
        <p:nvSpPr>
          <p:cNvPr id="3113" name="Google Shape;3113;p188"/>
          <p:cNvSpPr txBox="1"/>
          <p:nvPr/>
        </p:nvSpPr>
        <p:spPr>
          <a:xfrm>
            <a:off x="-219925" y="999350"/>
            <a:ext cx="5342700" cy="1049100"/>
          </a:xfrm>
          <a:prstGeom prst="rect">
            <a:avLst/>
          </a:prstGeom>
          <a:solidFill>
            <a:srgbClr val="F3F3F3"/>
          </a:solidFill>
          <a:ln>
            <a:noFill/>
          </a:ln>
          <a:effectLst>
            <a:outerShdw blurRad="171450" dist="9525" algn="bl" rotWithShape="0">
              <a:srgbClr val="000000">
                <a:alpha val="18000"/>
              </a:srgbClr>
            </a:outerShdw>
          </a:effectLst>
        </p:spPr>
        <p:txBody>
          <a:bodyPr spcFirstLastPara="1" wrap="square" lIns="182875" tIns="182875" rIns="91425" bIns="182875" anchor="t" anchorCtr="0">
            <a:noAutofit/>
          </a:bodyPr>
          <a:lstStyle/>
          <a:p>
            <a:pPr marL="0" lvl="0" indent="0" algn="l" rtl="0">
              <a:spcBef>
                <a:spcPts val="0"/>
              </a:spcBef>
              <a:spcAft>
                <a:spcPts val="0"/>
              </a:spcAft>
              <a:buNone/>
            </a:pPr>
            <a:endParaRPr sz="1700" b="1">
              <a:solidFill>
                <a:srgbClr val="22863A"/>
              </a:solidFill>
              <a:latin typeface="Inconsolata"/>
              <a:ea typeface="Inconsolata"/>
              <a:cs typeface="Inconsolata"/>
              <a:sym typeface="Inconsolata"/>
            </a:endParaRPr>
          </a:p>
        </p:txBody>
      </p:sp>
      <p:pic>
        <p:nvPicPr>
          <p:cNvPr id="3114" name="Google Shape;3114;p188"/>
          <p:cNvPicPr preferRelativeResize="0"/>
          <p:nvPr/>
        </p:nvPicPr>
        <p:blipFill>
          <a:blip r:embed="rId3">
            <a:alphaModFix/>
          </a:blip>
          <a:stretch>
            <a:fillRect/>
          </a:stretch>
        </p:blipFill>
        <p:spPr>
          <a:xfrm>
            <a:off x="2742862" y="661488"/>
            <a:ext cx="3478460" cy="3820524"/>
          </a:xfrm>
          <a:prstGeom prst="rect">
            <a:avLst/>
          </a:prstGeom>
          <a:noFill/>
          <a:ln>
            <a:noFill/>
          </a:ln>
          <a:effectLst>
            <a:outerShdw blurRad="171450" dist="9525" algn="bl" rotWithShape="0">
              <a:srgbClr val="000000">
                <a:alpha val="21000"/>
              </a:srgbClr>
            </a:outerShdw>
          </a:effectLst>
        </p:spPr>
      </p:pic>
      <p:grpSp>
        <p:nvGrpSpPr>
          <p:cNvPr id="3115" name="Google Shape;3115;p188"/>
          <p:cNvGrpSpPr/>
          <p:nvPr/>
        </p:nvGrpSpPr>
        <p:grpSpPr>
          <a:xfrm>
            <a:off x="935800" y="2510575"/>
            <a:ext cx="2021700" cy="903275"/>
            <a:chOff x="1383475" y="2510575"/>
            <a:chExt cx="2021700" cy="903275"/>
          </a:xfrm>
        </p:grpSpPr>
        <p:pic>
          <p:nvPicPr>
            <p:cNvPr id="3116" name="Google Shape;3116;p188"/>
            <p:cNvPicPr preferRelativeResize="0"/>
            <p:nvPr/>
          </p:nvPicPr>
          <p:blipFill rotWithShape="1">
            <a:blip r:embed="rId4">
              <a:alphaModFix/>
            </a:blip>
            <a:srcRect t="68407"/>
            <a:stretch/>
          </p:blipFill>
          <p:spPr>
            <a:xfrm>
              <a:off x="1394024" y="2510575"/>
              <a:ext cx="2011103" cy="533700"/>
            </a:xfrm>
            <a:prstGeom prst="rect">
              <a:avLst/>
            </a:prstGeom>
            <a:noFill/>
            <a:ln>
              <a:noFill/>
            </a:ln>
          </p:spPr>
        </p:pic>
        <p:sp>
          <p:nvSpPr>
            <p:cNvPr id="3117" name="Google Shape;3117;p188"/>
            <p:cNvSpPr txBox="1"/>
            <p:nvPr/>
          </p:nvSpPr>
          <p:spPr>
            <a:xfrm>
              <a:off x="1383475" y="2887650"/>
              <a:ext cx="2021700" cy="52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35A5E2"/>
                  </a:solidFill>
                  <a:latin typeface="Comfortaa"/>
                  <a:ea typeface="Comfortaa"/>
                  <a:cs typeface="Comfortaa"/>
                  <a:sym typeface="Comfortaa"/>
                </a:rPr>
                <a:t>compose</a:t>
              </a:r>
              <a:endParaRPr sz="3000" b="1">
                <a:solidFill>
                  <a:srgbClr val="35A5E2"/>
                </a:solidFill>
                <a:latin typeface="Comfortaa"/>
                <a:ea typeface="Comfortaa"/>
                <a:cs typeface="Comfortaa"/>
                <a:sym typeface="Comfortaa"/>
              </a:endParaRPr>
            </a:p>
          </p:txBody>
        </p:sp>
      </p:grpSp>
      <p:sp>
        <p:nvSpPr>
          <p:cNvPr id="3118" name="Google Shape;3118;p188"/>
          <p:cNvSpPr/>
          <p:nvPr/>
        </p:nvSpPr>
        <p:spPr>
          <a:xfrm>
            <a:off x="132500" y="500250"/>
            <a:ext cx="8886900" cy="2268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88"/>
          <p:cNvSpPr txBox="1">
            <a:spLocks noGrp="1"/>
          </p:cNvSpPr>
          <p:nvPr>
            <p:ph type="body" idx="3"/>
          </p:nvPr>
        </p:nvSpPr>
        <p:spPr>
          <a:xfrm>
            <a:off x="0" y="1052000"/>
            <a:ext cx="4902900" cy="9438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800"/>
              </a:spcAft>
              <a:buNone/>
            </a:pPr>
            <a:r>
              <a:rPr lang="en" sz="1600" b="1"/>
              <a:t>As we saw in our last demo </a:t>
            </a:r>
            <a:br>
              <a:rPr lang="en" sz="1600" b="1"/>
            </a:br>
            <a:r>
              <a:rPr lang="en" sz="1600" b="1"/>
              <a:t>and activity, </a:t>
            </a:r>
            <a:r>
              <a:rPr lang="en" sz="1600"/>
              <a:t>this was the case </a:t>
            </a:r>
            <a:br>
              <a:rPr lang="en" sz="1600"/>
            </a:br>
            <a:r>
              <a:rPr lang="en" sz="1600"/>
              <a:t>in our </a:t>
            </a:r>
            <a:r>
              <a:rPr lang="en" sz="1600" b="1">
                <a:solidFill>
                  <a:srgbClr val="00FF00"/>
                </a:solidFill>
                <a:highlight>
                  <a:srgbClr val="000000"/>
                </a:highlight>
                <a:latin typeface="Inconsolata"/>
                <a:ea typeface="Inconsolata"/>
                <a:cs typeface="Inconsolata"/>
                <a:sym typeface="Inconsolata"/>
              </a:rPr>
              <a:t>docker-compose.yml</a:t>
            </a:r>
            <a:r>
              <a:rPr lang="en" sz="1600"/>
              <a:t> file. </a:t>
            </a:r>
            <a:endParaRPr sz="1600"/>
          </a:p>
        </p:txBody>
      </p:sp>
      <p:sp>
        <p:nvSpPr>
          <p:cNvPr id="3120" name="Google Shape;3120;p188"/>
          <p:cNvSpPr txBox="1">
            <a:spLocks noGrp="1"/>
          </p:cNvSpPr>
          <p:nvPr>
            <p:ph type="body" idx="3"/>
          </p:nvPr>
        </p:nvSpPr>
        <p:spPr>
          <a:xfrm>
            <a:off x="5952275" y="3072000"/>
            <a:ext cx="3009900" cy="1257600"/>
          </a:xfrm>
          <a:prstGeom prst="rect">
            <a:avLst/>
          </a:prstGeom>
        </p:spPr>
        <p:txBody>
          <a:bodyPr spcFirstLastPara="1" wrap="square" lIns="274300" tIns="0" rIns="0" bIns="0" anchor="t" anchorCtr="0">
            <a:noAutofit/>
          </a:bodyPr>
          <a:lstStyle/>
          <a:p>
            <a:pPr marL="0" lvl="0" indent="0" algn="l" rtl="0">
              <a:lnSpc>
                <a:spcPct val="115000"/>
              </a:lnSpc>
              <a:spcBef>
                <a:spcPts val="0"/>
              </a:spcBef>
              <a:spcAft>
                <a:spcPts val="800"/>
              </a:spcAft>
              <a:buClr>
                <a:schemeClr val="dk1"/>
              </a:buClr>
              <a:buSzPts val="1100"/>
              <a:buFont typeface="Arial"/>
              <a:buNone/>
            </a:pPr>
            <a:r>
              <a:rPr lang="en">
                <a:solidFill>
                  <a:schemeClr val="dk1"/>
                </a:solidFill>
              </a:rPr>
              <a:t>We had multiple defined services, and the database was its own container </a:t>
            </a:r>
            <a:r>
              <a:rPr lang="en" sz="1500">
                <a:solidFill>
                  <a:schemeClr val="dk1"/>
                </a:solidFill>
                <a:latin typeface="Inconsolata"/>
                <a:ea typeface="Inconsolata"/>
                <a:cs typeface="Inconsolata"/>
                <a:sym typeface="Inconsolata"/>
              </a:rPr>
              <a:t>demo-db</a:t>
            </a:r>
            <a:r>
              <a:rPr lang="en">
                <a:solidFill>
                  <a:schemeClr val="dk1"/>
                </a:solidFill>
              </a:rPr>
              <a:t> in the demo and </a:t>
            </a:r>
            <a:r>
              <a:rPr lang="en" sz="1500">
                <a:solidFill>
                  <a:schemeClr val="dk1"/>
                </a:solidFill>
                <a:latin typeface="Inconsolata"/>
                <a:ea typeface="Inconsolata"/>
                <a:cs typeface="Inconsolata"/>
                <a:sym typeface="Inconsolata"/>
              </a:rPr>
              <a:t>db</a:t>
            </a:r>
            <a:r>
              <a:rPr lang="en">
                <a:solidFill>
                  <a:schemeClr val="dk1"/>
                </a:solidFill>
              </a:rPr>
              <a:t> in the activity.</a:t>
            </a:r>
            <a:endParaRPr/>
          </a:p>
        </p:txBody>
      </p:sp>
      <p:sp>
        <p:nvSpPr>
          <p:cNvPr id="3121" name="Google Shape;3121;p18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65</a:t>
            </a:fld>
            <a:endParaRPr sz="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7D3B3"/>
        </a:solidFill>
        <a:effectLst/>
      </p:bgPr>
    </p:bg>
    <p:spTree>
      <p:nvGrpSpPr>
        <p:cNvPr id="1" name="Shape 3125"/>
        <p:cNvGrpSpPr/>
        <p:nvPr/>
      </p:nvGrpSpPr>
      <p:grpSpPr>
        <a:xfrm>
          <a:off x="0" y="0"/>
          <a:ext cx="0" cy="0"/>
          <a:chOff x="0" y="0"/>
          <a:chExt cx="0" cy="0"/>
        </a:xfrm>
      </p:grpSpPr>
      <p:sp>
        <p:nvSpPr>
          <p:cNvPr id="3126" name="Google Shape;3126;p189"/>
          <p:cNvSpPr/>
          <p:nvPr/>
        </p:nvSpPr>
        <p:spPr>
          <a:xfrm>
            <a:off x="1708250" y="2747100"/>
            <a:ext cx="7161300" cy="1743600"/>
          </a:xfrm>
          <a:prstGeom prst="rect">
            <a:avLst/>
          </a:prstGeom>
          <a:solidFill>
            <a:srgbClr val="FFFFFF">
              <a:alpha val="61450"/>
            </a:srgbClr>
          </a:solidFill>
          <a:ln w="19050" cap="flat" cmpd="sng">
            <a:solidFill>
              <a:srgbClr val="EC5D7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89"/>
          <p:cNvSpPr/>
          <p:nvPr/>
        </p:nvSpPr>
        <p:spPr>
          <a:xfrm>
            <a:off x="8048150" y="127125"/>
            <a:ext cx="1003500" cy="1135500"/>
          </a:xfrm>
          <a:prstGeom prst="rect">
            <a:avLst/>
          </a:prstGeom>
          <a:solidFill>
            <a:srgbClr val="F7D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8" name="Google Shape;3128;p189"/>
          <p:cNvPicPr preferRelativeResize="0"/>
          <p:nvPr/>
        </p:nvPicPr>
        <p:blipFill>
          <a:blip r:embed="rId3">
            <a:alphaModFix/>
          </a:blip>
          <a:stretch>
            <a:fillRect/>
          </a:stretch>
        </p:blipFill>
        <p:spPr>
          <a:xfrm>
            <a:off x="10155100" y="1040774"/>
            <a:ext cx="5181199" cy="2132950"/>
          </a:xfrm>
          <a:prstGeom prst="rect">
            <a:avLst/>
          </a:prstGeom>
          <a:noFill/>
          <a:ln>
            <a:noFill/>
          </a:ln>
        </p:spPr>
      </p:pic>
      <p:sp>
        <p:nvSpPr>
          <p:cNvPr id="3129" name="Google Shape;3129;p1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SQL Databases</a:t>
            </a:r>
            <a:endParaRPr/>
          </a:p>
        </p:txBody>
      </p:sp>
      <p:sp>
        <p:nvSpPr>
          <p:cNvPr id="3130" name="Google Shape;3130;p18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While the two most important types of databases are SQL and NoSQL, </a:t>
            </a:r>
            <a:br>
              <a:rPr lang="en"/>
            </a:br>
            <a:r>
              <a:rPr lang="en"/>
              <a:t>we will be focusing only on SQL today. </a:t>
            </a:r>
            <a:endParaRPr/>
          </a:p>
        </p:txBody>
      </p:sp>
      <p:sp>
        <p:nvSpPr>
          <p:cNvPr id="3131" name="Google Shape;3131;p189"/>
          <p:cNvSpPr txBox="1">
            <a:spLocks noGrp="1"/>
          </p:cNvSpPr>
          <p:nvPr>
            <p:ph type="body" idx="3"/>
          </p:nvPr>
        </p:nvSpPr>
        <p:spPr>
          <a:xfrm>
            <a:off x="0" y="1542600"/>
            <a:ext cx="9144000" cy="364800"/>
          </a:xfrm>
          <a:prstGeom prst="rect">
            <a:avLst/>
          </a:prstGeom>
        </p:spPr>
        <p:txBody>
          <a:bodyPr spcFirstLastPara="1" wrap="square" lIns="457200" tIns="0" rIns="457200" bIns="0" anchor="t" anchorCtr="0">
            <a:noAutofit/>
          </a:bodyPr>
          <a:lstStyle/>
          <a:p>
            <a:pPr marL="0" lvl="0" indent="0" algn="l" rtl="0">
              <a:spcBef>
                <a:spcPts val="0"/>
              </a:spcBef>
              <a:spcAft>
                <a:spcPts val="500"/>
              </a:spcAft>
              <a:buClr>
                <a:schemeClr val="dk1"/>
              </a:buClr>
              <a:buSzPts val="1100"/>
              <a:buFont typeface="Arial"/>
              <a:buNone/>
            </a:pPr>
            <a:r>
              <a:rPr lang="en" sz="1800" b="1">
                <a:solidFill>
                  <a:schemeClr val="dk1"/>
                </a:solidFill>
              </a:rPr>
              <a:t>SQL databases organize data like an spreadsheet.</a:t>
            </a:r>
            <a:endParaRPr sz="1800" b="1"/>
          </a:p>
        </p:txBody>
      </p:sp>
      <p:sp>
        <p:nvSpPr>
          <p:cNvPr id="3132" name="Google Shape;3132;p18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66</a:t>
            </a:fld>
            <a:endParaRPr sz="600"/>
          </a:p>
        </p:txBody>
      </p:sp>
      <p:pic>
        <p:nvPicPr>
          <p:cNvPr id="3133" name="Google Shape;3133;p189"/>
          <p:cNvPicPr preferRelativeResize="0"/>
          <p:nvPr/>
        </p:nvPicPr>
        <p:blipFill>
          <a:blip r:embed="rId4">
            <a:alphaModFix/>
          </a:blip>
          <a:stretch>
            <a:fillRect/>
          </a:stretch>
        </p:blipFill>
        <p:spPr>
          <a:xfrm>
            <a:off x="7971900" y="228700"/>
            <a:ext cx="1068125" cy="1033900"/>
          </a:xfrm>
          <a:prstGeom prst="rect">
            <a:avLst/>
          </a:prstGeom>
          <a:noFill/>
          <a:ln>
            <a:noFill/>
          </a:ln>
        </p:spPr>
      </p:pic>
      <p:grpSp>
        <p:nvGrpSpPr>
          <p:cNvPr id="3134" name="Google Shape;3134;p189"/>
          <p:cNvGrpSpPr/>
          <p:nvPr/>
        </p:nvGrpSpPr>
        <p:grpSpPr>
          <a:xfrm>
            <a:off x="10155101" y="3480500"/>
            <a:ext cx="1479572" cy="1215300"/>
            <a:chOff x="9565751" y="3483800"/>
            <a:chExt cx="1479572" cy="1215300"/>
          </a:xfrm>
        </p:grpSpPr>
        <p:pic>
          <p:nvPicPr>
            <p:cNvPr id="3135" name="Google Shape;3135;p189"/>
            <p:cNvPicPr preferRelativeResize="0"/>
            <p:nvPr/>
          </p:nvPicPr>
          <p:blipFill>
            <a:blip r:embed="rId5">
              <a:alphaModFix/>
            </a:blip>
            <a:stretch>
              <a:fillRect/>
            </a:stretch>
          </p:blipFill>
          <p:spPr>
            <a:xfrm>
              <a:off x="9662620" y="4379435"/>
              <a:ext cx="179207" cy="319665"/>
            </a:xfrm>
            <a:prstGeom prst="rect">
              <a:avLst/>
            </a:prstGeom>
            <a:noFill/>
            <a:ln>
              <a:noFill/>
            </a:ln>
          </p:spPr>
        </p:pic>
        <p:pic>
          <p:nvPicPr>
            <p:cNvPr id="3136" name="Google Shape;3136;p189"/>
            <p:cNvPicPr preferRelativeResize="0"/>
            <p:nvPr/>
          </p:nvPicPr>
          <p:blipFill>
            <a:blip r:embed="rId6">
              <a:alphaModFix/>
            </a:blip>
            <a:stretch>
              <a:fillRect/>
            </a:stretch>
          </p:blipFill>
          <p:spPr>
            <a:xfrm>
              <a:off x="9565751" y="3951232"/>
              <a:ext cx="314823" cy="319665"/>
            </a:xfrm>
            <a:prstGeom prst="rect">
              <a:avLst/>
            </a:prstGeom>
            <a:noFill/>
            <a:ln>
              <a:noFill/>
            </a:ln>
          </p:spPr>
        </p:pic>
        <p:pic>
          <p:nvPicPr>
            <p:cNvPr id="3137" name="Google Shape;3137;p189"/>
            <p:cNvPicPr preferRelativeResize="0"/>
            <p:nvPr/>
          </p:nvPicPr>
          <p:blipFill>
            <a:blip r:embed="rId7">
              <a:alphaModFix/>
            </a:blip>
            <a:stretch>
              <a:fillRect/>
            </a:stretch>
          </p:blipFill>
          <p:spPr>
            <a:xfrm>
              <a:off x="9633559" y="3508498"/>
              <a:ext cx="208268" cy="334195"/>
            </a:xfrm>
            <a:prstGeom prst="rect">
              <a:avLst/>
            </a:prstGeom>
            <a:noFill/>
            <a:ln>
              <a:noFill/>
            </a:ln>
          </p:spPr>
        </p:pic>
        <p:sp>
          <p:nvSpPr>
            <p:cNvPr id="3138" name="Google Shape;3138;p189"/>
            <p:cNvSpPr txBox="1"/>
            <p:nvPr/>
          </p:nvSpPr>
          <p:spPr>
            <a:xfrm>
              <a:off x="9914324" y="3483800"/>
              <a:ext cx="1131000" cy="334200"/>
            </a:xfrm>
            <a:prstGeom prst="rect">
              <a:avLst/>
            </a:prstGeom>
            <a:noFill/>
            <a:ln>
              <a:noFill/>
            </a:ln>
          </p:spPr>
          <p:txBody>
            <a:bodyPr spcFirstLastPara="1" wrap="square" lIns="0" tIns="91425" rIns="0" bIns="0" anchor="t" anchorCtr="0">
              <a:noAutofit/>
            </a:bodyPr>
            <a:lstStyle/>
            <a:p>
              <a:pPr marL="0" lvl="0" indent="0" algn="l" rtl="0">
                <a:lnSpc>
                  <a:spcPct val="150000"/>
                </a:lnSpc>
                <a:spcBef>
                  <a:spcPts val="0"/>
                </a:spcBef>
                <a:spcAft>
                  <a:spcPts val="0"/>
                </a:spcAft>
                <a:buNone/>
              </a:pPr>
              <a:r>
                <a:rPr lang="en" sz="2000">
                  <a:solidFill>
                    <a:srgbClr val="595959"/>
                  </a:solidFill>
                  <a:latin typeface="Roboto Light"/>
                  <a:ea typeface="Roboto Light"/>
                  <a:cs typeface="Roboto Light"/>
                  <a:sym typeface="Roboto Light"/>
                </a:rPr>
                <a:t>ystem</a:t>
              </a:r>
              <a:endParaRPr sz="2000">
                <a:solidFill>
                  <a:srgbClr val="595959"/>
                </a:solidFill>
                <a:latin typeface="Roboto Light"/>
                <a:ea typeface="Roboto Light"/>
                <a:cs typeface="Roboto Light"/>
                <a:sym typeface="Roboto Light"/>
              </a:endParaRPr>
            </a:p>
          </p:txBody>
        </p:sp>
        <p:sp>
          <p:nvSpPr>
            <p:cNvPr id="3139" name="Google Shape;3139;p189"/>
            <p:cNvSpPr txBox="1"/>
            <p:nvPr/>
          </p:nvSpPr>
          <p:spPr>
            <a:xfrm>
              <a:off x="9914324" y="3910022"/>
              <a:ext cx="1131000" cy="334200"/>
            </a:xfrm>
            <a:prstGeom prst="rect">
              <a:avLst/>
            </a:prstGeom>
            <a:noFill/>
            <a:ln>
              <a:noFill/>
            </a:ln>
          </p:spPr>
          <p:txBody>
            <a:bodyPr spcFirstLastPara="1" wrap="square" lIns="0" tIns="91425" rIns="0" bIns="0" anchor="t" anchorCtr="0">
              <a:noAutofit/>
            </a:bodyPr>
            <a:lstStyle/>
            <a:p>
              <a:pPr marL="0" lvl="0" indent="0" algn="l" rtl="0">
                <a:lnSpc>
                  <a:spcPct val="150000"/>
                </a:lnSpc>
                <a:spcBef>
                  <a:spcPts val="0"/>
                </a:spcBef>
                <a:spcAft>
                  <a:spcPts val="0"/>
                </a:spcAft>
                <a:buClr>
                  <a:srgbClr val="000000"/>
                </a:buClr>
                <a:buSzPts val="1100"/>
                <a:buFont typeface="Arial"/>
                <a:buNone/>
              </a:pPr>
              <a:r>
                <a:rPr lang="en" sz="2000">
                  <a:solidFill>
                    <a:srgbClr val="595959"/>
                  </a:solidFill>
                  <a:latin typeface="Roboto Light"/>
                  <a:ea typeface="Roboto Light"/>
                  <a:cs typeface="Roboto Light"/>
                  <a:sym typeface="Roboto Light"/>
                </a:rPr>
                <a:t>uery</a:t>
              </a:r>
              <a:endParaRPr sz="2000">
                <a:solidFill>
                  <a:srgbClr val="595959"/>
                </a:solidFill>
                <a:latin typeface="Roboto Light"/>
                <a:ea typeface="Roboto Light"/>
                <a:cs typeface="Roboto Light"/>
                <a:sym typeface="Roboto Light"/>
              </a:endParaRPr>
            </a:p>
          </p:txBody>
        </p:sp>
        <p:sp>
          <p:nvSpPr>
            <p:cNvPr id="3140" name="Google Shape;3140;p189"/>
            <p:cNvSpPr txBox="1"/>
            <p:nvPr/>
          </p:nvSpPr>
          <p:spPr>
            <a:xfrm>
              <a:off x="9914324" y="4331400"/>
              <a:ext cx="1131000" cy="334200"/>
            </a:xfrm>
            <a:prstGeom prst="rect">
              <a:avLst/>
            </a:prstGeom>
            <a:noFill/>
            <a:ln>
              <a:noFill/>
            </a:ln>
          </p:spPr>
          <p:txBody>
            <a:bodyPr spcFirstLastPara="1" wrap="square" lIns="0" tIns="91425" rIns="0" bIns="0" anchor="t" anchorCtr="0">
              <a:noAutofit/>
            </a:bodyPr>
            <a:lstStyle/>
            <a:p>
              <a:pPr marL="0" lvl="0" indent="0" algn="l" rtl="0">
                <a:lnSpc>
                  <a:spcPct val="150000"/>
                </a:lnSpc>
                <a:spcBef>
                  <a:spcPts val="0"/>
                </a:spcBef>
                <a:spcAft>
                  <a:spcPts val="0"/>
                </a:spcAft>
                <a:buNone/>
              </a:pPr>
              <a:r>
                <a:rPr lang="en" sz="2000">
                  <a:solidFill>
                    <a:srgbClr val="595959"/>
                  </a:solidFill>
                  <a:latin typeface="Roboto Light"/>
                  <a:ea typeface="Roboto Light"/>
                  <a:cs typeface="Roboto Light"/>
                  <a:sym typeface="Roboto Light"/>
                </a:rPr>
                <a:t>anguage</a:t>
              </a:r>
              <a:endParaRPr sz="2000">
                <a:solidFill>
                  <a:srgbClr val="595959"/>
                </a:solidFill>
                <a:latin typeface="Roboto Light"/>
                <a:ea typeface="Roboto Light"/>
                <a:cs typeface="Roboto Light"/>
                <a:sym typeface="Roboto Light"/>
              </a:endParaRPr>
            </a:p>
          </p:txBody>
        </p:sp>
      </p:grpSp>
      <p:graphicFrame>
        <p:nvGraphicFramePr>
          <p:cNvPr id="3141" name="Google Shape;3141;p189"/>
          <p:cNvGraphicFramePr/>
          <p:nvPr/>
        </p:nvGraphicFramePr>
        <p:xfrm>
          <a:off x="1939863" y="2969225"/>
          <a:ext cx="4614950" cy="1371850"/>
        </p:xfrm>
        <a:graphic>
          <a:graphicData uri="http://schemas.openxmlformats.org/drawingml/2006/table">
            <a:tbl>
              <a:tblPr>
                <a:noFill/>
                <a:tableStyleId>{AD300D74-0CE1-49C4-9D35-77732EDC1E18}</a:tableStyleId>
              </a:tblPr>
              <a:tblGrid>
                <a:gridCol w="477350">
                  <a:extLst>
                    <a:ext uri="{9D8B030D-6E8A-4147-A177-3AD203B41FA5}">
                      <a16:colId xmlns:a16="http://schemas.microsoft.com/office/drawing/2014/main" val="20000"/>
                    </a:ext>
                  </a:extLst>
                </a:gridCol>
                <a:gridCol w="1287525">
                  <a:extLst>
                    <a:ext uri="{9D8B030D-6E8A-4147-A177-3AD203B41FA5}">
                      <a16:colId xmlns:a16="http://schemas.microsoft.com/office/drawing/2014/main" val="20001"/>
                    </a:ext>
                  </a:extLst>
                </a:gridCol>
                <a:gridCol w="1399025">
                  <a:extLst>
                    <a:ext uri="{9D8B030D-6E8A-4147-A177-3AD203B41FA5}">
                      <a16:colId xmlns:a16="http://schemas.microsoft.com/office/drawing/2014/main" val="20002"/>
                    </a:ext>
                  </a:extLst>
                </a:gridCol>
                <a:gridCol w="1451050">
                  <a:extLst>
                    <a:ext uri="{9D8B030D-6E8A-4147-A177-3AD203B41FA5}">
                      <a16:colId xmlns:a16="http://schemas.microsoft.com/office/drawing/2014/main" val="20003"/>
                    </a:ext>
                  </a:extLst>
                </a:gridCol>
              </a:tblGrid>
              <a:tr h="276400">
                <a:tc>
                  <a:txBody>
                    <a:bodyPr/>
                    <a:lstStyle/>
                    <a:p>
                      <a:pPr marL="0" lvl="0" indent="0" algn="ctr" rtl="0">
                        <a:spcBef>
                          <a:spcPts val="0"/>
                        </a:spcBef>
                        <a:spcAft>
                          <a:spcPts val="0"/>
                        </a:spcAft>
                        <a:buNone/>
                      </a:pPr>
                      <a:r>
                        <a:rPr lang="en" b="1">
                          <a:solidFill>
                            <a:srgbClr val="FFFFFF"/>
                          </a:solidFill>
                          <a:latin typeface="Roboto"/>
                          <a:ea typeface="Roboto"/>
                          <a:cs typeface="Roboto"/>
                          <a:sym typeface="Roboto"/>
                        </a:rPr>
                        <a:t>ID</a:t>
                      </a:r>
                      <a:endParaRPr b="1">
                        <a:solidFill>
                          <a:srgbClr val="FFFFFF"/>
                        </a:solidFill>
                        <a:latin typeface="Roboto"/>
                        <a:ea typeface="Roboto"/>
                        <a:cs typeface="Roboto"/>
                        <a:sym typeface="Roboto"/>
                      </a:endParaRPr>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C5D71"/>
                    </a:solidFill>
                  </a:tcPr>
                </a:tc>
                <a:tc>
                  <a:txBody>
                    <a:bodyPr/>
                    <a:lstStyle/>
                    <a:p>
                      <a:pPr marL="0" lvl="0" indent="0" algn="ctr" rtl="0">
                        <a:spcBef>
                          <a:spcPts val="0"/>
                        </a:spcBef>
                        <a:spcAft>
                          <a:spcPts val="0"/>
                        </a:spcAft>
                        <a:buNone/>
                      </a:pPr>
                      <a:r>
                        <a:rPr lang="en" b="1">
                          <a:solidFill>
                            <a:srgbClr val="FFFFFF"/>
                          </a:solidFill>
                          <a:latin typeface="Roboto"/>
                          <a:ea typeface="Roboto"/>
                          <a:cs typeface="Roboto"/>
                          <a:sym typeface="Roboto"/>
                        </a:rPr>
                        <a:t>First Name</a:t>
                      </a:r>
                      <a:endParaRPr b="1">
                        <a:solidFill>
                          <a:srgbClr val="FFFFFF"/>
                        </a:solidFill>
                        <a:latin typeface="Roboto"/>
                        <a:ea typeface="Roboto"/>
                        <a:cs typeface="Roboto"/>
                        <a:sym typeface="Roboto"/>
                      </a:endParaRPr>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C5D71"/>
                    </a:solidFill>
                  </a:tcPr>
                </a:tc>
                <a:tc>
                  <a:txBody>
                    <a:bodyPr/>
                    <a:lstStyle/>
                    <a:p>
                      <a:pPr marL="0" lvl="0" indent="0" algn="ctr" rtl="0">
                        <a:spcBef>
                          <a:spcPts val="0"/>
                        </a:spcBef>
                        <a:spcAft>
                          <a:spcPts val="0"/>
                        </a:spcAft>
                        <a:buNone/>
                      </a:pPr>
                      <a:r>
                        <a:rPr lang="en" b="1">
                          <a:solidFill>
                            <a:srgbClr val="FFFFFF"/>
                          </a:solidFill>
                          <a:latin typeface="Roboto"/>
                          <a:ea typeface="Roboto"/>
                          <a:cs typeface="Roboto"/>
                          <a:sym typeface="Roboto"/>
                        </a:rPr>
                        <a:t>Last Name</a:t>
                      </a:r>
                      <a:endParaRPr b="1">
                        <a:solidFill>
                          <a:srgbClr val="FFFFFF"/>
                        </a:solidFill>
                        <a:latin typeface="Roboto"/>
                        <a:ea typeface="Roboto"/>
                        <a:cs typeface="Roboto"/>
                        <a:sym typeface="Roboto"/>
                      </a:endParaRPr>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C5D71"/>
                    </a:solidFill>
                  </a:tcPr>
                </a:tc>
                <a:tc>
                  <a:txBody>
                    <a:bodyPr/>
                    <a:lstStyle/>
                    <a:p>
                      <a:pPr marL="0" lvl="0" indent="0" algn="ctr" rtl="0">
                        <a:spcBef>
                          <a:spcPts val="0"/>
                        </a:spcBef>
                        <a:spcAft>
                          <a:spcPts val="0"/>
                        </a:spcAft>
                        <a:buNone/>
                      </a:pPr>
                      <a:r>
                        <a:rPr lang="en" b="1">
                          <a:solidFill>
                            <a:srgbClr val="FFFFFF"/>
                          </a:solidFill>
                          <a:latin typeface="Roboto"/>
                          <a:ea typeface="Roboto"/>
                          <a:cs typeface="Roboto"/>
                          <a:sym typeface="Roboto"/>
                        </a:rPr>
                        <a:t>Department</a:t>
                      </a:r>
                      <a:endParaRPr b="1">
                        <a:solidFill>
                          <a:srgbClr val="FFFFFF"/>
                        </a:solidFill>
                        <a:latin typeface="Roboto"/>
                        <a:ea typeface="Roboto"/>
                        <a:cs typeface="Roboto"/>
                        <a:sym typeface="Roboto"/>
                      </a:endParaRPr>
                    </a:p>
                  </a:txBody>
                  <a:tcPr marL="91425" marR="91425"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C5D71"/>
                    </a:solidFill>
                  </a:tcPr>
                </a:tc>
                <a:extLst>
                  <a:ext uri="{0D108BD9-81ED-4DB2-BD59-A6C34878D82A}">
                    <a16:rowId xmlns:a16="http://schemas.microsoft.com/office/drawing/2014/main" val="10000"/>
                  </a:ext>
                </a:extLst>
              </a:tr>
              <a:tr h="365125">
                <a:tc>
                  <a:txBody>
                    <a:bodyPr/>
                    <a:lstStyle/>
                    <a:p>
                      <a:pPr marL="0" lvl="0" indent="0" algn="ctr" rtl="0">
                        <a:spcBef>
                          <a:spcPts val="0"/>
                        </a:spcBef>
                        <a:spcAft>
                          <a:spcPts val="0"/>
                        </a:spcAft>
                        <a:buNone/>
                      </a:pPr>
                      <a:r>
                        <a:rPr lang="en">
                          <a:latin typeface="Roboto Medium"/>
                          <a:ea typeface="Roboto Medium"/>
                          <a:cs typeface="Roboto Medium"/>
                          <a:sym typeface="Roboto Medium"/>
                        </a:rPr>
                        <a:t>1</a:t>
                      </a:r>
                      <a:endParaRPr>
                        <a:latin typeface="Roboto Medium"/>
                        <a:ea typeface="Roboto Medium"/>
                        <a:cs typeface="Roboto Medium"/>
                        <a:sym typeface="Roboto Medium"/>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a:latin typeface="Roboto"/>
                          <a:ea typeface="Roboto"/>
                          <a:cs typeface="Roboto"/>
                          <a:sym typeface="Roboto"/>
                        </a:rPr>
                        <a:t>Jane</a:t>
                      </a:r>
                      <a:endParaRPr>
                        <a:latin typeface="Roboto"/>
                        <a:ea typeface="Roboto"/>
                        <a:cs typeface="Roboto"/>
                        <a:sym typeface="Roboto"/>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a:latin typeface="Roboto"/>
                          <a:ea typeface="Roboto"/>
                          <a:cs typeface="Roboto"/>
                          <a:sym typeface="Roboto"/>
                        </a:rPr>
                        <a:t>Doe</a:t>
                      </a:r>
                      <a:endParaRPr>
                        <a:latin typeface="Roboto"/>
                        <a:ea typeface="Roboto"/>
                        <a:cs typeface="Roboto"/>
                        <a:sym typeface="Roboto"/>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a:latin typeface="Roboto"/>
                          <a:ea typeface="Roboto"/>
                          <a:cs typeface="Roboto"/>
                          <a:sym typeface="Roboto"/>
                        </a:rPr>
                        <a:t>Security</a:t>
                      </a:r>
                      <a:endParaRPr>
                        <a:latin typeface="Roboto"/>
                        <a:ea typeface="Roboto"/>
                        <a:cs typeface="Roboto"/>
                        <a:sym typeface="Roboto"/>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1"/>
                  </a:ext>
                </a:extLst>
              </a:tr>
              <a:tr h="365125">
                <a:tc>
                  <a:txBody>
                    <a:bodyPr/>
                    <a:lstStyle/>
                    <a:p>
                      <a:pPr marL="0" lvl="0" indent="0" algn="ctr" rtl="0">
                        <a:spcBef>
                          <a:spcPts val="0"/>
                        </a:spcBef>
                        <a:spcAft>
                          <a:spcPts val="0"/>
                        </a:spcAft>
                        <a:buNone/>
                      </a:pPr>
                      <a:r>
                        <a:rPr lang="en">
                          <a:latin typeface="Roboto Medium"/>
                          <a:ea typeface="Roboto Medium"/>
                          <a:cs typeface="Roboto Medium"/>
                          <a:sym typeface="Roboto Medium"/>
                        </a:rPr>
                        <a:t>2</a:t>
                      </a:r>
                      <a:endParaRPr>
                        <a:latin typeface="Roboto Medium"/>
                        <a:ea typeface="Roboto Medium"/>
                        <a:cs typeface="Roboto Medium"/>
                        <a:sym typeface="Roboto Medium"/>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Roboto"/>
                          <a:ea typeface="Roboto"/>
                          <a:cs typeface="Roboto"/>
                          <a:sym typeface="Roboto"/>
                        </a:rPr>
                        <a:t>Bob</a:t>
                      </a:r>
                      <a:endParaRPr>
                        <a:latin typeface="Roboto"/>
                        <a:ea typeface="Roboto"/>
                        <a:cs typeface="Roboto"/>
                        <a:sym typeface="Roboto"/>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Roboto"/>
                          <a:ea typeface="Roboto"/>
                          <a:cs typeface="Roboto"/>
                          <a:sym typeface="Roboto"/>
                        </a:rPr>
                        <a:t>Competent</a:t>
                      </a:r>
                      <a:endParaRPr>
                        <a:latin typeface="Roboto"/>
                        <a:ea typeface="Roboto"/>
                        <a:cs typeface="Roboto"/>
                        <a:sym typeface="Roboto"/>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a:latin typeface="Roboto"/>
                          <a:ea typeface="Roboto"/>
                          <a:cs typeface="Roboto"/>
                          <a:sym typeface="Roboto"/>
                        </a:rPr>
                        <a:t>Marketing</a:t>
                      </a:r>
                      <a:endParaRPr>
                        <a:latin typeface="Roboto"/>
                        <a:ea typeface="Roboto"/>
                        <a:cs typeface="Roboto"/>
                        <a:sym typeface="Roboto"/>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65200">
                <a:tc>
                  <a:txBody>
                    <a:bodyPr/>
                    <a:lstStyle/>
                    <a:p>
                      <a:pPr marL="0" lvl="0" indent="0" algn="ctr" rtl="0">
                        <a:spcBef>
                          <a:spcPts val="0"/>
                        </a:spcBef>
                        <a:spcAft>
                          <a:spcPts val="0"/>
                        </a:spcAft>
                        <a:buNone/>
                      </a:pPr>
                      <a:r>
                        <a:rPr lang="en">
                          <a:latin typeface="Roboto Medium"/>
                          <a:ea typeface="Roboto Medium"/>
                          <a:cs typeface="Roboto Medium"/>
                          <a:sym typeface="Roboto Medium"/>
                        </a:rPr>
                        <a:t>3</a:t>
                      </a:r>
                      <a:endParaRPr>
                        <a:latin typeface="Roboto Medium"/>
                        <a:ea typeface="Roboto Medium"/>
                        <a:cs typeface="Roboto Medium"/>
                        <a:sym typeface="Roboto Medium"/>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a:latin typeface="Roboto"/>
                          <a:ea typeface="Roboto"/>
                          <a:cs typeface="Roboto"/>
                          <a:sym typeface="Roboto"/>
                        </a:rPr>
                        <a:t>Jon</a:t>
                      </a:r>
                      <a:endParaRPr>
                        <a:latin typeface="Roboto"/>
                        <a:ea typeface="Roboto"/>
                        <a:cs typeface="Roboto"/>
                        <a:sym typeface="Roboto"/>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a:latin typeface="Roboto"/>
                          <a:ea typeface="Roboto"/>
                          <a:cs typeface="Roboto"/>
                          <a:sym typeface="Roboto"/>
                        </a:rPr>
                        <a:t>Rolls</a:t>
                      </a:r>
                      <a:endParaRPr>
                        <a:latin typeface="Roboto"/>
                        <a:ea typeface="Roboto"/>
                        <a:cs typeface="Roboto"/>
                        <a:sym typeface="Roboto"/>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tc>
                  <a:txBody>
                    <a:bodyPr/>
                    <a:lstStyle/>
                    <a:p>
                      <a:pPr marL="0" lvl="0" indent="0" algn="ctr" rtl="0">
                        <a:spcBef>
                          <a:spcPts val="0"/>
                        </a:spcBef>
                        <a:spcAft>
                          <a:spcPts val="0"/>
                        </a:spcAft>
                        <a:buNone/>
                      </a:pPr>
                      <a:r>
                        <a:rPr lang="en">
                          <a:latin typeface="Roboto"/>
                          <a:ea typeface="Roboto"/>
                          <a:cs typeface="Roboto"/>
                          <a:sym typeface="Roboto"/>
                        </a:rPr>
                        <a:t>Modeling</a:t>
                      </a:r>
                      <a:endParaRPr>
                        <a:latin typeface="Roboto"/>
                        <a:ea typeface="Roboto"/>
                        <a:cs typeface="Roboto"/>
                        <a:sym typeface="Roboto"/>
                      </a:endParaRPr>
                    </a:p>
                  </a:txBody>
                  <a:tcPr marL="91425" marR="91425" marT="27425" marB="27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5CD"/>
                    </a:solidFill>
                  </a:tcPr>
                </a:tc>
                <a:extLst>
                  <a:ext uri="{0D108BD9-81ED-4DB2-BD59-A6C34878D82A}">
                    <a16:rowId xmlns:a16="http://schemas.microsoft.com/office/drawing/2014/main" val="10003"/>
                  </a:ext>
                </a:extLst>
              </a:tr>
            </a:tbl>
          </a:graphicData>
        </a:graphic>
      </p:graphicFrame>
      <p:sp>
        <p:nvSpPr>
          <p:cNvPr id="3142" name="Google Shape;3142;p189"/>
          <p:cNvSpPr/>
          <p:nvPr/>
        </p:nvSpPr>
        <p:spPr>
          <a:xfrm>
            <a:off x="367275" y="2969225"/>
            <a:ext cx="1183800" cy="1371900"/>
          </a:xfrm>
          <a:prstGeom prst="roundRect">
            <a:avLst>
              <a:gd name="adj" fmla="val 7028"/>
            </a:avLst>
          </a:prstGeom>
          <a:solidFill>
            <a:srgbClr val="FFFFFF"/>
          </a:solidFill>
          <a:ln w="19050" cap="flat" cmpd="sng">
            <a:solidFill>
              <a:srgbClr val="EC5D71"/>
            </a:solidFill>
            <a:prstDash val="solid"/>
            <a:round/>
            <a:headEnd type="none" w="sm" len="sm"/>
            <a:tailEnd type="none" w="sm" len="sm"/>
          </a:ln>
        </p:spPr>
        <p:txBody>
          <a:bodyPr spcFirstLastPara="1" wrap="square" lIns="182875" tIns="91425" rIns="91425" bIns="91425" anchor="ctr" anchorCtr="0">
            <a:noAutofit/>
          </a:bodyPr>
          <a:lstStyle/>
          <a:p>
            <a:pPr marL="0" lvl="0" indent="0" algn="l" rtl="0">
              <a:spcBef>
                <a:spcPts val="0"/>
              </a:spcBef>
              <a:spcAft>
                <a:spcPts val="300"/>
              </a:spcAft>
              <a:buNone/>
            </a:pPr>
            <a:r>
              <a:rPr lang="en">
                <a:solidFill>
                  <a:schemeClr val="dk1"/>
                </a:solidFill>
                <a:latin typeface="Roboto"/>
                <a:ea typeface="Roboto"/>
                <a:cs typeface="Roboto"/>
                <a:sym typeface="Roboto"/>
              </a:rPr>
              <a:t>Each </a:t>
            </a:r>
            <a:r>
              <a:rPr lang="en" sz="1600" b="1">
                <a:solidFill>
                  <a:srgbClr val="EC5D71"/>
                </a:solidFill>
                <a:latin typeface="Roboto"/>
                <a:ea typeface="Roboto"/>
                <a:cs typeface="Roboto"/>
                <a:sym typeface="Roboto"/>
              </a:rPr>
              <a:t>row</a:t>
            </a:r>
            <a:r>
              <a:rPr lang="en">
                <a:solidFill>
                  <a:schemeClr val="dk1"/>
                </a:solidFill>
                <a:latin typeface="Roboto"/>
                <a:ea typeface="Roboto"/>
                <a:cs typeface="Roboto"/>
                <a:sym typeface="Roboto"/>
              </a:rPr>
              <a:t>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is an item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in the database.</a:t>
            </a:r>
            <a:endParaRPr/>
          </a:p>
        </p:txBody>
      </p:sp>
      <p:cxnSp>
        <p:nvCxnSpPr>
          <p:cNvPr id="3143" name="Google Shape;3143;p189"/>
          <p:cNvCxnSpPr/>
          <p:nvPr/>
        </p:nvCxnSpPr>
        <p:spPr>
          <a:xfrm>
            <a:off x="1551200" y="3782925"/>
            <a:ext cx="337500" cy="0"/>
          </a:xfrm>
          <a:prstGeom prst="straightConnector1">
            <a:avLst/>
          </a:prstGeom>
          <a:noFill/>
          <a:ln w="19050" cap="flat" cmpd="sng">
            <a:solidFill>
              <a:srgbClr val="EC5D71"/>
            </a:solidFill>
            <a:prstDash val="solid"/>
            <a:round/>
            <a:headEnd type="none" w="med" len="med"/>
            <a:tailEnd type="triangle" w="med" len="med"/>
          </a:ln>
        </p:spPr>
      </p:cxnSp>
      <p:cxnSp>
        <p:nvCxnSpPr>
          <p:cNvPr id="3144" name="Google Shape;3144;p189"/>
          <p:cNvCxnSpPr/>
          <p:nvPr/>
        </p:nvCxnSpPr>
        <p:spPr>
          <a:xfrm>
            <a:off x="3014725" y="2419300"/>
            <a:ext cx="0" cy="510300"/>
          </a:xfrm>
          <a:prstGeom prst="straightConnector1">
            <a:avLst/>
          </a:prstGeom>
          <a:noFill/>
          <a:ln w="19050" cap="flat" cmpd="sng">
            <a:solidFill>
              <a:srgbClr val="EC5D71"/>
            </a:solidFill>
            <a:prstDash val="solid"/>
            <a:round/>
            <a:headEnd type="none" w="med" len="med"/>
            <a:tailEnd type="triangle" w="med" len="med"/>
          </a:ln>
        </p:spPr>
      </p:cxnSp>
      <p:sp>
        <p:nvSpPr>
          <p:cNvPr id="3145" name="Google Shape;3145;p189"/>
          <p:cNvSpPr/>
          <p:nvPr/>
        </p:nvSpPr>
        <p:spPr>
          <a:xfrm>
            <a:off x="6554825" y="2984550"/>
            <a:ext cx="2052900" cy="858300"/>
          </a:xfrm>
          <a:prstGeom prst="roundRect">
            <a:avLst>
              <a:gd name="adj" fmla="val 0"/>
            </a:avLst>
          </a:prstGeom>
          <a:noFill/>
          <a:ln>
            <a:noFill/>
          </a:ln>
        </p:spPr>
        <p:txBody>
          <a:bodyPr spcFirstLastPara="1" wrap="square" lIns="274300" tIns="0" rIns="0" bIns="0" anchor="t" anchorCtr="0">
            <a:noAutofit/>
          </a:bodyPr>
          <a:lstStyle/>
          <a:p>
            <a:pPr marL="0" lvl="0" indent="0" algn="l" rtl="0">
              <a:spcBef>
                <a:spcPts val="0"/>
              </a:spcBef>
              <a:spcAft>
                <a:spcPts val="300"/>
              </a:spcAft>
              <a:buNone/>
            </a:pPr>
            <a:r>
              <a:rPr lang="en">
                <a:solidFill>
                  <a:schemeClr val="dk1"/>
                </a:solidFill>
                <a:latin typeface="Roboto"/>
                <a:ea typeface="Roboto"/>
                <a:cs typeface="Roboto"/>
                <a:sym typeface="Roboto"/>
              </a:rPr>
              <a:t>A whole “spreadsheet”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of rows and columns is called a </a:t>
            </a:r>
            <a:r>
              <a:rPr lang="en" sz="1600" b="1">
                <a:solidFill>
                  <a:srgbClr val="EC5D71"/>
                </a:solidFill>
                <a:latin typeface="Roboto"/>
                <a:ea typeface="Roboto"/>
                <a:cs typeface="Roboto"/>
                <a:sym typeface="Roboto"/>
              </a:rPr>
              <a:t>table</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p:txBody>
      </p:sp>
      <p:sp>
        <p:nvSpPr>
          <p:cNvPr id="3146" name="Google Shape;3146;p189"/>
          <p:cNvSpPr txBox="1">
            <a:spLocks noGrp="1"/>
          </p:cNvSpPr>
          <p:nvPr>
            <p:ph type="body" idx="3"/>
          </p:nvPr>
        </p:nvSpPr>
        <p:spPr>
          <a:xfrm>
            <a:off x="6554825" y="3842850"/>
            <a:ext cx="2086200" cy="533700"/>
          </a:xfrm>
          <a:prstGeom prst="rect">
            <a:avLst/>
          </a:prstGeom>
        </p:spPr>
        <p:txBody>
          <a:bodyPr spcFirstLastPara="1" wrap="square" lIns="274300" tIns="0" rIns="0" bIns="0" anchor="t" anchorCtr="0">
            <a:noAutofit/>
          </a:bodyPr>
          <a:lstStyle/>
          <a:p>
            <a:pPr marL="0" lvl="0" indent="0" algn="l" rtl="0">
              <a:spcBef>
                <a:spcPts val="0"/>
              </a:spcBef>
              <a:spcAft>
                <a:spcPts val="300"/>
              </a:spcAft>
              <a:buNone/>
            </a:pPr>
            <a:r>
              <a:rPr lang="en">
                <a:solidFill>
                  <a:schemeClr val="dk1"/>
                </a:solidFill>
              </a:rPr>
              <a:t>A collection of tables is called a </a:t>
            </a:r>
            <a:r>
              <a:rPr lang="en" sz="1600" b="1">
                <a:solidFill>
                  <a:srgbClr val="EC5D71"/>
                </a:solidFill>
              </a:rPr>
              <a:t>database</a:t>
            </a:r>
            <a:r>
              <a:rPr lang="en">
                <a:solidFill>
                  <a:schemeClr val="dk1"/>
                </a:solidFill>
              </a:rPr>
              <a:t>.</a:t>
            </a:r>
            <a:endParaRPr sz="1600"/>
          </a:p>
        </p:txBody>
      </p:sp>
      <p:cxnSp>
        <p:nvCxnSpPr>
          <p:cNvPr id="3147" name="Google Shape;3147;p189"/>
          <p:cNvCxnSpPr/>
          <p:nvPr/>
        </p:nvCxnSpPr>
        <p:spPr>
          <a:xfrm>
            <a:off x="4415475" y="2419300"/>
            <a:ext cx="0" cy="510300"/>
          </a:xfrm>
          <a:prstGeom prst="straightConnector1">
            <a:avLst/>
          </a:prstGeom>
          <a:noFill/>
          <a:ln w="19050" cap="flat" cmpd="sng">
            <a:solidFill>
              <a:srgbClr val="EC5D71"/>
            </a:solidFill>
            <a:prstDash val="solid"/>
            <a:round/>
            <a:headEnd type="none" w="med" len="med"/>
            <a:tailEnd type="triangle" w="med" len="med"/>
          </a:ln>
        </p:spPr>
      </p:cxnSp>
      <p:cxnSp>
        <p:nvCxnSpPr>
          <p:cNvPr id="3148" name="Google Shape;3148;p189"/>
          <p:cNvCxnSpPr/>
          <p:nvPr/>
        </p:nvCxnSpPr>
        <p:spPr>
          <a:xfrm>
            <a:off x="5688100" y="2419300"/>
            <a:ext cx="0" cy="510300"/>
          </a:xfrm>
          <a:prstGeom prst="straightConnector1">
            <a:avLst/>
          </a:prstGeom>
          <a:noFill/>
          <a:ln w="19050" cap="flat" cmpd="sng">
            <a:solidFill>
              <a:srgbClr val="EC5D71"/>
            </a:solidFill>
            <a:prstDash val="solid"/>
            <a:round/>
            <a:headEnd type="none" w="med" len="med"/>
            <a:tailEnd type="triangle" w="med" len="med"/>
          </a:ln>
        </p:spPr>
      </p:cxnSp>
      <p:cxnSp>
        <p:nvCxnSpPr>
          <p:cNvPr id="3149" name="Google Shape;3149;p189"/>
          <p:cNvCxnSpPr/>
          <p:nvPr/>
        </p:nvCxnSpPr>
        <p:spPr>
          <a:xfrm>
            <a:off x="2186225" y="2419300"/>
            <a:ext cx="0" cy="510300"/>
          </a:xfrm>
          <a:prstGeom prst="straightConnector1">
            <a:avLst/>
          </a:prstGeom>
          <a:noFill/>
          <a:ln w="19050" cap="flat" cmpd="sng">
            <a:solidFill>
              <a:srgbClr val="EC5D71"/>
            </a:solidFill>
            <a:prstDash val="solid"/>
            <a:round/>
            <a:headEnd type="none" w="med" len="med"/>
            <a:tailEnd type="triangle" w="med" len="med"/>
          </a:ln>
        </p:spPr>
      </p:cxnSp>
      <p:sp>
        <p:nvSpPr>
          <p:cNvPr id="3150" name="Google Shape;3150;p189"/>
          <p:cNvSpPr/>
          <p:nvPr/>
        </p:nvSpPr>
        <p:spPr>
          <a:xfrm>
            <a:off x="1939875" y="2103050"/>
            <a:ext cx="4614900" cy="415200"/>
          </a:xfrm>
          <a:prstGeom prst="roundRect">
            <a:avLst>
              <a:gd name="adj" fmla="val 7028"/>
            </a:avLst>
          </a:prstGeom>
          <a:solidFill>
            <a:srgbClr val="FFFFFF"/>
          </a:solidFill>
          <a:ln w="19050" cap="flat" cmpd="sng">
            <a:solidFill>
              <a:srgbClr val="EC5D7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300"/>
              </a:spcAft>
              <a:buNone/>
            </a:pPr>
            <a:r>
              <a:rPr lang="en">
                <a:solidFill>
                  <a:schemeClr val="dk1"/>
                </a:solidFill>
                <a:latin typeface="Roboto"/>
                <a:ea typeface="Roboto"/>
                <a:cs typeface="Roboto"/>
                <a:sym typeface="Roboto"/>
              </a:rPr>
              <a:t>Each </a:t>
            </a:r>
            <a:r>
              <a:rPr lang="en" sz="1600" b="1">
                <a:solidFill>
                  <a:srgbClr val="EC5D71"/>
                </a:solidFill>
                <a:latin typeface="Roboto"/>
                <a:ea typeface="Roboto"/>
                <a:cs typeface="Roboto"/>
                <a:sym typeface="Roboto"/>
              </a:rPr>
              <a:t>column</a:t>
            </a:r>
            <a:r>
              <a:rPr lang="en">
                <a:solidFill>
                  <a:schemeClr val="dk1"/>
                </a:solidFill>
                <a:latin typeface="Roboto"/>
                <a:ea typeface="Roboto"/>
                <a:cs typeface="Roboto"/>
                <a:sym typeface="Roboto"/>
              </a:rPr>
              <a:t> is a piece of data in the row.</a:t>
            </a:r>
            <a:endParaRPr/>
          </a:p>
        </p:txBody>
      </p:sp>
      <p:cxnSp>
        <p:nvCxnSpPr>
          <p:cNvPr id="3151" name="Google Shape;3151;p189"/>
          <p:cNvCxnSpPr/>
          <p:nvPr/>
        </p:nvCxnSpPr>
        <p:spPr>
          <a:xfrm>
            <a:off x="1551200" y="4109700"/>
            <a:ext cx="337500" cy="0"/>
          </a:xfrm>
          <a:prstGeom prst="straightConnector1">
            <a:avLst/>
          </a:prstGeom>
          <a:noFill/>
          <a:ln w="19050" cap="flat" cmpd="sng">
            <a:solidFill>
              <a:srgbClr val="EC5D71"/>
            </a:solidFill>
            <a:prstDash val="solid"/>
            <a:round/>
            <a:headEnd type="none" w="med" len="med"/>
            <a:tailEnd type="triangle" w="med" len="med"/>
          </a:ln>
        </p:spPr>
      </p:cxnSp>
      <p:cxnSp>
        <p:nvCxnSpPr>
          <p:cNvPr id="3152" name="Google Shape;3152;p189"/>
          <p:cNvCxnSpPr/>
          <p:nvPr/>
        </p:nvCxnSpPr>
        <p:spPr>
          <a:xfrm>
            <a:off x="1551200" y="3456150"/>
            <a:ext cx="337500" cy="0"/>
          </a:xfrm>
          <a:prstGeom prst="straightConnector1">
            <a:avLst/>
          </a:prstGeom>
          <a:noFill/>
          <a:ln w="19050" cap="flat" cmpd="sng">
            <a:solidFill>
              <a:srgbClr val="EC5D71"/>
            </a:solidFill>
            <a:prstDash val="solid"/>
            <a:round/>
            <a:headEnd type="none" w="med" len="med"/>
            <a:tailEnd type="triangle" w="med" len="med"/>
          </a:ln>
        </p:spPr>
      </p:cxnSp>
      <p:cxnSp>
        <p:nvCxnSpPr>
          <p:cNvPr id="3153" name="Google Shape;3153;p189"/>
          <p:cNvCxnSpPr/>
          <p:nvPr/>
        </p:nvCxnSpPr>
        <p:spPr>
          <a:xfrm>
            <a:off x="1551200" y="3125250"/>
            <a:ext cx="337500" cy="0"/>
          </a:xfrm>
          <a:prstGeom prst="straightConnector1">
            <a:avLst/>
          </a:prstGeom>
          <a:noFill/>
          <a:ln w="19050" cap="flat" cmpd="sng">
            <a:solidFill>
              <a:srgbClr val="EC5D71"/>
            </a:solidFill>
            <a:prstDash val="solid"/>
            <a:round/>
            <a:headEnd type="none" w="med" len="med"/>
            <a:tailEnd type="triangle" w="med" len="med"/>
          </a:ln>
        </p:spPr>
      </p:cxnSp>
      <p:cxnSp>
        <p:nvCxnSpPr>
          <p:cNvPr id="3154" name="Google Shape;3154;p189"/>
          <p:cNvCxnSpPr/>
          <p:nvPr/>
        </p:nvCxnSpPr>
        <p:spPr>
          <a:xfrm>
            <a:off x="6848100" y="3740225"/>
            <a:ext cx="1845000" cy="0"/>
          </a:xfrm>
          <a:prstGeom prst="straightConnector1">
            <a:avLst/>
          </a:prstGeom>
          <a:noFill/>
          <a:ln w="9525" cap="flat" cmpd="sng">
            <a:solidFill>
              <a:schemeClr val="dk2"/>
            </a:solidFill>
            <a:prstDash val="solid"/>
            <a:round/>
            <a:headEnd type="none" w="med" len="med"/>
            <a:tailEnd type="none" w="med" len="med"/>
          </a:ln>
        </p:spPr>
      </p:cxnSp>
      <p:sp>
        <p:nvSpPr>
          <p:cNvPr id="3155" name="Google Shape;3155;p189"/>
          <p:cNvSpPr txBox="1"/>
          <p:nvPr/>
        </p:nvSpPr>
        <p:spPr>
          <a:xfrm>
            <a:off x="11915625" y="3398725"/>
            <a:ext cx="2229600" cy="132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700">
                <a:latin typeface="Comfortaa"/>
                <a:ea typeface="Comfortaa"/>
                <a:cs typeface="Comfortaa"/>
                <a:sym typeface="Comfortaa"/>
              </a:rPr>
              <a:t>S Q L</a:t>
            </a:r>
            <a:endParaRPr sz="4700">
              <a:latin typeface="Comfortaa"/>
              <a:ea typeface="Comfortaa"/>
              <a:cs typeface="Comfortaa"/>
              <a:sym typeface="Comfortaa"/>
            </a:endParaRPr>
          </a:p>
        </p:txBody>
      </p:sp>
      <p:cxnSp>
        <p:nvCxnSpPr>
          <p:cNvPr id="3156" name="Google Shape;3156;p189"/>
          <p:cNvCxnSpPr/>
          <p:nvPr/>
        </p:nvCxnSpPr>
        <p:spPr>
          <a:xfrm>
            <a:off x="12070600" y="4255500"/>
            <a:ext cx="0" cy="371700"/>
          </a:xfrm>
          <a:prstGeom prst="straightConnector1">
            <a:avLst/>
          </a:prstGeom>
          <a:noFill/>
          <a:ln w="9525" cap="flat" cmpd="sng">
            <a:solidFill>
              <a:srgbClr val="000000"/>
            </a:solidFill>
            <a:prstDash val="solid"/>
            <a:round/>
            <a:headEnd type="none" w="med" len="med"/>
            <a:tailEnd type="none" w="med" len="med"/>
          </a:ln>
        </p:spPr>
      </p:cxnSp>
      <p:cxnSp>
        <p:nvCxnSpPr>
          <p:cNvPr id="3157" name="Google Shape;3157;p189"/>
          <p:cNvCxnSpPr/>
          <p:nvPr/>
        </p:nvCxnSpPr>
        <p:spPr>
          <a:xfrm>
            <a:off x="13469675" y="4255500"/>
            <a:ext cx="0" cy="371700"/>
          </a:xfrm>
          <a:prstGeom prst="straightConnector1">
            <a:avLst/>
          </a:prstGeom>
          <a:noFill/>
          <a:ln w="9525" cap="flat" cmpd="sng">
            <a:solidFill>
              <a:srgbClr val="000000"/>
            </a:solidFill>
            <a:prstDash val="solid"/>
            <a:round/>
            <a:headEnd type="none" w="med" len="med"/>
            <a:tailEnd type="none" w="med" len="med"/>
          </a:ln>
        </p:spPr>
      </p:cxnSp>
      <p:sp>
        <p:nvSpPr>
          <p:cNvPr id="3158" name="Google Shape;3158;p189"/>
          <p:cNvSpPr txBox="1"/>
          <p:nvPr/>
        </p:nvSpPr>
        <p:spPr>
          <a:xfrm>
            <a:off x="11668925" y="4585495"/>
            <a:ext cx="1019100" cy="37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Structured </a:t>
            </a:r>
            <a:endParaRPr sz="1200" b="1">
              <a:latin typeface="Roboto"/>
              <a:ea typeface="Roboto"/>
              <a:cs typeface="Roboto"/>
              <a:sym typeface="Roboto"/>
            </a:endParaRPr>
          </a:p>
        </p:txBody>
      </p:sp>
      <p:sp>
        <p:nvSpPr>
          <p:cNvPr id="3159" name="Google Shape;3159;p189"/>
          <p:cNvSpPr txBox="1"/>
          <p:nvPr/>
        </p:nvSpPr>
        <p:spPr>
          <a:xfrm>
            <a:off x="12560075" y="4585500"/>
            <a:ext cx="675600" cy="37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Query</a:t>
            </a:r>
            <a:endParaRPr sz="1200" b="1">
              <a:latin typeface="Roboto"/>
              <a:ea typeface="Roboto"/>
              <a:cs typeface="Roboto"/>
              <a:sym typeface="Roboto"/>
            </a:endParaRPr>
          </a:p>
        </p:txBody>
      </p:sp>
      <p:sp>
        <p:nvSpPr>
          <p:cNvPr id="3160" name="Google Shape;3160;p189"/>
          <p:cNvSpPr txBox="1"/>
          <p:nvPr/>
        </p:nvSpPr>
        <p:spPr>
          <a:xfrm>
            <a:off x="13123025" y="4585500"/>
            <a:ext cx="1019100" cy="29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Language</a:t>
            </a:r>
            <a:endParaRPr sz="1200" b="1">
              <a:latin typeface="Roboto"/>
              <a:ea typeface="Roboto"/>
              <a:cs typeface="Roboto"/>
              <a:sym typeface="Roboto"/>
            </a:endParaRPr>
          </a:p>
        </p:txBody>
      </p:sp>
      <p:cxnSp>
        <p:nvCxnSpPr>
          <p:cNvPr id="3161" name="Google Shape;3161;p189"/>
          <p:cNvCxnSpPr/>
          <p:nvPr/>
        </p:nvCxnSpPr>
        <p:spPr>
          <a:xfrm>
            <a:off x="12830275" y="4255500"/>
            <a:ext cx="0" cy="3717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7D3B3"/>
        </a:solidFill>
        <a:effectLst/>
      </p:bgPr>
    </p:bg>
    <p:spTree>
      <p:nvGrpSpPr>
        <p:cNvPr id="1" name="Shape 3165"/>
        <p:cNvGrpSpPr/>
        <p:nvPr/>
      </p:nvGrpSpPr>
      <p:grpSpPr>
        <a:xfrm>
          <a:off x="0" y="0"/>
          <a:ext cx="0" cy="0"/>
          <a:chOff x="0" y="0"/>
          <a:chExt cx="0" cy="0"/>
        </a:xfrm>
      </p:grpSpPr>
      <p:sp>
        <p:nvSpPr>
          <p:cNvPr id="3166" name="Google Shape;3166;p190"/>
          <p:cNvSpPr/>
          <p:nvPr/>
        </p:nvSpPr>
        <p:spPr>
          <a:xfrm>
            <a:off x="189650" y="4820400"/>
            <a:ext cx="8791500" cy="219000"/>
          </a:xfrm>
          <a:prstGeom prst="rect">
            <a:avLst/>
          </a:prstGeom>
          <a:solidFill>
            <a:srgbClr val="F7D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Interacting with Data</a:t>
            </a:r>
            <a:endParaRPr/>
          </a:p>
        </p:txBody>
      </p:sp>
      <p:sp>
        <p:nvSpPr>
          <p:cNvPr id="3168" name="Google Shape;3168;p190"/>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Clr>
                <a:schemeClr val="dk1"/>
              </a:buClr>
              <a:buSzPts val="1100"/>
              <a:buFont typeface="Arial"/>
              <a:buNone/>
            </a:pPr>
            <a:r>
              <a:rPr lang="en" sz="1700"/>
              <a:t>Once you’ve created a table, there are four main ways to interact with the data it contains.</a:t>
            </a:r>
            <a:endParaRPr sz="1700"/>
          </a:p>
        </p:txBody>
      </p:sp>
      <p:sp>
        <p:nvSpPr>
          <p:cNvPr id="3169" name="Google Shape;3169;p190"/>
          <p:cNvSpPr/>
          <p:nvPr/>
        </p:nvSpPr>
        <p:spPr>
          <a:xfrm>
            <a:off x="404001" y="1246933"/>
            <a:ext cx="1693713" cy="2154789"/>
          </a:xfrm>
          <a:custGeom>
            <a:avLst/>
            <a:gdLst/>
            <a:ahLst/>
            <a:cxnLst/>
            <a:rect l="l" t="t" r="r" b="b"/>
            <a:pathLst>
              <a:path w="147729" h="187945" extrusionOk="0">
                <a:moveTo>
                  <a:pt x="30652" y="22931"/>
                </a:moveTo>
                <a:lnTo>
                  <a:pt x="30652" y="30652"/>
                </a:lnTo>
                <a:lnTo>
                  <a:pt x="22931" y="30652"/>
                </a:lnTo>
                <a:lnTo>
                  <a:pt x="30652" y="22931"/>
                </a:lnTo>
                <a:close/>
                <a:moveTo>
                  <a:pt x="33590" y="52719"/>
                </a:moveTo>
                <a:cubicBezTo>
                  <a:pt x="29903" y="52719"/>
                  <a:pt x="26849" y="55715"/>
                  <a:pt x="26849" y="59402"/>
                </a:cubicBezTo>
                <a:cubicBezTo>
                  <a:pt x="26849" y="63090"/>
                  <a:pt x="29903" y="66143"/>
                  <a:pt x="33590" y="66143"/>
                </a:cubicBezTo>
                <a:lnTo>
                  <a:pt x="114138" y="66143"/>
                </a:lnTo>
                <a:cubicBezTo>
                  <a:pt x="117768" y="66028"/>
                  <a:pt x="120648" y="63032"/>
                  <a:pt x="120648" y="59402"/>
                </a:cubicBezTo>
                <a:cubicBezTo>
                  <a:pt x="120648" y="55773"/>
                  <a:pt x="117768" y="52834"/>
                  <a:pt x="114138" y="52719"/>
                </a:cubicBezTo>
                <a:close/>
                <a:moveTo>
                  <a:pt x="33590" y="71502"/>
                </a:moveTo>
                <a:cubicBezTo>
                  <a:pt x="29961" y="71617"/>
                  <a:pt x="27080" y="74555"/>
                  <a:pt x="27080" y="78185"/>
                </a:cubicBezTo>
                <a:cubicBezTo>
                  <a:pt x="27080" y="81815"/>
                  <a:pt x="29961" y="84811"/>
                  <a:pt x="33590" y="84926"/>
                </a:cubicBezTo>
                <a:lnTo>
                  <a:pt x="63839" y="84926"/>
                </a:lnTo>
                <a:cubicBezTo>
                  <a:pt x="67469" y="84811"/>
                  <a:pt x="70350" y="81815"/>
                  <a:pt x="70350" y="78185"/>
                </a:cubicBezTo>
                <a:cubicBezTo>
                  <a:pt x="70350" y="74555"/>
                  <a:pt x="67469" y="71617"/>
                  <a:pt x="63839" y="71502"/>
                </a:cubicBezTo>
                <a:close/>
                <a:moveTo>
                  <a:pt x="33590" y="90285"/>
                </a:moveTo>
                <a:cubicBezTo>
                  <a:pt x="29903" y="90285"/>
                  <a:pt x="26849" y="93281"/>
                  <a:pt x="26849" y="96968"/>
                </a:cubicBezTo>
                <a:cubicBezTo>
                  <a:pt x="26849" y="100713"/>
                  <a:pt x="29903" y="103709"/>
                  <a:pt x="33590" y="103709"/>
                </a:cubicBezTo>
                <a:lnTo>
                  <a:pt x="47534" y="103709"/>
                </a:lnTo>
                <a:cubicBezTo>
                  <a:pt x="51279" y="103709"/>
                  <a:pt x="54275" y="100713"/>
                  <a:pt x="54275" y="96968"/>
                </a:cubicBezTo>
                <a:cubicBezTo>
                  <a:pt x="54275" y="93281"/>
                  <a:pt x="51279" y="90285"/>
                  <a:pt x="47534" y="90285"/>
                </a:cubicBezTo>
                <a:close/>
                <a:moveTo>
                  <a:pt x="84869" y="93626"/>
                </a:moveTo>
                <a:lnTo>
                  <a:pt x="94375" y="103133"/>
                </a:lnTo>
                <a:lnTo>
                  <a:pt x="54505" y="143003"/>
                </a:lnTo>
                <a:lnTo>
                  <a:pt x="44998" y="133497"/>
                </a:lnTo>
                <a:lnTo>
                  <a:pt x="84869" y="93626"/>
                </a:lnTo>
                <a:close/>
                <a:moveTo>
                  <a:pt x="84876" y="77407"/>
                </a:moveTo>
                <a:cubicBezTo>
                  <a:pt x="83155" y="77407"/>
                  <a:pt x="81441" y="78070"/>
                  <a:pt x="80144" y="79395"/>
                </a:cubicBezTo>
                <a:lnTo>
                  <a:pt x="30767" y="128772"/>
                </a:lnTo>
                <a:cubicBezTo>
                  <a:pt x="30594" y="128888"/>
                  <a:pt x="30479" y="129060"/>
                  <a:pt x="30364" y="129233"/>
                </a:cubicBezTo>
                <a:cubicBezTo>
                  <a:pt x="30249" y="129348"/>
                  <a:pt x="30191" y="129464"/>
                  <a:pt x="30076" y="129579"/>
                </a:cubicBezTo>
                <a:cubicBezTo>
                  <a:pt x="29730" y="129982"/>
                  <a:pt x="29442" y="130501"/>
                  <a:pt x="29269" y="131019"/>
                </a:cubicBezTo>
                <a:lnTo>
                  <a:pt x="29269" y="131077"/>
                </a:lnTo>
                <a:cubicBezTo>
                  <a:pt x="29039" y="131595"/>
                  <a:pt x="28923" y="132114"/>
                  <a:pt x="28866" y="132633"/>
                </a:cubicBezTo>
                <a:cubicBezTo>
                  <a:pt x="28866" y="132748"/>
                  <a:pt x="28808" y="132805"/>
                  <a:pt x="28808" y="132863"/>
                </a:cubicBezTo>
                <a:lnTo>
                  <a:pt x="26907" y="153778"/>
                </a:lnTo>
                <a:cubicBezTo>
                  <a:pt x="26561" y="157696"/>
                  <a:pt x="29673" y="161095"/>
                  <a:pt x="33590" y="161095"/>
                </a:cubicBezTo>
                <a:lnTo>
                  <a:pt x="34224" y="161095"/>
                </a:lnTo>
                <a:lnTo>
                  <a:pt x="55081" y="159194"/>
                </a:lnTo>
                <a:cubicBezTo>
                  <a:pt x="55196" y="159194"/>
                  <a:pt x="55254" y="159136"/>
                  <a:pt x="55369" y="159136"/>
                </a:cubicBezTo>
                <a:cubicBezTo>
                  <a:pt x="55830" y="159078"/>
                  <a:pt x="56349" y="158963"/>
                  <a:pt x="56810" y="158790"/>
                </a:cubicBezTo>
                <a:lnTo>
                  <a:pt x="57040" y="158733"/>
                </a:lnTo>
                <a:cubicBezTo>
                  <a:pt x="57559" y="158502"/>
                  <a:pt x="58020" y="158214"/>
                  <a:pt x="58481" y="157926"/>
                </a:cubicBezTo>
                <a:cubicBezTo>
                  <a:pt x="58596" y="157811"/>
                  <a:pt x="58769" y="157696"/>
                  <a:pt x="58884" y="157580"/>
                </a:cubicBezTo>
                <a:cubicBezTo>
                  <a:pt x="58999" y="157465"/>
                  <a:pt x="59172" y="157350"/>
                  <a:pt x="59287" y="157235"/>
                </a:cubicBezTo>
                <a:lnTo>
                  <a:pt x="108664" y="107858"/>
                </a:lnTo>
                <a:cubicBezTo>
                  <a:pt x="111315" y="105265"/>
                  <a:pt x="111315" y="101001"/>
                  <a:pt x="108664" y="98351"/>
                </a:cubicBezTo>
                <a:lnTo>
                  <a:pt x="89651" y="79395"/>
                </a:lnTo>
                <a:cubicBezTo>
                  <a:pt x="88326" y="78070"/>
                  <a:pt x="86597" y="77407"/>
                  <a:pt x="84876" y="77407"/>
                </a:cubicBezTo>
                <a:close/>
                <a:moveTo>
                  <a:pt x="134303" y="13425"/>
                </a:moveTo>
                <a:lnTo>
                  <a:pt x="134303" y="174520"/>
                </a:lnTo>
                <a:lnTo>
                  <a:pt x="13425" y="174520"/>
                </a:lnTo>
                <a:lnTo>
                  <a:pt x="13425" y="44077"/>
                </a:lnTo>
                <a:lnTo>
                  <a:pt x="37393" y="44077"/>
                </a:lnTo>
                <a:cubicBezTo>
                  <a:pt x="41081" y="44077"/>
                  <a:pt x="44134" y="41080"/>
                  <a:pt x="44134" y="37335"/>
                </a:cubicBezTo>
                <a:lnTo>
                  <a:pt x="44134" y="13425"/>
                </a:lnTo>
                <a:close/>
                <a:moveTo>
                  <a:pt x="37393" y="0"/>
                </a:moveTo>
                <a:cubicBezTo>
                  <a:pt x="36932" y="0"/>
                  <a:pt x="36471" y="58"/>
                  <a:pt x="36068" y="115"/>
                </a:cubicBezTo>
                <a:cubicBezTo>
                  <a:pt x="35780" y="173"/>
                  <a:pt x="35492" y="288"/>
                  <a:pt x="35204" y="403"/>
                </a:cubicBezTo>
                <a:cubicBezTo>
                  <a:pt x="35088" y="403"/>
                  <a:pt x="34916" y="461"/>
                  <a:pt x="34800" y="519"/>
                </a:cubicBezTo>
                <a:cubicBezTo>
                  <a:pt x="34512" y="634"/>
                  <a:pt x="34224" y="807"/>
                  <a:pt x="33936" y="980"/>
                </a:cubicBezTo>
                <a:cubicBezTo>
                  <a:pt x="33821" y="1037"/>
                  <a:pt x="33763" y="1095"/>
                  <a:pt x="33648" y="1152"/>
                </a:cubicBezTo>
                <a:cubicBezTo>
                  <a:pt x="33302" y="1383"/>
                  <a:pt x="32957" y="1671"/>
                  <a:pt x="32669" y="1959"/>
                </a:cubicBezTo>
                <a:lnTo>
                  <a:pt x="1959" y="32611"/>
                </a:lnTo>
                <a:cubicBezTo>
                  <a:pt x="1671" y="32899"/>
                  <a:pt x="1383" y="33245"/>
                  <a:pt x="1153" y="33648"/>
                </a:cubicBezTo>
                <a:cubicBezTo>
                  <a:pt x="1037" y="33763"/>
                  <a:pt x="980" y="33878"/>
                  <a:pt x="922" y="33994"/>
                </a:cubicBezTo>
                <a:cubicBezTo>
                  <a:pt x="749" y="34224"/>
                  <a:pt x="634" y="34512"/>
                  <a:pt x="519" y="34800"/>
                </a:cubicBezTo>
                <a:cubicBezTo>
                  <a:pt x="461" y="34916"/>
                  <a:pt x="403" y="35088"/>
                  <a:pt x="346" y="35261"/>
                </a:cubicBezTo>
                <a:cubicBezTo>
                  <a:pt x="288" y="35492"/>
                  <a:pt x="173" y="35780"/>
                  <a:pt x="115" y="36010"/>
                </a:cubicBezTo>
                <a:cubicBezTo>
                  <a:pt x="58" y="36471"/>
                  <a:pt x="0" y="36932"/>
                  <a:pt x="0" y="37335"/>
                </a:cubicBezTo>
                <a:lnTo>
                  <a:pt x="0" y="181261"/>
                </a:lnTo>
                <a:cubicBezTo>
                  <a:pt x="0" y="184948"/>
                  <a:pt x="2996" y="187944"/>
                  <a:pt x="6684" y="187944"/>
                </a:cubicBezTo>
                <a:lnTo>
                  <a:pt x="140987" y="187944"/>
                </a:lnTo>
                <a:cubicBezTo>
                  <a:pt x="144674" y="187944"/>
                  <a:pt x="147728" y="184948"/>
                  <a:pt x="147728" y="181261"/>
                </a:cubicBezTo>
                <a:lnTo>
                  <a:pt x="147728" y="6684"/>
                </a:lnTo>
                <a:cubicBezTo>
                  <a:pt x="147728" y="2996"/>
                  <a:pt x="144674" y="0"/>
                  <a:pt x="140987" y="0"/>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90"/>
          <p:cNvSpPr/>
          <p:nvPr/>
        </p:nvSpPr>
        <p:spPr>
          <a:xfrm>
            <a:off x="2414410" y="1233711"/>
            <a:ext cx="2278600" cy="2155581"/>
          </a:xfrm>
          <a:custGeom>
            <a:avLst/>
            <a:gdLst/>
            <a:ahLst/>
            <a:cxnLst/>
            <a:rect l="l" t="t" r="r" b="b"/>
            <a:pathLst>
              <a:path w="198744" h="188014" extrusionOk="0">
                <a:moveTo>
                  <a:pt x="53330" y="27125"/>
                </a:moveTo>
                <a:cubicBezTo>
                  <a:pt x="44478" y="27125"/>
                  <a:pt x="35620" y="29213"/>
                  <a:pt x="27525" y="33390"/>
                </a:cubicBezTo>
                <a:cubicBezTo>
                  <a:pt x="24010" y="35234"/>
                  <a:pt x="22627" y="39613"/>
                  <a:pt x="24471" y="43127"/>
                </a:cubicBezTo>
                <a:cubicBezTo>
                  <a:pt x="25761" y="45627"/>
                  <a:pt x="28265" y="47055"/>
                  <a:pt x="30876" y="47055"/>
                </a:cubicBezTo>
                <a:cubicBezTo>
                  <a:pt x="31996" y="47055"/>
                  <a:pt x="33136" y="46792"/>
                  <a:pt x="34208" y="46239"/>
                </a:cubicBezTo>
                <a:cubicBezTo>
                  <a:pt x="40200" y="43127"/>
                  <a:pt x="46769" y="41572"/>
                  <a:pt x="53337" y="41572"/>
                </a:cubicBezTo>
                <a:cubicBezTo>
                  <a:pt x="59905" y="41572"/>
                  <a:pt x="66473" y="43127"/>
                  <a:pt x="72465" y="46239"/>
                </a:cubicBezTo>
                <a:cubicBezTo>
                  <a:pt x="73520" y="46792"/>
                  <a:pt x="74653" y="47055"/>
                  <a:pt x="75772" y="47055"/>
                </a:cubicBezTo>
                <a:cubicBezTo>
                  <a:pt x="78381" y="47055"/>
                  <a:pt x="80912" y="45627"/>
                  <a:pt x="82202" y="43127"/>
                </a:cubicBezTo>
                <a:cubicBezTo>
                  <a:pt x="84046" y="39613"/>
                  <a:pt x="82663" y="35234"/>
                  <a:pt x="79091" y="33390"/>
                </a:cubicBezTo>
                <a:cubicBezTo>
                  <a:pt x="71025" y="29213"/>
                  <a:pt x="62181" y="27125"/>
                  <a:pt x="53330" y="27125"/>
                </a:cubicBezTo>
                <a:close/>
                <a:moveTo>
                  <a:pt x="145415" y="27125"/>
                </a:moveTo>
                <a:cubicBezTo>
                  <a:pt x="136563" y="27125"/>
                  <a:pt x="127719" y="29213"/>
                  <a:pt x="119653" y="33390"/>
                </a:cubicBezTo>
                <a:cubicBezTo>
                  <a:pt x="116081" y="35234"/>
                  <a:pt x="114698" y="39613"/>
                  <a:pt x="116542" y="43127"/>
                </a:cubicBezTo>
                <a:cubicBezTo>
                  <a:pt x="117832" y="45627"/>
                  <a:pt x="120364" y="47055"/>
                  <a:pt x="122972" y="47055"/>
                </a:cubicBezTo>
                <a:cubicBezTo>
                  <a:pt x="124091" y="47055"/>
                  <a:pt x="125224" y="46792"/>
                  <a:pt x="126279" y="46239"/>
                </a:cubicBezTo>
                <a:cubicBezTo>
                  <a:pt x="132271" y="43127"/>
                  <a:pt x="138839" y="41572"/>
                  <a:pt x="145407" y="41572"/>
                </a:cubicBezTo>
                <a:cubicBezTo>
                  <a:pt x="151976" y="41572"/>
                  <a:pt x="158544" y="43127"/>
                  <a:pt x="164536" y="46239"/>
                </a:cubicBezTo>
                <a:cubicBezTo>
                  <a:pt x="165608" y="46792"/>
                  <a:pt x="166753" y="47055"/>
                  <a:pt x="167881" y="47055"/>
                </a:cubicBezTo>
                <a:cubicBezTo>
                  <a:pt x="170509" y="47055"/>
                  <a:pt x="173041" y="45627"/>
                  <a:pt x="174331" y="43127"/>
                </a:cubicBezTo>
                <a:cubicBezTo>
                  <a:pt x="176117" y="39613"/>
                  <a:pt x="174792" y="35234"/>
                  <a:pt x="171219" y="33390"/>
                </a:cubicBezTo>
                <a:cubicBezTo>
                  <a:pt x="163124" y="29213"/>
                  <a:pt x="154266" y="27125"/>
                  <a:pt x="145415" y="27125"/>
                </a:cubicBezTo>
                <a:close/>
                <a:moveTo>
                  <a:pt x="53344" y="53340"/>
                </a:moveTo>
                <a:cubicBezTo>
                  <a:pt x="44493" y="53340"/>
                  <a:pt x="35649" y="55428"/>
                  <a:pt x="27582" y="59606"/>
                </a:cubicBezTo>
                <a:cubicBezTo>
                  <a:pt x="24010" y="61449"/>
                  <a:pt x="22627" y="65828"/>
                  <a:pt x="24471" y="69343"/>
                </a:cubicBezTo>
                <a:cubicBezTo>
                  <a:pt x="25761" y="71843"/>
                  <a:pt x="28265" y="73270"/>
                  <a:pt x="30876" y="73270"/>
                </a:cubicBezTo>
                <a:cubicBezTo>
                  <a:pt x="31996" y="73270"/>
                  <a:pt x="33136" y="73008"/>
                  <a:pt x="34208" y="72454"/>
                </a:cubicBezTo>
                <a:cubicBezTo>
                  <a:pt x="40200" y="69343"/>
                  <a:pt x="46769" y="67787"/>
                  <a:pt x="53337" y="67787"/>
                </a:cubicBezTo>
                <a:cubicBezTo>
                  <a:pt x="59905" y="67787"/>
                  <a:pt x="66473" y="69343"/>
                  <a:pt x="72465" y="72454"/>
                </a:cubicBezTo>
                <a:cubicBezTo>
                  <a:pt x="73520" y="73008"/>
                  <a:pt x="74653" y="73270"/>
                  <a:pt x="75772" y="73270"/>
                </a:cubicBezTo>
                <a:cubicBezTo>
                  <a:pt x="78381" y="73270"/>
                  <a:pt x="80912" y="71843"/>
                  <a:pt x="82202" y="69343"/>
                </a:cubicBezTo>
                <a:cubicBezTo>
                  <a:pt x="84046" y="65828"/>
                  <a:pt x="82663" y="61449"/>
                  <a:pt x="79091" y="59606"/>
                </a:cubicBezTo>
                <a:lnTo>
                  <a:pt x="79149" y="59606"/>
                </a:lnTo>
                <a:cubicBezTo>
                  <a:pt x="71054" y="55428"/>
                  <a:pt x="62195" y="53340"/>
                  <a:pt x="53344" y="53340"/>
                </a:cubicBezTo>
                <a:close/>
                <a:moveTo>
                  <a:pt x="145415" y="53354"/>
                </a:moveTo>
                <a:cubicBezTo>
                  <a:pt x="136563" y="53354"/>
                  <a:pt x="127719" y="55457"/>
                  <a:pt x="119653" y="59663"/>
                </a:cubicBezTo>
                <a:cubicBezTo>
                  <a:pt x="116081" y="61449"/>
                  <a:pt x="114698" y="65828"/>
                  <a:pt x="116542" y="69400"/>
                </a:cubicBezTo>
                <a:cubicBezTo>
                  <a:pt x="117830" y="71857"/>
                  <a:pt x="120357" y="73272"/>
                  <a:pt x="122962" y="73272"/>
                </a:cubicBezTo>
                <a:cubicBezTo>
                  <a:pt x="124084" y="73272"/>
                  <a:pt x="125221" y="73009"/>
                  <a:pt x="126279" y="72454"/>
                </a:cubicBezTo>
                <a:cubicBezTo>
                  <a:pt x="132271" y="69343"/>
                  <a:pt x="138839" y="67787"/>
                  <a:pt x="145407" y="67787"/>
                </a:cubicBezTo>
                <a:cubicBezTo>
                  <a:pt x="151976" y="67787"/>
                  <a:pt x="158544" y="69343"/>
                  <a:pt x="164536" y="72454"/>
                </a:cubicBezTo>
                <a:cubicBezTo>
                  <a:pt x="165608" y="73008"/>
                  <a:pt x="166753" y="73270"/>
                  <a:pt x="167879" y="73270"/>
                </a:cubicBezTo>
                <a:cubicBezTo>
                  <a:pt x="170504" y="73270"/>
                  <a:pt x="173023" y="71843"/>
                  <a:pt x="174273" y="69343"/>
                </a:cubicBezTo>
                <a:cubicBezTo>
                  <a:pt x="176117" y="65828"/>
                  <a:pt x="174734" y="61449"/>
                  <a:pt x="171219" y="59606"/>
                </a:cubicBezTo>
                <a:lnTo>
                  <a:pt x="171219" y="59663"/>
                </a:lnTo>
                <a:cubicBezTo>
                  <a:pt x="163124" y="55457"/>
                  <a:pt x="154266" y="53354"/>
                  <a:pt x="145415" y="53354"/>
                </a:cubicBezTo>
                <a:close/>
                <a:moveTo>
                  <a:pt x="145415" y="79555"/>
                </a:moveTo>
                <a:cubicBezTo>
                  <a:pt x="136563" y="79555"/>
                  <a:pt x="127719" y="81644"/>
                  <a:pt x="119653" y="85821"/>
                </a:cubicBezTo>
                <a:cubicBezTo>
                  <a:pt x="116081" y="87665"/>
                  <a:pt x="114698" y="92044"/>
                  <a:pt x="116542" y="95558"/>
                </a:cubicBezTo>
                <a:cubicBezTo>
                  <a:pt x="117832" y="98058"/>
                  <a:pt x="120364" y="99486"/>
                  <a:pt x="122972" y="99486"/>
                </a:cubicBezTo>
                <a:cubicBezTo>
                  <a:pt x="124091" y="99486"/>
                  <a:pt x="125224" y="99223"/>
                  <a:pt x="126279" y="98669"/>
                </a:cubicBezTo>
                <a:cubicBezTo>
                  <a:pt x="132271" y="95558"/>
                  <a:pt x="138839" y="94002"/>
                  <a:pt x="145407" y="94002"/>
                </a:cubicBezTo>
                <a:cubicBezTo>
                  <a:pt x="151976" y="94002"/>
                  <a:pt x="158544" y="95558"/>
                  <a:pt x="164536" y="98669"/>
                </a:cubicBezTo>
                <a:cubicBezTo>
                  <a:pt x="165608" y="99223"/>
                  <a:pt x="166753" y="99486"/>
                  <a:pt x="167879" y="99486"/>
                </a:cubicBezTo>
                <a:cubicBezTo>
                  <a:pt x="170504" y="99486"/>
                  <a:pt x="173023" y="98058"/>
                  <a:pt x="174273" y="95558"/>
                </a:cubicBezTo>
                <a:cubicBezTo>
                  <a:pt x="176117" y="92044"/>
                  <a:pt x="174734" y="87665"/>
                  <a:pt x="171219" y="85821"/>
                </a:cubicBezTo>
                <a:cubicBezTo>
                  <a:pt x="163124" y="81644"/>
                  <a:pt x="154266" y="79555"/>
                  <a:pt x="145415" y="79555"/>
                </a:cubicBezTo>
                <a:close/>
                <a:moveTo>
                  <a:pt x="53344" y="79570"/>
                </a:moveTo>
                <a:cubicBezTo>
                  <a:pt x="44493" y="79570"/>
                  <a:pt x="35649" y="81673"/>
                  <a:pt x="27582" y="85879"/>
                </a:cubicBezTo>
                <a:cubicBezTo>
                  <a:pt x="24010" y="87722"/>
                  <a:pt x="22627" y="92044"/>
                  <a:pt x="24471" y="95616"/>
                </a:cubicBezTo>
                <a:cubicBezTo>
                  <a:pt x="25760" y="98072"/>
                  <a:pt x="28287" y="99487"/>
                  <a:pt x="30891" y="99487"/>
                </a:cubicBezTo>
                <a:cubicBezTo>
                  <a:pt x="32013" y="99487"/>
                  <a:pt x="33150" y="99225"/>
                  <a:pt x="34208" y="98669"/>
                </a:cubicBezTo>
                <a:cubicBezTo>
                  <a:pt x="40200" y="95558"/>
                  <a:pt x="46769" y="94002"/>
                  <a:pt x="53337" y="94002"/>
                </a:cubicBezTo>
                <a:cubicBezTo>
                  <a:pt x="59905" y="94002"/>
                  <a:pt x="66473" y="95558"/>
                  <a:pt x="72465" y="98669"/>
                </a:cubicBezTo>
                <a:cubicBezTo>
                  <a:pt x="73541" y="99225"/>
                  <a:pt x="74684" y="99487"/>
                  <a:pt x="75808" y="99487"/>
                </a:cubicBezTo>
                <a:cubicBezTo>
                  <a:pt x="78415" y="99487"/>
                  <a:pt x="80914" y="98072"/>
                  <a:pt x="82202" y="95616"/>
                </a:cubicBezTo>
                <a:cubicBezTo>
                  <a:pt x="84046" y="92044"/>
                  <a:pt x="82663" y="87722"/>
                  <a:pt x="79149" y="85879"/>
                </a:cubicBezTo>
                <a:cubicBezTo>
                  <a:pt x="71054" y="81673"/>
                  <a:pt x="62195" y="79570"/>
                  <a:pt x="53344" y="79570"/>
                </a:cubicBezTo>
                <a:close/>
                <a:moveTo>
                  <a:pt x="145415" y="105785"/>
                </a:moveTo>
                <a:cubicBezTo>
                  <a:pt x="136563" y="105785"/>
                  <a:pt x="127719" y="107888"/>
                  <a:pt x="119653" y="112094"/>
                </a:cubicBezTo>
                <a:cubicBezTo>
                  <a:pt x="116081" y="113880"/>
                  <a:pt x="114698" y="118259"/>
                  <a:pt x="116542" y="121831"/>
                </a:cubicBezTo>
                <a:cubicBezTo>
                  <a:pt x="117830" y="124287"/>
                  <a:pt x="120357" y="125703"/>
                  <a:pt x="122962" y="125703"/>
                </a:cubicBezTo>
                <a:cubicBezTo>
                  <a:pt x="124084" y="125703"/>
                  <a:pt x="125221" y="125440"/>
                  <a:pt x="126279" y="124885"/>
                </a:cubicBezTo>
                <a:cubicBezTo>
                  <a:pt x="132271" y="121773"/>
                  <a:pt x="138839" y="120218"/>
                  <a:pt x="145407" y="120218"/>
                </a:cubicBezTo>
                <a:cubicBezTo>
                  <a:pt x="151976" y="120218"/>
                  <a:pt x="158544" y="121773"/>
                  <a:pt x="164536" y="124885"/>
                </a:cubicBezTo>
                <a:cubicBezTo>
                  <a:pt x="165612" y="125440"/>
                  <a:pt x="166760" y="125703"/>
                  <a:pt x="167889" y="125703"/>
                </a:cubicBezTo>
                <a:cubicBezTo>
                  <a:pt x="170510" y="125703"/>
                  <a:pt x="173025" y="124287"/>
                  <a:pt x="174273" y="121831"/>
                </a:cubicBezTo>
                <a:cubicBezTo>
                  <a:pt x="176117" y="118259"/>
                  <a:pt x="174734" y="113880"/>
                  <a:pt x="171219" y="112094"/>
                </a:cubicBezTo>
                <a:cubicBezTo>
                  <a:pt x="163124" y="107888"/>
                  <a:pt x="154266" y="105785"/>
                  <a:pt x="145415" y="105785"/>
                </a:cubicBezTo>
                <a:close/>
                <a:moveTo>
                  <a:pt x="53344" y="105785"/>
                </a:moveTo>
                <a:cubicBezTo>
                  <a:pt x="44493" y="105785"/>
                  <a:pt x="35649" y="107888"/>
                  <a:pt x="27582" y="112094"/>
                </a:cubicBezTo>
                <a:cubicBezTo>
                  <a:pt x="24010" y="113938"/>
                  <a:pt x="22627" y="118317"/>
                  <a:pt x="24471" y="121831"/>
                </a:cubicBezTo>
                <a:cubicBezTo>
                  <a:pt x="25761" y="124331"/>
                  <a:pt x="28293" y="125759"/>
                  <a:pt x="30901" y="125759"/>
                </a:cubicBezTo>
                <a:cubicBezTo>
                  <a:pt x="32020" y="125759"/>
                  <a:pt x="33153" y="125496"/>
                  <a:pt x="34208" y="124942"/>
                </a:cubicBezTo>
                <a:cubicBezTo>
                  <a:pt x="40200" y="121831"/>
                  <a:pt x="46769" y="120275"/>
                  <a:pt x="53337" y="120275"/>
                </a:cubicBezTo>
                <a:cubicBezTo>
                  <a:pt x="59905" y="120275"/>
                  <a:pt x="66473" y="121831"/>
                  <a:pt x="72465" y="124942"/>
                </a:cubicBezTo>
                <a:cubicBezTo>
                  <a:pt x="73523" y="125471"/>
                  <a:pt x="74652" y="125722"/>
                  <a:pt x="75763" y="125722"/>
                </a:cubicBezTo>
                <a:cubicBezTo>
                  <a:pt x="78404" y="125722"/>
                  <a:pt x="80945" y="124305"/>
                  <a:pt x="82202" y="121831"/>
                </a:cubicBezTo>
                <a:cubicBezTo>
                  <a:pt x="84046" y="118259"/>
                  <a:pt x="82663" y="113880"/>
                  <a:pt x="79091" y="112094"/>
                </a:cubicBezTo>
                <a:lnTo>
                  <a:pt x="79149" y="112094"/>
                </a:lnTo>
                <a:cubicBezTo>
                  <a:pt x="71054" y="107888"/>
                  <a:pt x="62195" y="105785"/>
                  <a:pt x="53344" y="105785"/>
                </a:cubicBezTo>
                <a:close/>
                <a:moveTo>
                  <a:pt x="53344" y="132044"/>
                </a:moveTo>
                <a:cubicBezTo>
                  <a:pt x="44493" y="132044"/>
                  <a:pt x="35649" y="134132"/>
                  <a:pt x="27582" y="138309"/>
                </a:cubicBezTo>
                <a:cubicBezTo>
                  <a:pt x="24010" y="140153"/>
                  <a:pt x="22627" y="144532"/>
                  <a:pt x="24471" y="148046"/>
                </a:cubicBezTo>
                <a:cubicBezTo>
                  <a:pt x="25761" y="150546"/>
                  <a:pt x="28293" y="151974"/>
                  <a:pt x="30901" y="151974"/>
                </a:cubicBezTo>
                <a:cubicBezTo>
                  <a:pt x="32020" y="151974"/>
                  <a:pt x="33153" y="151711"/>
                  <a:pt x="34208" y="151158"/>
                </a:cubicBezTo>
                <a:cubicBezTo>
                  <a:pt x="40200" y="148046"/>
                  <a:pt x="46769" y="146491"/>
                  <a:pt x="53337" y="146491"/>
                </a:cubicBezTo>
                <a:cubicBezTo>
                  <a:pt x="59905" y="146491"/>
                  <a:pt x="66473" y="148046"/>
                  <a:pt x="72465" y="151158"/>
                </a:cubicBezTo>
                <a:cubicBezTo>
                  <a:pt x="73538" y="151711"/>
                  <a:pt x="74683" y="151974"/>
                  <a:pt x="75809" y="151974"/>
                </a:cubicBezTo>
                <a:cubicBezTo>
                  <a:pt x="78433" y="151974"/>
                  <a:pt x="80953" y="150546"/>
                  <a:pt x="82202" y="148046"/>
                </a:cubicBezTo>
                <a:cubicBezTo>
                  <a:pt x="84046" y="144532"/>
                  <a:pt x="82663" y="140153"/>
                  <a:pt x="79149" y="138309"/>
                </a:cubicBezTo>
                <a:cubicBezTo>
                  <a:pt x="71054" y="134132"/>
                  <a:pt x="62195" y="132044"/>
                  <a:pt x="53344" y="132044"/>
                </a:cubicBezTo>
                <a:close/>
                <a:moveTo>
                  <a:pt x="53337" y="14463"/>
                </a:moveTo>
                <a:cubicBezTo>
                  <a:pt x="66848" y="14463"/>
                  <a:pt x="80359" y="18295"/>
                  <a:pt x="92170" y="25958"/>
                </a:cubicBezTo>
                <a:lnTo>
                  <a:pt x="92170" y="167866"/>
                </a:lnTo>
                <a:cubicBezTo>
                  <a:pt x="79984" y="161673"/>
                  <a:pt x="66675" y="158576"/>
                  <a:pt x="53358" y="158576"/>
                </a:cubicBezTo>
                <a:cubicBezTo>
                  <a:pt x="40042" y="158576"/>
                  <a:pt x="26718" y="161673"/>
                  <a:pt x="14503" y="167866"/>
                </a:cubicBezTo>
                <a:lnTo>
                  <a:pt x="14503" y="25958"/>
                </a:lnTo>
                <a:cubicBezTo>
                  <a:pt x="26315" y="18295"/>
                  <a:pt x="39826" y="14463"/>
                  <a:pt x="53337" y="14463"/>
                </a:cubicBezTo>
                <a:close/>
                <a:moveTo>
                  <a:pt x="145465" y="14463"/>
                </a:moveTo>
                <a:cubicBezTo>
                  <a:pt x="158976" y="14463"/>
                  <a:pt x="172487" y="18295"/>
                  <a:pt x="184298" y="25958"/>
                </a:cubicBezTo>
                <a:lnTo>
                  <a:pt x="184298" y="167866"/>
                </a:lnTo>
                <a:cubicBezTo>
                  <a:pt x="172084" y="161673"/>
                  <a:pt x="158760" y="158576"/>
                  <a:pt x="145443" y="158576"/>
                </a:cubicBezTo>
                <a:cubicBezTo>
                  <a:pt x="132127" y="158576"/>
                  <a:pt x="118818" y="161673"/>
                  <a:pt x="106632" y="167866"/>
                </a:cubicBezTo>
                <a:lnTo>
                  <a:pt x="106632" y="25958"/>
                </a:lnTo>
                <a:cubicBezTo>
                  <a:pt x="118443" y="18295"/>
                  <a:pt x="131954" y="14463"/>
                  <a:pt x="145465" y="14463"/>
                </a:cubicBezTo>
                <a:close/>
                <a:moveTo>
                  <a:pt x="53300" y="0"/>
                </a:moveTo>
                <a:cubicBezTo>
                  <a:pt x="35625" y="0"/>
                  <a:pt x="17981" y="5476"/>
                  <a:pt x="3038" y="16336"/>
                </a:cubicBezTo>
                <a:cubicBezTo>
                  <a:pt x="1137" y="17719"/>
                  <a:pt x="42" y="19908"/>
                  <a:pt x="42" y="22213"/>
                </a:cubicBezTo>
                <a:lnTo>
                  <a:pt x="42" y="180772"/>
                </a:lnTo>
                <a:cubicBezTo>
                  <a:pt x="0" y="185053"/>
                  <a:pt x="3495" y="188014"/>
                  <a:pt x="7241" y="188014"/>
                </a:cubicBezTo>
                <a:cubicBezTo>
                  <a:pt x="8689" y="188014"/>
                  <a:pt x="10174" y="187571"/>
                  <a:pt x="11507" y="186592"/>
                </a:cubicBezTo>
                <a:cubicBezTo>
                  <a:pt x="23981" y="177546"/>
                  <a:pt x="38645" y="173023"/>
                  <a:pt x="53308" y="173023"/>
                </a:cubicBezTo>
                <a:cubicBezTo>
                  <a:pt x="67971" y="173023"/>
                  <a:pt x="82635" y="177546"/>
                  <a:pt x="95109" y="186592"/>
                </a:cubicBezTo>
                <a:cubicBezTo>
                  <a:pt x="95397" y="186822"/>
                  <a:pt x="95742" y="187053"/>
                  <a:pt x="96088" y="187225"/>
                </a:cubicBezTo>
                <a:cubicBezTo>
                  <a:pt x="96607" y="187456"/>
                  <a:pt x="97183" y="187686"/>
                  <a:pt x="97816" y="187802"/>
                </a:cubicBezTo>
                <a:lnTo>
                  <a:pt x="98047" y="187859"/>
                </a:lnTo>
                <a:cubicBezTo>
                  <a:pt x="98508" y="187917"/>
                  <a:pt x="98911" y="187974"/>
                  <a:pt x="99372" y="187974"/>
                </a:cubicBezTo>
                <a:cubicBezTo>
                  <a:pt x="99430" y="187974"/>
                  <a:pt x="99545" y="187974"/>
                  <a:pt x="99660" y="187917"/>
                </a:cubicBezTo>
                <a:cubicBezTo>
                  <a:pt x="99891" y="187917"/>
                  <a:pt x="100121" y="187917"/>
                  <a:pt x="100409" y="187859"/>
                </a:cubicBezTo>
                <a:cubicBezTo>
                  <a:pt x="100755" y="187802"/>
                  <a:pt x="101101" y="187744"/>
                  <a:pt x="101504" y="187629"/>
                </a:cubicBezTo>
                <a:cubicBezTo>
                  <a:pt x="101734" y="187571"/>
                  <a:pt x="101965" y="187456"/>
                  <a:pt x="102195" y="187341"/>
                </a:cubicBezTo>
                <a:cubicBezTo>
                  <a:pt x="102368" y="187283"/>
                  <a:pt x="102483" y="187283"/>
                  <a:pt x="102656" y="187168"/>
                </a:cubicBezTo>
                <a:cubicBezTo>
                  <a:pt x="102829" y="187110"/>
                  <a:pt x="102944" y="186995"/>
                  <a:pt x="103117" y="186880"/>
                </a:cubicBezTo>
                <a:cubicBezTo>
                  <a:pt x="103290" y="186765"/>
                  <a:pt x="103463" y="186707"/>
                  <a:pt x="103636" y="186592"/>
                </a:cubicBezTo>
                <a:cubicBezTo>
                  <a:pt x="116081" y="177546"/>
                  <a:pt x="130744" y="173023"/>
                  <a:pt x="145415" y="173023"/>
                </a:cubicBezTo>
                <a:cubicBezTo>
                  <a:pt x="160085" y="173023"/>
                  <a:pt x="174763" y="177546"/>
                  <a:pt x="187237" y="186592"/>
                </a:cubicBezTo>
                <a:cubicBezTo>
                  <a:pt x="188570" y="187571"/>
                  <a:pt x="190055" y="188014"/>
                  <a:pt x="191503" y="188014"/>
                </a:cubicBezTo>
                <a:cubicBezTo>
                  <a:pt x="195249" y="188014"/>
                  <a:pt x="198744" y="185053"/>
                  <a:pt x="198702" y="180772"/>
                </a:cubicBezTo>
                <a:lnTo>
                  <a:pt x="198702" y="22213"/>
                </a:lnTo>
                <a:cubicBezTo>
                  <a:pt x="198702" y="19908"/>
                  <a:pt x="197608" y="17719"/>
                  <a:pt x="195706" y="16336"/>
                </a:cubicBezTo>
                <a:cubicBezTo>
                  <a:pt x="180763" y="5476"/>
                  <a:pt x="163119" y="0"/>
                  <a:pt x="145444" y="0"/>
                </a:cubicBezTo>
                <a:cubicBezTo>
                  <a:pt x="129454" y="0"/>
                  <a:pt x="113438" y="4482"/>
                  <a:pt x="99372" y="13513"/>
                </a:cubicBezTo>
                <a:cubicBezTo>
                  <a:pt x="85306" y="4482"/>
                  <a:pt x="69290" y="0"/>
                  <a:pt x="53300" y="0"/>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90"/>
          <p:cNvSpPr/>
          <p:nvPr/>
        </p:nvSpPr>
        <p:spPr>
          <a:xfrm>
            <a:off x="4711318" y="1232375"/>
            <a:ext cx="2207093" cy="2183911"/>
          </a:xfrm>
          <a:custGeom>
            <a:avLst/>
            <a:gdLst/>
            <a:ahLst/>
            <a:cxnLst/>
            <a:rect l="l" t="t" r="r" b="b"/>
            <a:pathLst>
              <a:path w="192507" h="190485" extrusionOk="0">
                <a:moveTo>
                  <a:pt x="102499" y="25705"/>
                </a:moveTo>
                <a:cubicBezTo>
                  <a:pt x="117558" y="25705"/>
                  <a:pt x="132326" y="30316"/>
                  <a:pt x="144759" y="38897"/>
                </a:cubicBezTo>
                <a:cubicBezTo>
                  <a:pt x="146043" y="39778"/>
                  <a:pt x="147534" y="40214"/>
                  <a:pt x="149024" y="40214"/>
                </a:cubicBezTo>
                <a:cubicBezTo>
                  <a:pt x="150990" y="40214"/>
                  <a:pt x="152955" y="39456"/>
                  <a:pt x="154449" y="37963"/>
                </a:cubicBezTo>
                <a:lnTo>
                  <a:pt x="166356" y="26055"/>
                </a:lnTo>
                <a:lnTo>
                  <a:pt x="166356" y="70592"/>
                </a:lnTo>
                <a:lnTo>
                  <a:pt x="121819" y="70592"/>
                </a:lnTo>
                <a:lnTo>
                  <a:pt x="130166" y="62245"/>
                </a:lnTo>
                <a:cubicBezTo>
                  <a:pt x="133844" y="58568"/>
                  <a:pt x="132852" y="52439"/>
                  <a:pt x="128240" y="50045"/>
                </a:cubicBezTo>
                <a:cubicBezTo>
                  <a:pt x="120302" y="45960"/>
                  <a:pt x="111430" y="43858"/>
                  <a:pt x="102499" y="43858"/>
                </a:cubicBezTo>
                <a:cubicBezTo>
                  <a:pt x="80318" y="43858"/>
                  <a:pt x="60180" y="56875"/>
                  <a:pt x="51016" y="77071"/>
                </a:cubicBezTo>
                <a:cubicBezTo>
                  <a:pt x="41852" y="97267"/>
                  <a:pt x="45296" y="120966"/>
                  <a:pt x="59888" y="137660"/>
                </a:cubicBezTo>
                <a:cubicBezTo>
                  <a:pt x="70809" y="150153"/>
                  <a:pt x="86437" y="157023"/>
                  <a:pt x="102516" y="157023"/>
                </a:cubicBezTo>
                <a:cubicBezTo>
                  <a:pt x="107922" y="157023"/>
                  <a:pt x="113379" y="156246"/>
                  <a:pt x="118726" y="154645"/>
                </a:cubicBezTo>
                <a:cubicBezTo>
                  <a:pt x="139973" y="148283"/>
                  <a:pt x="155558" y="130071"/>
                  <a:pt x="158535" y="108066"/>
                </a:cubicBezTo>
                <a:lnTo>
                  <a:pt x="176863" y="108066"/>
                </a:lnTo>
                <a:cubicBezTo>
                  <a:pt x="173828" y="137484"/>
                  <a:pt x="153807" y="162292"/>
                  <a:pt x="125730" y="171514"/>
                </a:cubicBezTo>
                <a:cubicBezTo>
                  <a:pt x="118112" y="174001"/>
                  <a:pt x="110293" y="175207"/>
                  <a:pt x="102546" y="175207"/>
                </a:cubicBezTo>
                <a:cubicBezTo>
                  <a:pt x="81742" y="175207"/>
                  <a:pt x="61466" y="166509"/>
                  <a:pt x="47047" y="150559"/>
                </a:cubicBezTo>
                <a:cubicBezTo>
                  <a:pt x="27259" y="128612"/>
                  <a:pt x="22239" y="97092"/>
                  <a:pt x="34205" y="70125"/>
                </a:cubicBezTo>
                <a:cubicBezTo>
                  <a:pt x="46230" y="43099"/>
                  <a:pt x="72963" y="25705"/>
                  <a:pt x="102499" y="25705"/>
                </a:cubicBezTo>
                <a:close/>
                <a:moveTo>
                  <a:pt x="173936" y="0"/>
                </a:moveTo>
                <a:cubicBezTo>
                  <a:pt x="172058" y="0"/>
                  <a:pt x="170139" y="694"/>
                  <a:pt x="168574" y="2240"/>
                </a:cubicBezTo>
                <a:lnTo>
                  <a:pt x="147969" y="22845"/>
                </a:lnTo>
                <a:cubicBezTo>
                  <a:pt x="133517" y="14365"/>
                  <a:pt x="117899" y="10422"/>
                  <a:pt x="102578" y="10422"/>
                </a:cubicBezTo>
                <a:cubicBezTo>
                  <a:pt x="63693" y="10422"/>
                  <a:pt x="26723" y="35819"/>
                  <a:pt x="15585" y="76896"/>
                </a:cubicBezTo>
                <a:cubicBezTo>
                  <a:pt x="0" y="134157"/>
                  <a:pt x="43194" y="190485"/>
                  <a:pt x="102499" y="190485"/>
                </a:cubicBezTo>
                <a:cubicBezTo>
                  <a:pt x="152172" y="190426"/>
                  <a:pt x="192448" y="150151"/>
                  <a:pt x="192506" y="100478"/>
                </a:cubicBezTo>
                <a:cubicBezTo>
                  <a:pt x="192506" y="96275"/>
                  <a:pt x="189062" y="92831"/>
                  <a:pt x="184860" y="92831"/>
                </a:cubicBezTo>
                <a:lnTo>
                  <a:pt x="151472" y="92831"/>
                </a:lnTo>
                <a:cubicBezTo>
                  <a:pt x="147211" y="92831"/>
                  <a:pt x="143825" y="96275"/>
                  <a:pt x="143825" y="100478"/>
                </a:cubicBezTo>
                <a:cubicBezTo>
                  <a:pt x="143825" y="117930"/>
                  <a:pt x="132793" y="133515"/>
                  <a:pt x="116333" y="139411"/>
                </a:cubicBezTo>
                <a:cubicBezTo>
                  <a:pt x="111809" y="141015"/>
                  <a:pt x="107141" y="141790"/>
                  <a:pt x="102519" y="141790"/>
                </a:cubicBezTo>
                <a:cubicBezTo>
                  <a:pt x="90322" y="141790"/>
                  <a:pt x="78454" y="136390"/>
                  <a:pt x="70453" y="126569"/>
                </a:cubicBezTo>
                <a:cubicBezTo>
                  <a:pt x="59421" y="112969"/>
                  <a:pt x="58079" y="93940"/>
                  <a:pt x="67185" y="78997"/>
                </a:cubicBezTo>
                <a:cubicBezTo>
                  <a:pt x="74763" y="66480"/>
                  <a:pt x="88281" y="59124"/>
                  <a:pt x="102523" y="59124"/>
                </a:cubicBezTo>
                <a:cubicBezTo>
                  <a:pt x="105282" y="59124"/>
                  <a:pt x="108070" y="59400"/>
                  <a:pt x="110846" y="59968"/>
                </a:cubicBezTo>
                <a:lnTo>
                  <a:pt x="98004" y="72868"/>
                </a:lnTo>
                <a:cubicBezTo>
                  <a:pt x="93160" y="77655"/>
                  <a:pt x="96603" y="85885"/>
                  <a:pt x="103374" y="85885"/>
                </a:cubicBezTo>
                <a:lnTo>
                  <a:pt x="174003" y="85885"/>
                </a:lnTo>
                <a:cubicBezTo>
                  <a:pt x="178205" y="85885"/>
                  <a:pt x="181591" y="82441"/>
                  <a:pt x="181591" y="78238"/>
                </a:cubicBezTo>
                <a:lnTo>
                  <a:pt x="181591" y="7669"/>
                </a:lnTo>
                <a:cubicBezTo>
                  <a:pt x="181630" y="3045"/>
                  <a:pt x="177871" y="0"/>
                  <a:pt x="173936" y="0"/>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90"/>
          <p:cNvSpPr/>
          <p:nvPr/>
        </p:nvSpPr>
        <p:spPr>
          <a:xfrm>
            <a:off x="7058445" y="1236691"/>
            <a:ext cx="1822522" cy="2155454"/>
          </a:xfrm>
          <a:custGeom>
            <a:avLst/>
            <a:gdLst/>
            <a:ahLst/>
            <a:cxnLst/>
            <a:rect l="l" t="t" r="r" b="b"/>
            <a:pathLst>
              <a:path w="158964" h="188003" extrusionOk="0">
                <a:moveTo>
                  <a:pt x="79511" y="13022"/>
                </a:moveTo>
                <a:cubicBezTo>
                  <a:pt x="83083" y="13022"/>
                  <a:pt x="86022" y="15961"/>
                  <a:pt x="86022" y="19590"/>
                </a:cubicBezTo>
                <a:cubicBezTo>
                  <a:pt x="86022" y="20109"/>
                  <a:pt x="86079" y="20628"/>
                  <a:pt x="86195" y="21204"/>
                </a:cubicBezTo>
                <a:lnTo>
                  <a:pt x="72712" y="21204"/>
                </a:lnTo>
                <a:cubicBezTo>
                  <a:pt x="72885" y="20628"/>
                  <a:pt x="72943" y="20109"/>
                  <a:pt x="72943" y="19590"/>
                </a:cubicBezTo>
                <a:cubicBezTo>
                  <a:pt x="72943" y="15961"/>
                  <a:pt x="75881" y="13022"/>
                  <a:pt x="79511" y="13022"/>
                </a:cubicBezTo>
                <a:close/>
                <a:moveTo>
                  <a:pt x="145942" y="34225"/>
                </a:moveTo>
                <a:lnTo>
                  <a:pt x="145942" y="52489"/>
                </a:lnTo>
                <a:lnTo>
                  <a:pt x="13022" y="52489"/>
                </a:lnTo>
                <a:lnTo>
                  <a:pt x="13022" y="34225"/>
                </a:lnTo>
                <a:close/>
                <a:moveTo>
                  <a:pt x="91207" y="77207"/>
                </a:moveTo>
                <a:cubicBezTo>
                  <a:pt x="87635" y="77207"/>
                  <a:pt x="84696" y="80145"/>
                  <a:pt x="84696" y="83717"/>
                </a:cubicBezTo>
                <a:lnTo>
                  <a:pt x="84696" y="156717"/>
                </a:lnTo>
                <a:cubicBezTo>
                  <a:pt x="84696" y="160289"/>
                  <a:pt x="87635" y="163228"/>
                  <a:pt x="91207" y="163228"/>
                </a:cubicBezTo>
                <a:cubicBezTo>
                  <a:pt x="94837" y="163228"/>
                  <a:pt x="97775" y="160289"/>
                  <a:pt x="97718" y="156717"/>
                </a:cubicBezTo>
                <a:lnTo>
                  <a:pt x="97718" y="83717"/>
                </a:lnTo>
                <a:cubicBezTo>
                  <a:pt x="97718" y="80145"/>
                  <a:pt x="94837" y="77207"/>
                  <a:pt x="91207" y="77207"/>
                </a:cubicBezTo>
                <a:close/>
                <a:moveTo>
                  <a:pt x="114715" y="77207"/>
                </a:moveTo>
                <a:cubicBezTo>
                  <a:pt x="111085" y="77207"/>
                  <a:pt x="108146" y="80145"/>
                  <a:pt x="108146" y="83717"/>
                </a:cubicBezTo>
                <a:lnTo>
                  <a:pt x="108146" y="156717"/>
                </a:lnTo>
                <a:cubicBezTo>
                  <a:pt x="108146" y="160289"/>
                  <a:pt x="111085" y="163228"/>
                  <a:pt x="114715" y="163228"/>
                </a:cubicBezTo>
                <a:cubicBezTo>
                  <a:pt x="118287" y="163228"/>
                  <a:pt x="121225" y="160289"/>
                  <a:pt x="121225" y="156717"/>
                </a:cubicBezTo>
                <a:lnTo>
                  <a:pt x="121225" y="83717"/>
                </a:lnTo>
                <a:cubicBezTo>
                  <a:pt x="121225" y="80145"/>
                  <a:pt x="118287" y="77207"/>
                  <a:pt x="114715" y="77207"/>
                </a:cubicBezTo>
                <a:close/>
                <a:moveTo>
                  <a:pt x="44250" y="77207"/>
                </a:moveTo>
                <a:cubicBezTo>
                  <a:pt x="40620" y="77207"/>
                  <a:pt x="37739" y="80145"/>
                  <a:pt x="37739" y="83717"/>
                </a:cubicBezTo>
                <a:lnTo>
                  <a:pt x="37739" y="156717"/>
                </a:lnTo>
                <a:cubicBezTo>
                  <a:pt x="37739" y="160312"/>
                  <a:pt x="40621" y="163228"/>
                  <a:pt x="44203" y="163228"/>
                </a:cubicBezTo>
                <a:cubicBezTo>
                  <a:pt x="44238" y="163228"/>
                  <a:pt x="44273" y="163228"/>
                  <a:pt x="44308" y="163228"/>
                </a:cubicBezTo>
                <a:cubicBezTo>
                  <a:pt x="47880" y="163228"/>
                  <a:pt x="50761" y="160289"/>
                  <a:pt x="50761" y="156717"/>
                </a:cubicBezTo>
                <a:lnTo>
                  <a:pt x="50761" y="83717"/>
                </a:lnTo>
                <a:cubicBezTo>
                  <a:pt x="50761" y="80145"/>
                  <a:pt x="47822" y="77207"/>
                  <a:pt x="44250" y="77207"/>
                </a:cubicBezTo>
                <a:close/>
                <a:moveTo>
                  <a:pt x="67700" y="77207"/>
                </a:moveTo>
                <a:cubicBezTo>
                  <a:pt x="64128" y="77207"/>
                  <a:pt x="61189" y="80145"/>
                  <a:pt x="61189" y="83717"/>
                </a:cubicBezTo>
                <a:lnTo>
                  <a:pt x="61189" y="156717"/>
                </a:lnTo>
                <a:cubicBezTo>
                  <a:pt x="61189" y="160312"/>
                  <a:pt x="64071" y="163228"/>
                  <a:pt x="67652" y="163228"/>
                </a:cubicBezTo>
                <a:cubicBezTo>
                  <a:pt x="67687" y="163228"/>
                  <a:pt x="67722" y="163228"/>
                  <a:pt x="67757" y="163228"/>
                </a:cubicBezTo>
                <a:cubicBezTo>
                  <a:pt x="71330" y="163228"/>
                  <a:pt x="74268" y="160289"/>
                  <a:pt x="74210" y="156717"/>
                </a:cubicBezTo>
                <a:lnTo>
                  <a:pt x="74210" y="83717"/>
                </a:lnTo>
                <a:cubicBezTo>
                  <a:pt x="74210" y="80145"/>
                  <a:pt x="71330" y="77207"/>
                  <a:pt x="67700" y="77207"/>
                </a:cubicBezTo>
                <a:close/>
                <a:moveTo>
                  <a:pt x="131596" y="65453"/>
                </a:moveTo>
                <a:lnTo>
                  <a:pt x="131596" y="168471"/>
                </a:lnTo>
                <a:cubicBezTo>
                  <a:pt x="131596" y="172043"/>
                  <a:pt x="128715" y="174924"/>
                  <a:pt x="125143" y="174981"/>
                </a:cubicBezTo>
                <a:lnTo>
                  <a:pt x="33879" y="174981"/>
                </a:lnTo>
                <a:cubicBezTo>
                  <a:pt x="30307" y="174924"/>
                  <a:pt x="27368" y="172043"/>
                  <a:pt x="27368" y="168471"/>
                </a:cubicBezTo>
                <a:lnTo>
                  <a:pt x="27368" y="65453"/>
                </a:lnTo>
                <a:close/>
                <a:moveTo>
                  <a:pt x="79511" y="1"/>
                </a:moveTo>
                <a:cubicBezTo>
                  <a:pt x="68679" y="1"/>
                  <a:pt x="59922" y="8759"/>
                  <a:pt x="59922" y="19533"/>
                </a:cubicBezTo>
                <a:cubicBezTo>
                  <a:pt x="59922" y="20109"/>
                  <a:pt x="60037" y="20628"/>
                  <a:pt x="60152" y="21204"/>
                </a:cubicBezTo>
                <a:lnTo>
                  <a:pt x="6511" y="21204"/>
                </a:lnTo>
                <a:cubicBezTo>
                  <a:pt x="6476" y="21203"/>
                  <a:pt x="6441" y="21203"/>
                  <a:pt x="6406" y="21203"/>
                </a:cubicBezTo>
                <a:cubicBezTo>
                  <a:pt x="2826" y="21203"/>
                  <a:pt x="1" y="24120"/>
                  <a:pt x="1" y="27714"/>
                </a:cubicBezTo>
                <a:lnTo>
                  <a:pt x="1" y="58942"/>
                </a:lnTo>
                <a:cubicBezTo>
                  <a:pt x="1" y="62572"/>
                  <a:pt x="2882" y="65511"/>
                  <a:pt x="6511" y="65511"/>
                </a:cubicBezTo>
                <a:lnTo>
                  <a:pt x="14347" y="65511"/>
                </a:lnTo>
                <a:lnTo>
                  <a:pt x="14347" y="168471"/>
                </a:lnTo>
                <a:cubicBezTo>
                  <a:pt x="14347" y="179245"/>
                  <a:pt x="23105" y="188003"/>
                  <a:pt x="33879" y="188003"/>
                </a:cubicBezTo>
                <a:lnTo>
                  <a:pt x="125085" y="188003"/>
                </a:lnTo>
                <a:cubicBezTo>
                  <a:pt x="135860" y="188003"/>
                  <a:pt x="144617" y="179245"/>
                  <a:pt x="144617" y="168471"/>
                </a:cubicBezTo>
                <a:lnTo>
                  <a:pt x="144617" y="65453"/>
                </a:lnTo>
                <a:lnTo>
                  <a:pt x="152453" y="65453"/>
                </a:lnTo>
                <a:cubicBezTo>
                  <a:pt x="156083" y="65453"/>
                  <a:pt x="158964" y="62515"/>
                  <a:pt x="158964" y="58942"/>
                </a:cubicBezTo>
                <a:lnTo>
                  <a:pt x="158964" y="27714"/>
                </a:lnTo>
                <a:cubicBezTo>
                  <a:pt x="158964" y="24120"/>
                  <a:pt x="156138" y="21203"/>
                  <a:pt x="152558" y="21203"/>
                </a:cubicBezTo>
                <a:cubicBezTo>
                  <a:pt x="152523" y="21203"/>
                  <a:pt x="152488" y="21203"/>
                  <a:pt x="152453" y="21204"/>
                </a:cubicBezTo>
                <a:lnTo>
                  <a:pt x="98812" y="21204"/>
                </a:lnTo>
                <a:cubicBezTo>
                  <a:pt x="98928" y="20628"/>
                  <a:pt x="99043" y="20109"/>
                  <a:pt x="99043" y="19533"/>
                </a:cubicBezTo>
                <a:cubicBezTo>
                  <a:pt x="99043" y="8759"/>
                  <a:pt x="90285" y="1"/>
                  <a:pt x="79511" y="1"/>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90"/>
          <p:cNvSpPr txBox="1"/>
          <p:nvPr/>
        </p:nvSpPr>
        <p:spPr>
          <a:xfrm>
            <a:off x="273575" y="3511150"/>
            <a:ext cx="1887600" cy="282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200" b="1">
                <a:solidFill>
                  <a:srgbClr val="EC5D71"/>
                </a:solidFill>
                <a:latin typeface="Roboto"/>
                <a:ea typeface="Roboto"/>
                <a:cs typeface="Roboto"/>
                <a:sym typeface="Roboto"/>
              </a:rPr>
              <a:t>C</a:t>
            </a:r>
            <a:r>
              <a:rPr lang="en" sz="4200">
                <a:latin typeface="Roboto Light"/>
                <a:ea typeface="Roboto Light"/>
                <a:cs typeface="Roboto Light"/>
                <a:sym typeface="Roboto Light"/>
              </a:rPr>
              <a:t>reate</a:t>
            </a:r>
            <a:endParaRPr sz="4200">
              <a:latin typeface="Roboto Light"/>
              <a:ea typeface="Roboto Light"/>
              <a:cs typeface="Roboto Light"/>
              <a:sym typeface="Roboto Light"/>
            </a:endParaRPr>
          </a:p>
        </p:txBody>
      </p:sp>
      <p:sp>
        <p:nvSpPr>
          <p:cNvPr id="3174" name="Google Shape;3174;p190"/>
          <p:cNvSpPr txBox="1"/>
          <p:nvPr/>
        </p:nvSpPr>
        <p:spPr>
          <a:xfrm>
            <a:off x="2432831" y="3511150"/>
            <a:ext cx="2278500" cy="282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200" b="1">
                <a:solidFill>
                  <a:srgbClr val="EC5D71"/>
                </a:solidFill>
                <a:latin typeface="Roboto"/>
                <a:ea typeface="Roboto"/>
                <a:cs typeface="Roboto"/>
                <a:sym typeface="Roboto"/>
              </a:rPr>
              <a:t>R</a:t>
            </a:r>
            <a:r>
              <a:rPr lang="en" sz="4200">
                <a:latin typeface="Roboto Light"/>
                <a:ea typeface="Roboto Light"/>
                <a:cs typeface="Roboto Light"/>
                <a:sym typeface="Roboto Light"/>
              </a:rPr>
              <a:t>ead</a:t>
            </a:r>
            <a:endParaRPr sz="4200">
              <a:latin typeface="Roboto Light"/>
              <a:ea typeface="Roboto Light"/>
              <a:cs typeface="Roboto Light"/>
              <a:sym typeface="Roboto Light"/>
            </a:endParaRPr>
          </a:p>
        </p:txBody>
      </p:sp>
      <p:sp>
        <p:nvSpPr>
          <p:cNvPr id="3175" name="Google Shape;3175;p190"/>
          <p:cNvSpPr txBox="1"/>
          <p:nvPr/>
        </p:nvSpPr>
        <p:spPr>
          <a:xfrm>
            <a:off x="4880016" y="3511150"/>
            <a:ext cx="2038500" cy="282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200" b="1">
                <a:solidFill>
                  <a:srgbClr val="EC5D71"/>
                </a:solidFill>
                <a:latin typeface="Roboto"/>
                <a:ea typeface="Roboto"/>
                <a:cs typeface="Roboto"/>
                <a:sym typeface="Roboto"/>
              </a:rPr>
              <a:t>U</a:t>
            </a:r>
            <a:r>
              <a:rPr lang="en" sz="4200">
                <a:latin typeface="Roboto Light"/>
                <a:ea typeface="Roboto Light"/>
                <a:cs typeface="Roboto Light"/>
                <a:sym typeface="Roboto Light"/>
              </a:rPr>
              <a:t>pdate</a:t>
            </a:r>
            <a:endParaRPr sz="4200">
              <a:latin typeface="Roboto Light"/>
              <a:ea typeface="Roboto Light"/>
              <a:cs typeface="Roboto Light"/>
              <a:sym typeface="Roboto Light"/>
            </a:endParaRPr>
          </a:p>
        </p:txBody>
      </p:sp>
      <p:sp>
        <p:nvSpPr>
          <p:cNvPr id="3176" name="Google Shape;3176;p190"/>
          <p:cNvSpPr txBox="1"/>
          <p:nvPr/>
        </p:nvSpPr>
        <p:spPr>
          <a:xfrm>
            <a:off x="7058425" y="3511150"/>
            <a:ext cx="1822500" cy="282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200" b="1">
                <a:solidFill>
                  <a:srgbClr val="EC5D71"/>
                </a:solidFill>
                <a:latin typeface="Roboto"/>
                <a:ea typeface="Roboto"/>
                <a:cs typeface="Roboto"/>
                <a:sym typeface="Roboto"/>
              </a:rPr>
              <a:t>D</a:t>
            </a:r>
            <a:r>
              <a:rPr lang="en" sz="4200">
                <a:latin typeface="Roboto Light"/>
                <a:ea typeface="Roboto Light"/>
                <a:cs typeface="Roboto Light"/>
                <a:sym typeface="Roboto Light"/>
              </a:rPr>
              <a:t>elete</a:t>
            </a:r>
            <a:endParaRPr sz="4200">
              <a:latin typeface="Roboto Light"/>
              <a:ea typeface="Roboto Light"/>
              <a:cs typeface="Roboto Light"/>
              <a:sym typeface="Roboto Light"/>
            </a:endParaRPr>
          </a:p>
        </p:txBody>
      </p:sp>
      <p:sp>
        <p:nvSpPr>
          <p:cNvPr id="3177" name="Google Shape;3177;p190"/>
          <p:cNvSpPr txBox="1"/>
          <p:nvPr/>
        </p:nvSpPr>
        <p:spPr>
          <a:xfrm>
            <a:off x="3704075" y="4410150"/>
            <a:ext cx="1887600" cy="727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200" b="1">
                <a:solidFill>
                  <a:srgbClr val="EC5D71"/>
                </a:solidFill>
                <a:latin typeface="Roboto"/>
                <a:ea typeface="Roboto"/>
                <a:cs typeface="Roboto"/>
                <a:sym typeface="Roboto"/>
              </a:rPr>
              <a:t>CRUD</a:t>
            </a:r>
            <a:endParaRPr sz="4200">
              <a:latin typeface="Roboto Light"/>
              <a:ea typeface="Roboto Light"/>
              <a:cs typeface="Roboto Light"/>
              <a:sym typeface="Roboto Light"/>
            </a:endParaRPr>
          </a:p>
        </p:txBody>
      </p:sp>
      <p:sp>
        <p:nvSpPr>
          <p:cNvPr id="3178" name="Google Shape;3178;p190"/>
          <p:cNvSpPr/>
          <p:nvPr/>
        </p:nvSpPr>
        <p:spPr>
          <a:xfrm rot="-5400000">
            <a:off x="4538375" y="937800"/>
            <a:ext cx="219000" cy="67257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9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67</a:t>
            </a:fld>
            <a:endParaRPr sz="6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7D3B3"/>
        </a:solidFill>
        <a:effectLst/>
      </p:bgPr>
    </p:bg>
    <p:spTree>
      <p:nvGrpSpPr>
        <p:cNvPr id="1" name="Shape 3183"/>
        <p:cNvGrpSpPr/>
        <p:nvPr/>
      </p:nvGrpSpPr>
      <p:grpSpPr>
        <a:xfrm>
          <a:off x="0" y="0"/>
          <a:ext cx="0" cy="0"/>
          <a:chOff x="0" y="0"/>
          <a:chExt cx="0" cy="0"/>
        </a:xfrm>
      </p:grpSpPr>
      <p:sp>
        <p:nvSpPr>
          <p:cNvPr id="3184" name="Google Shape;3184;p191"/>
          <p:cNvSpPr/>
          <p:nvPr/>
        </p:nvSpPr>
        <p:spPr>
          <a:xfrm>
            <a:off x="187900" y="4820400"/>
            <a:ext cx="8791500" cy="219000"/>
          </a:xfrm>
          <a:prstGeom prst="rect">
            <a:avLst/>
          </a:prstGeom>
          <a:solidFill>
            <a:srgbClr val="F7D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Interacting with Data</a:t>
            </a:r>
            <a:endParaRPr/>
          </a:p>
        </p:txBody>
      </p:sp>
      <p:sp>
        <p:nvSpPr>
          <p:cNvPr id="3186" name="Google Shape;3186;p191"/>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Clr>
                <a:schemeClr val="dk1"/>
              </a:buClr>
              <a:buSzPts val="1100"/>
              <a:buFont typeface="Arial"/>
              <a:buNone/>
            </a:pPr>
            <a:r>
              <a:rPr lang="en" sz="1700"/>
              <a:t>Once you’ve created a table, there are four main ways to interact with the data it contains.</a:t>
            </a:r>
            <a:endParaRPr sz="1700"/>
          </a:p>
          <a:p>
            <a:pPr marL="0" lvl="0" indent="0" algn="l" rtl="0">
              <a:spcBef>
                <a:spcPts val="0"/>
              </a:spcBef>
              <a:spcAft>
                <a:spcPts val="0"/>
              </a:spcAft>
              <a:buClr>
                <a:schemeClr val="dk1"/>
              </a:buClr>
              <a:buSzPts val="1100"/>
              <a:buFont typeface="Arial"/>
              <a:buNone/>
            </a:pPr>
            <a:endParaRPr sz="1700"/>
          </a:p>
          <a:p>
            <a:pPr marL="0" lvl="0" indent="0" algn="l" rtl="0">
              <a:spcBef>
                <a:spcPts val="0"/>
              </a:spcBef>
              <a:spcAft>
                <a:spcPts val="0"/>
              </a:spcAft>
              <a:buClr>
                <a:schemeClr val="dk1"/>
              </a:buClr>
              <a:buSzPts val="1100"/>
              <a:buFont typeface="Arial"/>
              <a:buNone/>
            </a:pPr>
            <a:endParaRPr sz="1700"/>
          </a:p>
        </p:txBody>
      </p:sp>
      <p:sp>
        <p:nvSpPr>
          <p:cNvPr id="3187" name="Google Shape;3187;p191"/>
          <p:cNvSpPr/>
          <p:nvPr/>
        </p:nvSpPr>
        <p:spPr>
          <a:xfrm>
            <a:off x="404001" y="1246933"/>
            <a:ext cx="1693713" cy="2154789"/>
          </a:xfrm>
          <a:custGeom>
            <a:avLst/>
            <a:gdLst/>
            <a:ahLst/>
            <a:cxnLst/>
            <a:rect l="l" t="t" r="r" b="b"/>
            <a:pathLst>
              <a:path w="147729" h="187945" extrusionOk="0">
                <a:moveTo>
                  <a:pt x="30652" y="22931"/>
                </a:moveTo>
                <a:lnTo>
                  <a:pt x="30652" y="30652"/>
                </a:lnTo>
                <a:lnTo>
                  <a:pt x="22931" y="30652"/>
                </a:lnTo>
                <a:lnTo>
                  <a:pt x="30652" y="22931"/>
                </a:lnTo>
                <a:close/>
                <a:moveTo>
                  <a:pt x="33590" y="52719"/>
                </a:moveTo>
                <a:cubicBezTo>
                  <a:pt x="29903" y="52719"/>
                  <a:pt x="26849" y="55715"/>
                  <a:pt x="26849" y="59402"/>
                </a:cubicBezTo>
                <a:cubicBezTo>
                  <a:pt x="26849" y="63090"/>
                  <a:pt x="29903" y="66143"/>
                  <a:pt x="33590" y="66143"/>
                </a:cubicBezTo>
                <a:lnTo>
                  <a:pt x="114138" y="66143"/>
                </a:lnTo>
                <a:cubicBezTo>
                  <a:pt x="117768" y="66028"/>
                  <a:pt x="120648" y="63032"/>
                  <a:pt x="120648" y="59402"/>
                </a:cubicBezTo>
                <a:cubicBezTo>
                  <a:pt x="120648" y="55773"/>
                  <a:pt x="117768" y="52834"/>
                  <a:pt x="114138" y="52719"/>
                </a:cubicBezTo>
                <a:close/>
                <a:moveTo>
                  <a:pt x="33590" y="71502"/>
                </a:moveTo>
                <a:cubicBezTo>
                  <a:pt x="29961" y="71617"/>
                  <a:pt x="27080" y="74555"/>
                  <a:pt x="27080" y="78185"/>
                </a:cubicBezTo>
                <a:cubicBezTo>
                  <a:pt x="27080" y="81815"/>
                  <a:pt x="29961" y="84811"/>
                  <a:pt x="33590" y="84926"/>
                </a:cubicBezTo>
                <a:lnTo>
                  <a:pt x="63839" y="84926"/>
                </a:lnTo>
                <a:cubicBezTo>
                  <a:pt x="67469" y="84811"/>
                  <a:pt x="70350" y="81815"/>
                  <a:pt x="70350" y="78185"/>
                </a:cubicBezTo>
                <a:cubicBezTo>
                  <a:pt x="70350" y="74555"/>
                  <a:pt x="67469" y="71617"/>
                  <a:pt x="63839" y="71502"/>
                </a:cubicBezTo>
                <a:close/>
                <a:moveTo>
                  <a:pt x="33590" y="90285"/>
                </a:moveTo>
                <a:cubicBezTo>
                  <a:pt x="29903" y="90285"/>
                  <a:pt x="26849" y="93281"/>
                  <a:pt x="26849" y="96968"/>
                </a:cubicBezTo>
                <a:cubicBezTo>
                  <a:pt x="26849" y="100713"/>
                  <a:pt x="29903" y="103709"/>
                  <a:pt x="33590" y="103709"/>
                </a:cubicBezTo>
                <a:lnTo>
                  <a:pt x="47534" y="103709"/>
                </a:lnTo>
                <a:cubicBezTo>
                  <a:pt x="51279" y="103709"/>
                  <a:pt x="54275" y="100713"/>
                  <a:pt x="54275" y="96968"/>
                </a:cubicBezTo>
                <a:cubicBezTo>
                  <a:pt x="54275" y="93281"/>
                  <a:pt x="51279" y="90285"/>
                  <a:pt x="47534" y="90285"/>
                </a:cubicBezTo>
                <a:close/>
                <a:moveTo>
                  <a:pt x="84869" y="93626"/>
                </a:moveTo>
                <a:lnTo>
                  <a:pt x="94375" y="103133"/>
                </a:lnTo>
                <a:lnTo>
                  <a:pt x="54505" y="143003"/>
                </a:lnTo>
                <a:lnTo>
                  <a:pt x="44998" y="133497"/>
                </a:lnTo>
                <a:lnTo>
                  <a:pt x="84869" y="93626"/>
                </a:lnTo>
                <a:close/>
                <a:moveTo>
                  <a:pt x="84876" y="77407"/>
                </a:moveTo>
                <a:cubicBezTo>
                  <a:pt x="83155" y="77407"/>
                  <a:pt x="81441" y="78070"/>
                  <a:pt x="80144" y="79395"/>
                </a:cubicBezTo>
                <a:lnTo>
                  <a:pt x="30767" y="128772"/>
                </a:lnTo>
                <a:cubicBezTo>
                  <a:pt x="30594" y="128888"/>
                  <a:pt x="30479" y="129060"/>
                  <a:pt x="30364" y="129233"/>
                </a:cubicBezTo>
                <a:cubicBezTo>
                  <a:pt x="30249" y="129348"/>
                  <a:pt x="30191" y="129464"/>
                  <a:pt x="30076" y="129579"/>
                </a:cubicBezTo>
                <a:cubicBezTo>
                  <a:pt x="29730" y="129982"/>
                  <a:pt x="29442" y="130501"/>
                  <a:pt x="29269" y="131019"/>
                </a:cubicBezTo>
                <a:lnTo>
                  <a:pt x="29269" y="131077"/>
                </a:lnTo>
                <a:cubicBezTo>
                  <a:pt x="29039" y="131595"/>
                  <a:pt x="28923" y="132114"/>
                  <a:pt x="28866" y="132633"/>
                </a:cubicBezTo>
                <a:cubicBezTo>
                  <a:pt x="28866" y="132748"/>
                  <a:pt x="28808" y="132805"/>
                  <a:pt x="28808" y="132863"/>
                </a:cubicBezTo>
                <a:lnTo>
                  <a:pt x="26907" y="153778"/>
                </a:lnTo>
                <a:cubicBezTo>
                  <a:pt x="26561" y="157696"/>
                  <a:pt x="29673" y="161095"/>
                  <a:pt x="33590" y="161095"/>
                </a:cubicBezTo>
                <a:lnTo>
                  <a:pt x="34224" y="161095"/>
                </a:lnTo>
                <a:lnTo>
                  <a:pt x="55081" y="159194"/>
                </a:lnTo>
                <a:cubicBezTo>
                  <a:pt x="55196" y="159194"/>
                  <a:pt x="55254" y="159136"/>
                  <a:pt x="55369" y="159136"/>
                </a:cubicBezTo>
                <a:cubicBezTo>
                  <a:pt x="55830" y="159078"/>
                  <a:pt x="56349" y="158963"/>
                  <a:pt x="56810" y="158790"/>
                </a:cubicBezTo>
                <a:lnTo>
                  <a:pt x="57040" y="158733"/>
                </a:lnTo>
                <a:cubicBezTo>
                  <a:pt x="57559" y="158502"/>
                  <a:pt x="58020" y="158214"/>
                  <a:pt x="58481" y="157926"/>
                </a:cubicBezTo>
                <a:cubicBezTo>
                  <a:pt x="58596" y="157811"/>
                  <a:pt x="58769" y="157696"/>
                  <a:pt x="58884" y="157580"/>
                </a:cubicBezTo>
                <a:cubicBezTo>
                  <a:pt x="58999" y="157465"/>
                  <a:pt x="59172" y="157350"/>
                  <a:pt x="59287" y="157235"/>
                </a:cubicBezTo>
                <a:lnTo>
                  <a:pt x="108664" y="107858"/>
                </a:lnTo>
                <a:cubicBezTo>
                  <a:pt x="111315" y="105265"/>
                  <a:pt x="111315" y="101001"/>
                  <a:pt x="108664" y="98351"/>
                </a:cubicBezTo>
                <a:lnTo>
                  <a:pt x="89651" y="79395"/>
                </a:lnTo>
                <a:cubicBezTo>
                  <a:pt x="88326" y="78070"/>
                  <a:pt x="86597" y="77407"/>
                  <a:pt x="84876" y="77407"/>
                </a:cubicBezTo>
                <a:close/>
                <a:moveTo>
                  <a:pt x="134303" y="13425"/>
                </a:moveTo>
                <a:lnTo>
                  <a:pt x="134303" y="174520"/>
                </a:lnTo>
                <a:lnTo>
                  <a:pt x="13425" y="174520"/>
                </a:lnTo>
                <a:lnTo>
                  <a:pt x="13425" y="44077"/>
                </a:lnTo>
                <a:lnTo>
                  <a:pt x="37393" y="44077"/>
                </a:lnTo>
                <a:cubicBezTo>
                  <a:pt x="41081" y="44077"/>
                  <a:pt x="44134" y="41080"/>
                  <a:pt x="44134" y="37335"/>
                </a:cubicBezTo>
                <a:lnTo>
                  <a:pt x="44134" y="13425"/>
                </a:lnTo>
                <a:close/>
                <a:moveTo>
                  <a:pt x="37393" y="0"/>
                </a:moveTo>
                <a:cubicBezTo>
                  <a:pt x="36932" y="0"/>
                  <a:pt x="36471" y="58"/>
                  <a:pt x="36068" y="115"/>
                </a:cubicBezTo>
                <a:cubicBezTo>
                  <a:pt x="35780" y="173"/>
                  <a:pt x="35492" y="288"/>
                  <a:pt x="35204" y="403"/>
                </a:cubicBezTo>
                <a:cubicBezTo>
                  <a:pt x="35088" y="403"/>
                  <a:pt x="34916" y="461"/>
                  <a:pt x="34800" y="519"/>
                </a:cubicBezTo>
                <a:cubicBezTo>
                  <a:pt x="34512" y="634"/>
                  <a:pt x="34224" y="807"/>
                  <a:pt x="33936" y="980"/>
                </a:cubicBezTo>
                <a:cubicBezTo>
                  <a:pt x="33821" y="1037"/>
                  <a:pt x="33763" y="1095"/>
                  <a:pt x="33648" y="1152"/>
                </a:cubicBezTo>
                <a:cubicBezTo>
                  <a:pt x="33302" y="1383"/>
                  <a:pt x="32957" y="1671"/>
                  <a:pt x="32669" y="1959"/>
                </a:cubicBezTo>
                <a:lnTo>
                  <a:pt x="1959" y="32611"/>
                </a:lnTo>
                <a:cubicBezTo>
                  <a:pt x="1671" y="32899"/>
                  <a:pt x="1383" y="33245"/>
                  <a:pt x="1153" y="33648"/>
                </a:cubicBezTo>
                <a:cubicBezTo>
                  <a:pt x="1037" y="33763"/>
                  <a:pt x="980" y="33878"/>
                  <a:pt x="922" y="33994"/>
                </a:cubicBezTo>
                <a:cubicBezTo>
                  <a:pt x="749" y="34224"/>
                  <a:pt x="634" y="34512"/>
                  <a:pt x="519" y="34800"/>
                </a:cubicBezTo>
                <a:cubicBezTo>
                  <a:pt x="461" y="34916"/>
                  <a:pt x="403" y="35088"/>
                  <a:pt x="346" y="35261"/>
                </a:cubicBezTo>
                <a:cubicBezTo>
                  <a:pt x="288" y="35492"/>
                  <a:pt x="173" y="35780"/>
                  <a:pt x="115" y="36010"/>
                </a:cubicBezTo>
                <a:cubicBezTo>
                  <a:pt x="58" y="36471"/>
                  <a:pt x="0" y="36932"/>
                  <a:pt x="0" y="37335"/>
                </a:cubicBezTo>
                <a:lnTo>
                  <a:pt x="0" y="181261"/>
                </a:lnTo>
                <a:cubicBezTo>
                  <a:pt x="0" y="184948"/>
                  <a:pt x="2996" y="187944"/>
                  <a:pt x="6684" y="187944"/>
                </a:cubicBezTo>
                <a:lnTo>
                  <a:pt x="140987" y="187944"/>
                </a:lnTo>
                <a:cubicBezTo>
                  <a:pt x="144674" y="187944"/>
                  <a:pt x="147728" y="184948"/>
                  <a:pt x="147728" y="181261"/>
                </a:cubicBezTo>
                <a:lnTo>
                  <a:pt x="147728" y="6684"/>
                </a:lnTo>
                <a:cubicBezTo>
                  <a:pt x="147728" y="2996"/>
                  <a:pt x="144674" y="0"/>
                  <a:pt x="140987" y="0"/>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91"/>
          <p:cNvSpPr/>
          <p:nvPr/>
        </p:nvSpPr>
        <p:spPr>
          <a:xfrm>
            <a:off x="2413200" y="1246925"/>
            <a:ext cx="6457800" cy="2154900"/>
          </a:xfrm>
          <a:prstGeom prst="round2DiagRect">
            <a:avLst>
              <a:gd name="adj1" fmla="val 5837"/>
              <a:gd name="adj2" fmla="val 0"/>
            </a:avLst>
          </a:prstGeom>
          <a:solidFill>
            <a:srgbClr val="F3F3F3">
              <a:alpha val="52510"/>
            </a:srgbClr>
          </a:solidFill>
          <a:ln>
            <a:noFill/>
          </a:ln>
        </p:spPr>
        <p:txBody>
          <a:bodyPr spcFirstLastPara="1" wrap="square" lIns="365750" tIns="91425" rIns="274300" bIns="91425" anchor="ctr" anchorCtr="0">
            <a:noAutofit/>
          </a:bodyPr>
          <a:lstStyle/>
          <a:p>
            <a:pPr marL="0" lvl="0" indent="0" algn="l" rtl="0">
              <a:spcBef>
                <a:spcPts val="0"/>
              </a:spcBef>
              <a:spcAft>
                <a:spcPts val="0"/>
              </a:spcAft>
              <a:buNone/>
            </a:pPr>
            <a:r>
              <a:rPr lang="en" sz="4200" b="1">
                <a:solidFill>
                  <a:srgbClr val="EC5D71"/>
                </a:solidFill>
                <a:latin typeface="Roboto"/>
                <a:ea typeface="Roboto"/>
                <a:cs typeface="Roboto"/>
                <a:sym typeface="Roboto"/>
              </a:rPr>
              <a:t>C</a:t>
            </a:r>
            <a:r>
              <a:rPr lang="en" sz="4200">
                <a:solidFill>
                  <a:schemeClr val="dk1"/>
                </a:solidFill>
                <a:latin typeface="Roboto Light"/>
                <a:ea typeface="Roboto Light"/>
                <a:cs typeface="Roboto Light"/>
                <a:sym typeface="Roboto Light"/>
              </a:rPr>
              <a:t>reate</a:t>
            </a:r>
            <a:br>
              <a:rPr lang="en" sz="2400">
                <a:latin typeface="Roboto Light"/>
                <a:ea typeface="Roboto Light"/>
                <a:cs typeface="Roboto Light"/>
                <a:sym typeface="Roboto Light"/>
              </a:rPr>
            </a:br>
            <a:r>
              <a:rPr lang="en" sz="2100">
                <a:latin typeface="Roboto"/>
                <a:ea typeface="Roboto"/>
                <a:cs typeface="Roboto"/>
                <a:sym typeface="Roboto"/>
              </a:rPr>
              <a:t>or add new entries to a database. </a:t>
            </a:r>
            <a:endParaRPr sz="2100">
              <a:latin typeface="Roboto Light"/>
              <a:ea typeface="Roboto Light"/>
              <a:cs typeface="Roboto Light"/>
              <a:sym typeface="Roboto Light"/>
            </a:endParaRPr>
          </a:p>
          <a:p>
            <a:pPr marL="0" lvl="0" indent="0" algn="l" rtl="0">
              <a:spcBef>
                <a:spcPts val="1200"/>
              </a:spcBef>
              <a:spcAft>
                <a:spcPts val="1000"/>
              </a:spcAft>
              <a:buNone/>
            </a:pPr>
            <a:r>
              <a:rPr lang="en" sz="1800">
                <a:latin typeface="Roboto Light"/>
                <a:ea typeface="Roboto Light"/>
                <a:cs typeface="Roboto Light"/>
                <a:sym typeface="Roboto Light"/>
              </a:rPr>
              <a:t>When a user makes a new account in a web app, they are creating a new database entry with their user info.</a:t>
            </a:r>
            <a:endParaRPr sz="1800">
              <a:latin typeface="Roboto Light"/>
              <a:ea typeface="Roboto Light"/>
              <a:cs typeface="Roboto Light"/>
              <a:sym typeface="Roboto Light"/>
            </a:endParaRPr>
          </a:p>
        </p:txBody>
      </p:sp>
      <p:grpSp>
        <p:nvGrpSpPr>
          <p:cNvPr id="3189" name="Google Shape;3189;p191"/>
          <p:cNvGrpSpPr/>
          <p:nvPr/>
        </p:nvGrpSpPr>
        <p:grpSpPr>
          <a:xfrm>
            <a:off x="4199297" y="3632799"/>
            <a:ext cx="2885595" cy="1220228"/>
            <a:chOff x="9559872" y="3347049"/>
            <a:chExt cx="2885595" cy="1220228"/>
          </a:xfrm>
        </p:grpSpPr>
        <p:sp>
          <p:nvSpPr>
            <p:cNvPr id="3190" name="Google Shape;3190;p191"/>
            <p:cNvSpPr/>
            <p:nvPr/>
          </p:nvSpPr>
          <p:spPr>
            <a:xfrm>
              <a:off x="9734377" y="3350670"/>
              <a:ext cx="421397" cy="536113"/>
            </a:xfrm>
            <a:custGeom>
              <a:avLst/>
              <a:gdLst/>
              <a:ahLst/>
              <a:cxnLst/>
              <a:rect l="l" t="t" r="r" b="b"/>
              <a:pathLst>
                <a:path w="147729" h="187945" extrusionOk="0">
                  <a:moveTo>
                    <a:pt x="30652" y="22931"/>
                  </a:moveTo>
                  <a:lnTo>
                    <a:pt x="30652" y="30652"/>
                  </a:lnTo>
                  <a:lnTo>
                    <a:pt x="22931" y="30652"/>
                  </a:lnTo>
                  <a:lnTo>
                    <a:pt x="30652" y="22931"/>
                  </a:lnTo>
                  <a:close/>
                  <a:moveTo>
                    <a:pt x="33590" y="52719"/>
                  </a:moveTo>
                  <a:cubicBezTo>
                    <a:pt x="29903" y="52719"/>
                    <a:pt x="26849" y="55715"/>
                    <a:pt x="26849" y="59402"/>
                  </a:cubicBezTo>
                  <a:cubicBezTo>
                    <a:pt x="26849" y="63090"/>
                    <a:pt x="29903" y="66143"/>
                    <a:pt x="33590" y="66143"/>
                  </a:cubicBezTo>
                  <a:lnTo>
                    <a:pt x="114138" y="66143"/>
                  </a:lnTo>
                  <a:cubicBezTo>
                    <a:pt x="117768" y="66028"/>
                    <a:pt x="120648" y="63032"/>
                    <a:pt x="120648" y="59402"/>
                  </a:cubicBezTo>
                  <a:cubicBezTo>
                    <a:pt x="120648" y="55773"/>
                    <a:pt x="117768" y="52834"/>
                    <a:pt x="114138" y="52719"/>
                  </a:cubicBezTo>
                  <a:close/>
                  <a:moveTo>
                    <a:pt x="33590" y="71502"/>
                  </a:moveTo>
                  <a:cubicBezTo>
                    <a:pt x="29961" y="71617"/>
                    <a:pt x="27080" y="74555"/>
                    <a:pt x="27080" y="78185"/>
                  </a:cubicBezTo>
                  <a:cubicBezTo>
                    <a:pt x="27080" y="81815"/>
                    <a:pt x="29961" y="84811"/>
                    <a:pt x="33590" y="84926"/>
                  </a:cubicBezTo>
                  <a:lnTo>
                    <a:pt x="63839" y="84926"/>
                  </a:lnTo>
                  <a:cubicBezTo>
                    <a:pt x="67469" y="84811"/>
                    <a:pt x="70350" y="81815"/>
                    <a:pt x="70350" y="78185"/>
                  </a:cubicBezTo>
                  <a:cubicBezTo>
                    <a:pt x="70350" y="74555"/>
                    <a:pt x="67469" y="71617"/>
                    <a:pt x="63839" y="71502"/>
                  </a:cubicBezTo>
                  <a:close/>
                  <a:moveTo>
                    <a:pt x="33590" y="90285"/>
                  </a:moveTo>
                  <a:cubicBezTo>
                    <a:pt x="29903" y="90285"/>
                    <a:pt x="26849" y="93281"/>
                    <a:pt x="26849" y="96968"/>
                  </a:cubicBezTo>
                  <a:cubicBezTo>
                    <a:pt x="26849" y="100713"/>
                    <a:pt x="29903" y="103709"/>
                    <a:pt x="33590" y="103709"/>
                  </a:cubicBezTo>
                  <a:lnTo>
                    <a:pt x="47534" y="103709"/>
                  </a:lnTo>
                  <a:cubicBezTo>
                    <a:pt x="51279" y="103709"/>
                    <a:pt x="54275" y="100713"/>
                    <a:pt x="54275" y="96968"/>
                  </a:cubicBezTo>
                  <a:cubicBezTo>
                    <a:pt x="54275" y="93281"/>
                    <a:pt x="51279" y="90285"/>
                    <a:pt x="47534" y="90285"/>
                  </a:cubicBezTo>
                  <a:close/>
                  <a:moveTo>
                    <a:pt x="84869" y="93626"/>
                  </a:moveTo>
                  <a:lnTo>
                    <a:pt x="94375" y="103133"/>
                  </a:lnTo>
                  <a:lnTo>
                    <a:pt x="54505" y="143003"/>
                  </a:lnTo>
                  <a:lnTo>
                    <a:pt x="44998" y="133497"/>
                  </a:lnTo>
                  <a:lnTo>
                    <a:pt x="84869" y="93626"/>
                  </a:lnTo>
                  <a:close/>
                  <a:moveTo>
                    <a:pt x="84876" y="77407"/>
                  </a:moveTo>
                  <a:cubicBezTo>
                    <a:pt x="83155" y="77407"/>
                    <a:pt x="81441" y="78070"/>
                    <a:pt x="80144" y="79395"/>
                  </a:cubicBezTo>
                  <a:lnTo>
                    <a:pt x="30767" y="128772"/>
                  </a:lnTo>
                  <a:cubicBezTo>
                    <a:pt x="30594" y="128888"/>
                    <a:pt x="30479" y="129060"/>
                    <a:pt x="30364" y="129233"/>
                  </a:cubicBezTo>
                  <a:cubicBezTo>
                    <a:pt x="30249" y="129348"/>
                    <a:pt x="30191" y="129464"/>
                    <a:pt x="30076" y="129579"/>
                  </a:cubicBezTo>
                  <a:cubicBezTo>
                    <a:pt x="29730" y="129982"/>
                    <a:pt x="29442" y="130501"/>
                    <a:pt x="29269" y="131019"/>
                  </a:cubicBezTo>
                  <a:lnTo>
                    <a:pt x="29269" y="131077"/>
                  </a:lnTo>
                  <a:cubicBezTo>
                    <a:pt x="29039" y="131595"/>
                    <a:pt x="28923" y="132114"/>
                    <a:pt x="28866" y="132633"/>
                  </a:cubicBezTo>
                  <a:cubicBezTo>
                    <a:pt x="28866" y="132748"/>
                    <a:pt x="28808" y="132805"/>
                    <a:pt x="28808" y="132863"/>
                  </a:cubicBezTo>
                  <a:lnTo>
                    <a:pt x="26907" y="153778"/>
                  </a:lnTo>
                  <a:cubicBezTo>
                    <a:pt x="26561" y="157696"/>
                    <a:pt x="29673" y="161095"/>
                    <a:pt x="33590" y="161095"/>
                  </a:cubicBezTo>
                  <a:lnTo>
                    <a:pt x="34224" y="161095"/>
                  </a:lnTo>
                  <a:lnTo>
                    <a:pt x="55081" y="159194"/>
                  </a:lnTo>
                  <a:cubicBezTo>
                    <a:pt x="55196" y="159194"/>
                    <a:pt x="55254" y="159136"/>
                    <a:pt x="55369" y="159136"/>
                  </a:cubicBezTo>
                  <a:cubicBezTo>
                    <a:pt x="55830" y="159078"/>
                    <a:pt x="56349" y="158963"/>
                    <a:pt x="56810" y="158790"/>
                  </a:cubicBezTo>
                  <a:lnTo>
                    <a:pt x="57040" y="158733"/>
                  </a:lnTo>
                  <a:cubicBezTo>
                    <a:pt x="57559" y="158502"/>
                    <a:pt x="58020" y="158214"/>
                    <a:pt x="58481" y="157926"/>
                  </a:cubicBezTo>
                  <a:cubicBezTo>
                    <a:pt x="58596" y="157811"/>
                    <a:pt x="58769" y="157696"/>
                    <a:pt x="58884" y="157580"/>
                  </a:cubicBezTo>
                  <a:cubicBezTo>
                    <a:pt x="58999" y="157465"/>
                    <a:pt x="59172" y="157350"/>
                    <a:pt x="59287" y="157235"/>
                  </a:cubicBezTo>
                  <a:lnTo>
                    <a:pt x="108664" y="107858"/>
                  </a:lnTo>
                  <a:cubicBezTo>
                    <a:pt x="111315" y="105265"/>
                    <a:pt x="111315" y="101001"/>
                    <a:pt x="108664" y="98351"/>
                  </a:cubicBezTo>
                  <a:lnTo>
                    <a:pt x="89651" y="79395"/>
                  </a:lnTo>
                  <a:cubicBezTo>
                    <a:pt x="88326" y="78070"/>
                    <a:pt x="86597" y="77407"/>
                    <a:pt x="84876" y="77407"/>
                  </a:cubicBezTo>
                  <a:close/>
                  <a:moveTo>
                    <a:pt x="134303" y="13425"/>
                  </a:moveTo>
                  <a:lnTo>
                    <a:pt x="134303" y="174520"/>
                  </a:lnTo>
                  <a:lnTo>
                    <a:pt x="13425" y="174520"/>
                  </a:lnTo>
                  <a:lnTo>
                    <a:pt x="13425" y="44077"/>
                  </a:lnTo>
                  <a:lnTo>
                    <a:pt x="37393" y="44077"/>
                  </a:lnTo>
                  <a:cubicBezTo>
                    <a:pt x="41081" y="44077"/>
                    <a:pt x="44134" y="41080"/>
                    <a:pt x="44134" y="37335"/>
                  </a:cubicBezTo>
                  <a:lnTo>
                    <a:pt x="44134" y="13425"/>
                  </a:lnTo>
                  <a:close/>
                  <a:moveTo>
                    <a:pt x="37393" y="0"/>
                  </a:moveTo>
                  <a:cubicBezTo>
                    <a:pt x="36932" y="0"/>
                    <a:pt x="36471" y="58"/>
                    <a:pt x="36068" y="115"/>
                  </a:cubicBezTo>
                  <a:cubicBezTo>
                    <a:pt x="35780" y="173"/>
                    <a:pt x="35492" y="288"/>
                    <a:pt x="35204" y="403"/>
                  </a:cubicBezTo>
                  <a:cubicBezTo>
                    <a:pt x="35088" y="403"/>
                    <a:pt x="34916" y="461"/>
                    <a:pt x="34800" y="519"/>
                  </a:cubicBezTo>
                  <a:cubicBezTo>
                    <a:pt x="34512" y="634"/>
                    <a:pt x="34224" y="807"/>
                    <a:pt x="33936" y="980"/>
                  </a:cubicBezTo>
                  <a:cubicBezTo>
                    <a:pt x="33821" y="1037"/>
                    <a:pt x="33763" y="1095"/>
                    <a:pt x="33648" y="1152"/>
                  </a:cubicBezTo>
                  <a:cubicBezTo>
                    <a:pt x="33302" y="1383"/>
                    <a:pt x="32957" y="1671"/>
                    <a:pt x="32669" y="1959"/>
                  </a:cubicBezTo>
                  <a:lnTo>
                    <a:pt x="1959" y="32611"/>
                  </a:lnTo>
                  <a:cubicBezTo>
                    <a:pt x="1671" y="32899"/>
                    <a:pt x="1383" y="33245"/>
                    <a:pt x="1153" y="33648"/>
                  </a:cubicBezTo>
                  <a:cubicBezTo>
                    <a:pt x="1037" y="33763"/>
                    <a:pt x="980" y="33878"/>
                    <a:pt x="922" y="33994"/>
                  </a:cubicBezTo>
                  <a:cubicBezTo>
                    <a:pt x="749" y="34224"/>
                    <a:pt x="634" y="34512"/>
                    <a:pt x="519" y="34800"/>
                  </a:cubicBezTo>
                  <a:cubicBezTo>
                    <a:pt x="461" y="34916"/>
                    <a:pt x="403" y="35088"/>
                    <a:pt x="346" y="35261"/>
                  </a:cubicBezTo>
                  <a:cubicBezTo>
                    <a:pt x="288" y="35492"/>
                    <a:pt x="173" y="35780"/>
                    <a:pt x="115" y="36010"/>
                  </a:cubicBezTo>
                  <a:cubicBezTo>
                    <a:pt x="58" y="36471"/>
                    <a:pt x="0" y="36932"/>
                    <a:pt x="0" y="37335"/>
                  </a:cubicBezTo>
                  <a:lnTo>
                    <a:pt x="0" y="181261"/>
                  </a:lnTo>
                  <a:cubicBezTo>
                    <a:pt x="0" y="184948"/>
                    <a:pt x="2996" y="187944"/>
                    <a:pt x="6684" y="187944"/>
                  </a:cubicBezTo>
                  <a:lnTo>
                    <a:pt x="140987" y="187944"/>
                  </a:lnTo>
                  <a:cubicBezTo>
                    <a:pt x="144674" y="187944"/>
                    <a:pt x="147728" y="184948"/>
                    <a:pt x="147728" y="181261"/>
                  </a:cubicBezTo>
                  <a:lnTo>
                    <a:pt x="147728" y="6684"/>
                  </a:lnTo>
                  <a:cubicBezTo>
                    <a:pt x="147728" y="2996"/>
                    <a:pt x="144674" y="0"/>
                    <a:pt x="140987" y="0"/>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91"/>
            <p:cNvSpPr/>
            <p:nvPr/>
          </p:nvSpPr>
          <p:spPr>
            <a:xfrm>
              <a:off x="10386872" y="3347381"/>
              <a:ext cx="566917" cy="536310"/>
            </a:xfrm>
            <a:custGeom>
              <a:avLst/>
              <a:gdLst/>
              <a:ahLst/>
              <a:cxnLst/>
              <a:rect l="l" t="t" r="r" b="b"/>
              <a:pathLst>
                <a:path w="198744" h="188014" extrusionOk="0">
                  <a:moveTo>
                    <a:pt x="53330" y="27125"/>
                  </a:moveTo>
                  <a:cubicBezTo>
                    <a:pt x="44478" y="27125"/>
                    <a:pt x="35620" y="29213"/>
                    <a:pt x="27525" y="33390"/>
                  </a:cubicBezTo>
                  <a:cubicBezTo>
                    <a:pt x="24010" y="35234"/>
                    <a:pt x="22627" y="39613"/>
                    <a:pt x="24471" y="43127"/>
                  </a:cubicBezTo>
                  <a:cubicBezTo>
                    <a:pt x="25761" y="45627"/>
                    <a:pt x="28265" y="47055"/>
                    <a:pt x="30876" y="47055"/>
                  </a:cubicBezTo>
                  <a:cubicBezTo>
                    <a:pt x="31996" y="47055"/>
                    <a:pt x="33136" y="46792"/>
                    <a:pt x="34208" y="46239"/>
                  </a:cubicBezTo>
                  <a:cubicBezTo>
                    <a:pt x="40200" y="43127"/>
                    <a:pt x="46769" y="41572"/>
                    <a:pt x="53337" y="41572"/>
                  </a:cubicBezTo>
                  <a:cubicBezTo>
                    <a:pt x="59905" y="41572"/>
                    <a:pt x="66473" y="43127"/>
                    <a:pt x="72465" y="46239"/>
                  </a:cubicBezTo>
                  <a:cubicBezTo>
                    <a:pt x="73520" y="46792"/>
                    <a:pt x="74653" y="47055"/>
                    <a:pt x="75772" y="47055"/>
                  </a:cubicBezTo>
                  <a:cubicBezTo>
                    <a:pt x="78381" y="47055"/>
                    <a:pt x="80912" y="45627"/>
                    <a:pt x="82202" y="43127"/>
                  </a:cubicBezTo>
                  <a:cubicBezTo>
                    <a:pt x="84046" y="39613"/>
                    <a:pt x="82663" y="35234"/>
                    <a:pt x="79091" y="33390"/>
                  </a:cubicBezTo>
                  <a:cubicBezTo>
                    <a:pt x="71025" y="29213"/>
                    <a:pt x="62181" y="27125"/>
                    <a:pt x="53330" y="27125"/>
                  </a:cubicBezTo>
                  <a:close/>
                  <a:moveTo>
                    <a:pt x="145415" y="27125"/>
                  </a:moveTo>
                  <a:cubicBezTo>
                    <a:pt x="136563" y="27125"/>
                    <a:pt x="127719" y="29213"/>
                    <a:pt x="119653" y="33390"/>
                  </a:cubicBezTo>
                  <a:cubicBezTo>
                    <a:pt x="116081" y="35234"/>
                    <a:pt x="114698" y="39613"/>
                    <a:pt x="116542" y="43127"/>
                  </a:cubicBezTo>
                  <a:cubicBezTo>
                    <a:pt x="117832" y="45627"/>
                    <a:pt x="120364" y="47055"/>
                    <a:pt x="122972" y="47055"/>
                  </a:cubicBezTo>
                  <a:cubicBezTo>
                    <a:pt x="124091" y="47055"/>
                    <a:pt x="125224" y="46792"/>
                    <a:pt x="126279" y="46239"/>
                  </a:cubicBezTo>
                  <a:cubicBezTo>
                    <a:pt x="132271" y="43127"/>
                    <a:pt x="138839" y="41572"/>
                    <a:pt x="145407" y="41572"/>
                  </a:cubicBezTo>
                  <a:cubicBezTo>
                    <a:pt x="151976" y="41572"/>
                    <a:pt x="158544" y="43127"/>
                    <a:pt x="164536" y="46239"/>
                  </a:cubicBezTo>
                  <a:cubicBezTo>
                    <a:pt x="165608" y="46792"/>
                    <a:pt x="166753" y="47055"/>
                    <a:pt x="167881" y="47055"/>
                  </a:cubicBezTo>
                  <a:cubicBezTo>
                    <a:pt x="170509" y="47055"/>
                    <a:pt x="173041" y="45627"/>
                    <a:pt x="174331" y="43127"/>
                  </a:cubicBezTo>
                  <a:cubicBezTo>
                    <a:pt x="176117" y="39613"/>
                    <a:pt x="174792" y="35234"/>
                    <a:pt x="171219" y="33390"/>
                  </a:cubicBezTo>
                  <a:cubicBezTo>
                    <a:pt x="163124" y="29213"/>
                    <a:pt x="154266" y="27125"/>
                    <a:pt x="145415" y="27125"/>
                  </a:cubicBezTo>
                  <a:close/>
                  <a:moveTo>
                    <a:pt x="53344" y="53340"/>
                  </a:moveTo>
                  <a:cubicBezTo>
                    <a:pt x="44493" y="53340"/>
                    <a:pt x="35649" y="55428"/>
                    <a:pt x="27582" y="59606"/>
                  </a:cubicBezTo>
                  <a:cubicBezTo>
                    <a:pt x="24010" y="61449"/>
                    <a:pt x="22627" y="65828"/>
                    <a:pt x="24471" y="69343"/>
                  </a:cubicBezTo>
                  <a:cubicBezTo>
                    <a:pt x="25761" y="71843"/>
                    <a:pt x="28265" y="73270"/>
                    <a:pt x="30876" y="73270"/>
                  </a:cubicBezTo>
                  <a:cubicBezTo>
                    <a:pt x="31996" y="73270"/>
                    <a:pt x="33136" y="73008"/>
                    <a:pt x="34208" y="72454"/>
                  </a:cubicBezTo>
                  <a:cubicBezTo>
                    <a:pt x="40200" y="69343"/>
                    <a:pt x="46769" y="67787"/>
                    <a:pt x="53337" y="67787"/>
                  </a:cubicBezTo>
                  <a:cubicBezTo>
                    <a:pt x="59905" y="67787"/>
                    <a:pt x="66473" y="69343"/>
                    <a:pt x="72465" y="72454"/>
                  </a:cubicBezTo>
                  <a:cubicBezTo>
                    <a:pt x="73520" y="73008"/>
                    <a:pt x="74653" y="73270"/>
                    <a:pt x="75772" y="73270"/>
                  </a:cubicBezTo>
                  <a:cubicBezTo>
                    <a:pt x="78381" y="73270"/>
                    <a:pt x="80912" y="71843"/>
                    <a:pt x="82202" y="69343"/>
                  </a:cubicBezTo>
                  <a:cubicBezTo>
                    <a:pt x="84046" y="65828"/>
                    <a:pt x="82663" y="61449"/>
                    <a:pt x="79091" y="59606"/>
                  </a:cubicBezTo>
                  <a:lnTo>
                    <a:pt x="79149" y="59606"/>
                  </a:lnTo>
                  <a:cubicBezTo>
                    <a:pt x="71054" y="55428"/>
                    <a:pt x="62195" y="53340"/>
                    <a:pt x="53344" y="53340"/>
                  </a:cubicBezTo>
                  <a:close/>
                  <a:moveTo>
                    <a:pt x="145415" y="53354"/>
                  </a:moveTo>
                  <a:cubicBezTo>
                    <a:pt x="136563" y="53354"/>
                    <a:pt x="127719" y="55457"/>
                    <a:pt x="119653" y="59663"/>
                  </a:cubicBezTo>
                  <a:cubicBezTo>
                    <a:pt x="116081" y="61449"/>
                    <a:pt x="114698" y="65828"/>
                    <a:pt x="116542" y="69400"/>
                  </a:cubicBezTo>
                  <a:cubicBezTo>
                    <a:pt x="117830" y="71857"/>
                    <a:pt x="120357" y="73272"/>
                    <a:pt x="122962" y="73272"/>
                  </a:cubicBezTo>
                  <a:cubicBezTo>
                    <a:pt x="124084" y="73272"/>
                    <a:pt x="125221" y="73009"/>
                    <a:pt x="126279" y="72454"/>
                  </a:cubicBezTo>
                  <a:cubicBezTo>
                    <a:pt x="132271" y="69343"/>
                    <a:pt x="138839" y="67787"/>
                    <a:pt x="145407" y="67787"/>
                  </a:cubicBezTo>
                  <a:cubicBezTo>
                    <a:pt x="151976" y="67787"/>
                    <a:pt x="158544" y="69343"/>
                    <a:pt x="164536" y="72454"/>
                  </a:cubicBezTo>
                  <a:cubicBezTo>
                    <a:pt x="165608" y="73008"/>
                    <a:pt x="166753" y="73270"/>
                    <a:pt x="167879" y="73270"/>
                  </a:cubicBezTo>
                  <a:cubicBezTo>
                    <a:pt x="170504" y="73270"/>
                    <a:pt x="173023" y="71843"/>
                    <a:pt x="174273" y="69343"/>
                  </a:cubicBezTo>
                  <a:cubicBezTo>
                    <a:pt x="176117" y="65828"/>
                    <a:pt x="174734" y="61449"/>
                    <a:pt x="171219" y="59606"/>
                  </a:cubicBezTo>
                  <a:lnTo>
                    <a:pt x="171219" y="59663"/>
                  </a:lnTo>
                  <a:cubicBezTo>
                    <a:pt x="163124" y="55457"/>
                    <a:pt x="154266" y="53354"/>
                    <a:pt x="145415" y="53354"/>
                  </a:cubicBezTo>
                  <a:close/>
                  <a:moveTo>
                    <a:pt x="145415" y="79555"/>
                  </a:moveTo>
                  <a:cubicBezTo>
                    <a:pt x="136563" y="79555"/>
                    <a:pt x="127719" y="81644"/>
                    <a:pt x="119653" y="85821"/>
                  </a:cubicBezTo>
                  <a:cubicBezTo>
                    <a:pt x="116081" y="87665"/>
                    <a:pt x="114698" y="92044"/>
                    <a:pt x="116542" y="95558"/>
                  </a:cubicBezTo>
                  <a:cubicBezTo>
                    <a:pt x="117832" y="98058"/>
                    <a:pt x="120364" y="99486"/>
                    <a:pt x="122972" y="99486"/>
                  </a:cubicBezTo>
                  <a:cubicBezTo>
                    <a:pt x="124091" y="99486"/>
                    <a:pt x="125224" y="99223"/>
                    <a:pt x="126279" y="98669"/>
                  </a:cubicBezTo>
                  <a:cubicBezTo>
                    <a:pt x="132271" y="95558"/>
                    <a:pt x="138839" y="94002"/>
                    <a:pt x="145407" y="94002"/>
                  </a:cubicBezTo>
                  <a:cubicBezTo>
                    <a:pt x="151976" y="94002"/>
                    <a:pt x="158544" y="95558"/>
                    <a:pt x="164536" y="98669"/>
                  </a:cubicBezTo>
                  <a:cubicBezTo>
                    <a:pt x="165608" y="99223"/>
                    <a:pt x="166753" y="99486"/>
                    <a:pt x="167879" y="99486"/>
                  </a:cubicBezTo>
                  <a:cubicBezTo>
                    <a:pt x="170504" y="99486"/>
                    <a:pt x="173023" y="98058"/>
                    <a:pt x="174273" y="95558"/>
                  </a:cubicBezTo>
                  <a:cubicBezTo>
                    <a:pt x="176117" y="92044"/>
                    <a:pt x="174734" y="87665"/>
                    <a:pt x="171219" y="85821"/>
                  </a:cubicBezTo>
                  <a:cubicBezTo>
                    <a:pt x="163124" y="81644"/>
                    <a:pt x="154266" y="79555"/>
                    <a:pt x="145415" y="79555"/>
                  </a:cubicBezTo>
                  <a:close/>
                  <a:moveTo>
                    <a:pt x="53344" y="79570"/>
                  </a:moveTo>
                  <a:cubicBezTo>
                    <a:pt x="44493" y="79570"/>
                    <a:pt x="35649" y="81673"/>
                    <a:pt x="27582" y="85879"/>
                  </a:cubicBezTo>
                  <a:cubicBezTo>
                    <a:pt x="24010" y="87722"/>
                    <a:pt x="22627" y="92044"/>
                    <a:pt x="24471" y="95616"/>
                  </a:cubicBezTo>
                  <a:cubicBezTo>
                    <a:pt x="25760" y="98072"/>
                    <a:pt x="28287" y="99487"/>
                    <a:pt x="30891" y="99487"/>
                  </a:cubicBezTo>
                  <a:cubicBezTo>
                    <a:pt x="32013" y="99487"/>
                    <a:pt x="33150" y="99225"/>
                    <a:pt x="34208" y="98669"/>
                  </a:cubicBezTo>
                  <a:cubicBezTo>
                    <a:pt x="40200" y="95558"/>
                    <a:pt x="46769" y="94002"/>
                    <a:pt x="53337" y="94002"/>
                  </a:cubicBezTo>
                  <a:cubicBezTo>
                    <a:pt x="59905" y="94002"/>
                    <a:pt x="66473" y="95558"/>
                    <a:pt x="72465" y="98669"/>
                  </a:cubicBezTo>
                  <a:cubicBezTo>
                    <a:pt x="73541" y="99225"/>
                    <a:pt x="74684" y="99487"/>
                    <a:pt x="75808" y="99487"/>
                  </a:cubicBezTo>
                  <a:cubicBezTo>
                    <a:pt x="78415" y="99487"/>
                    <a:pt x="80914" y="98072"/>
                    <a:pt x="82202" y="95616"/>
                  </a:cubicBezTo>
                  <a:cubicBezTo>
                    <a:pt x="84046" y="92044"/>
                    <a:pt x="82663" y="87722"/>
                    <a:pt x="79149" y="85879"/>
                  </a:cubicBezTo>
                  <a:cubicBezTo>
                    <a:pt x="71054" y="81673"/>
                    <a:pt x="62195" y="79570"/>
                    <a:pt x="53344" y="79570"/>
                  </a:cubicBezTo>
                  <a:close/>
                  <a:moveTo>
                    <a:pt x="145415" y="105785"/>
                  </a:moveTo>
                  <a:cubicBezTo>
                    <a:pt x="136563" y="105785"/>
                    <a:pt x="127719" y="107888"/>
                    <a:pt x="119653" y="112094"/>
                  </a:cubicBezTo>
                  <a:cubicBezTo>
                    <a:pt x="116081" y="113880"/>
                    <a:pt x="114698" y="118259"/>
                    <a:pt x="116542" y="121831"/>
                  </a:cubicBezTo>
                  <a:cubicBezTo>
                    <a:pt x="117830" y="124287"/>
                    <a:pt x="120357" y="125703"/>
                    <a:pt x="122962" y="125703"/>
                  </a:cubicBezTo>
                  <a:cubicBezTo>
                    <a:pt x="124084" y="125703"/>
                    <a:pt x="125221" y="125440"/>
                    <a:pt x="126279" y="124885"/>
                  </a:cubicBezTo>
                  <a:cubicBezTo>
                    <a:pt x="132271" y="121773"/>
                    <a:pt x="138839" y="120218"/>
                    <a:pt x="145407" y="120218"/>
                  </a:cubicBezTo>
                  <a:cubicBezTo>
                    <a:pt x="151976" y="120218"/>
                    <a:pt x="158544" y="121773"/>
                    <a:pt x="164536" y="124885"/>
                  </a:cubicBezTo>
                  <a:cubicBezTo>
                    <a:pt x="165612" y="125440"/>
                    <a:pt x="166760" y="125703"/>
                    <a:pt x="167889" y="125703"/>
                  </a:cubicBezTo>
                  <a:cubicBezTo>
                    <a:pt x="170510" y="125703"/>
                    <a:pt x="173025" y="124287"/>
                    <a:pt x="174273" y="121831"/>
                  </a:cubicBezTo>
                  <a:cubicBezTo>
                    <a:pt x="176117" y="118259"/>
                    <a:pt x="174734" y="113880"/>
                    <a:pt x="171219" y="112094"/>
                  </a:cubicBezTo>
                  <a:cubicBezTo>
                    <a:pt x="163124" y="107888"/>
                    <a:pt x="154266" y="105785"/>
                    <a:pt x="145415" y="105785"/>
                  </a:cubicBezTo>
                  <a:close/>
                  <a:moveTo>
                    <a:pt x="53344" y="105785"/>
                  </a:moveTo>
                  <a:cubicBezTo>
                    <a:pt x="44493" y="105785"/>
                    <a:pt x="35649" y="107888"/>
                    <a:pt x="27582" y="112094"/>
                  </a:cubicBezTo>
                  <a:cubicBezTo>
                    <a:pt x="24010" y="113938"/>
                    <a:pt x="22627" y="118317"/>
                    <a:pt x="24471" y="121831"/>
                  </a:cubicBezTo>
                  <a:cubicBezTo>
                    <a:pt x="25761" y="124331"/>
                    <a:pt x="28293" y="125759"/>
                    <a:pt x="30901" y="125759"/>
                  </a:cubicBezTo>
                  <a:cubicBezTo>
                    <a:pt x="32020" y="125759"/>
                    <a:pt x="33153" y="125496"/>
                    <a:pt x="34208" y="124942"/>
                  </a:cubicBezTo>
                  <a:cubicBezTo>
                    <a:pt x="40200" y="121831"/>
                    <a:pt x="46769" y="120275"/>
                    <a:pt x="53337" y="120275"/>
                  </a:cubicBezTo>
                  <a:cubicBezTo>
                    <a:pt x="59905" y="120275"/>
                    <a:pt x="66473" y="121831"/>
                    <a:pt x="72465" y="124942"/>
                  </a:cubicBezTo>
                  <a:cubicBezTo>
                    <a:pt x="73523" y="125471"/>
                    <a:pt x="74652" y="125722"/>
                    <a:pt x="75763" y="125722"/>
                  </a:cubicBezTo>
                  <a:cubicBezTo>
                    <a:pt x="78404" y="125722"/>
                    <a:pt x="80945" y="124305"/>
                    <a:pt x="82202" y="121831"/>
                  </a:cubicBezTo>
                  <a:cubicBezTo>
                    <a:pt x="84046" y="118259"/>
                    <a:pt x="82663" y="113880"/>
                    <a:pt x="79091" y="112094"/>
                  </a:cubicBezTo>
                  <a:lnTo>
                    <a:pt x="79149" y="112094"/>
                  </a:lnTo>
                  <a:cubicBezTo>
                    <a:pt x="71054" y="107888"/>
                    <a:pt x="62195" y="105785"/>
                    <a:pt x="53344" y="105785"/>
                  </a:cubicBezTo>
                  <a:close/>
                  <a:moveTo>
                    <a:pt x="53344" y="132044"/>
                  </a:moveTo>
                  <a:cubicBezTo>
                    <a:pt x="44493" y="132044"/>
                    <a:pt x="35649" y="134132"/>
                    <a:pt x="27582" y="138309"/>
                  </a:cubicBezTo>
                  <a:cubicBezTo>
                    <a:pt x="24010" y="140153"/>
                    <a:pt x="22627" y="144532"/>
                    <a:pt x="24471" y="148046"/>
                  </a:cubicBezTo>
                  <a:cubicBezTo>
                    <a:pt x="25761" y="150546"/>
                    <a:pt x="28293" y="151974"/>
                    <a:pt x="30901" y="151974"/>
                  </a:cubicBezTo>
                  <a:cubicBezTo>
                    <a:pt x="32020" y="151974"/>
                    <a:pt x="33153" y="151711"/>
                    <a:pt x="34208" y="151158"/>
                  </a:cubicBezTo>
                  <a:cubicBezTo>
                    <a:pt x="40200" y="148046"/>
                    <a:pt x="46769" y="146491"/>
                    <a:pt x="53337" y="146491"/>
                  </a:cubicBezTo>
                  <a:cubicBezTo>
                    <a:pt x="59905" y="146491"/>
                    <a:pt x="66473" y="148046"/>
                    <a:pt x="72465" y="151158"/>
                  </a:cubicBezTo>
                  <a:cubicBezTo>
                    <a:pt x="73538" y="151711"/>
                    <a:pt x="74683" y="151974"/>
                    <a:pt x="75809" y="151974"/>
                  </a:cubicBezTo>
                  <a:cubicBezTo>
                    <a:pt x="78433" y="151974"/>
                    <a:pt x="80953" y="150546"/>
                    <a:pt x="82202" y="148046"/>
                  </a:cubicBezTo>
                  <a:cubicBezTo>
                    <a:pt x="84046" y="144532"/>
                    <a:pt x="82663" y="140153"/>
                    <a:pt x="79149" y="138309"/>
                  </a:cubicBezTo>
                  <a:cubicBezTo>
                    <a:pt x="71054" y="134132"/>
                    <a:pt x="62195" y="132044"/>
                    <a:pt x="53344" y="132044"/>
                  </a:cubicBezTo>
                  <a:close/>
                  <a:moveTo>
                    <a:pt x="53337" y="14463"/>
                  </a:moveTo>
                  <a:cubicBezTo>
                    <a:pt x="66848" y="14463"/>
                    <a:pt x="80359" y="18295"/>
                    <a:pt x="92170" y="25958"/>
                  </a:cubicBezTo>
                  <a:lnTo>
                    <a:pt x="92170" y="167866"/>
                  </a:lnTo>
                  <a:cubicBezTo>
                    <a:pt x="79984" y="161673"/>
                    <a:pt x="66675" y="158576"/>
                    <a:pt x="53358" y="158576"/>
                  </a:cubicBezTo>
                  <a:cubicBezTo>
                    <a:pt x="40042" y="158576"/>
                    <a:pt x="26718" y="161673"/>
                    <a:pt x="14503" y="167866"/>
                  </a:cubicBezTo>
                  <a:lnTo>
                    <a:pt x="14503" y="25958"/>
                  </a:lnTo>
                  <a:cubicBezTo>
                    <a:pt x="26315" y="18295"/>
                    <a:pt x="39826" y="14463"/>
                    <a:pt x="53337" y="14463"/>
                  </a:cubicBezTo>
                  <a:close/>
                  <a:moveTo>
                    <a:pt x="145465" y="14463"/>
                  </a:moveTo>
                  <a:cubicBezTo>
                    <a:pt x="158976" y="14463"/>
                    <a:pt x="172487" y="18295"/>
                    <a:pt x="184298" y="25958"/>
                  </a:cubicBezTo>
                  <a:lnTo>
                    <a:pt x="184298" y="167866"/>
                  </a:lnTo>
                  <a:cubicBezTo>
                    <a:pt x="172084" y="161673"/>
                    <a:pt x="158760" y="158576"/>
                    <a:pt x="145443" y="158576"/>
                  </a:cubicBezTo>
                  <a:cubicBezTo>
                    <a:pt x="132127" y="158576"/>
                    <a:pt x="118818" y="161673"/>
                    <a:pt x="106632" y="167866"/>
                  </a:cubicBezTo>
                  <a:lnTo>
                    <a:pt x="106632" y="25958"/>
                  </a:lnTo>
                  <a:cubicBezTo>
                    <a:pt x="118443" y="18295"/>
                    <a:pt x="131954" y="14463"/>
                    <a:pt x="145465" y="14463"/>
                  </a:cubicBezTo>
                  <a:close/>
                  <a:moveTo>
                    <a:pt x="53300" y="0"/>
                  </a:moveTo>
                  <a:cubicBezTo>
                    <a:pt x="35625" y="0"/>
                    <a:pt x="17981" y="5476"/>
                    <a:pt x="3038" y="16336"/>
                  </a:cubicBezTo>
                  <a:cubicBezTo>
                    <a:pt x="1137" y="17719"/>
                    <a:pt x="42" y="19908"/>
                    <a:pt x="42" y="22213"/>
                  </a:cubicBezTo>
                  <a:lnTo>
                    <a:pt x="42" y="180772"/>
                  </a:lnTo>
                  <a:cubicBezTo>
                    <a:pt x="0" y="185053"/>
                    <a:pt x="3495" y="188014"/>
                    <a:pt x="7241" y="188014"/>
                  </a:cubicBezTo>
                  <a:cubicBezTo>
                    <a:pt x="8689" y="188014"/>
                    <a:pt x="10174" y="187571"/>
                    <a:pt x="11507" y="186592"/>
                  </a:cubicBezTo>
                  <a:cubicBezTo>
                    <a:pt x="23981" y="177546"/>
                    <a:pt x="38645" y="173023"/>
                    <a:pt x="53308" y="173023"/>
                  </a:cubicBezTo>
                  <a:cubicBezTo>
                    <a:pt x="67971" y="173023"/>
                    <a:pt x="82635" y="177546"/>
                    <a:pt x="95109" y="186592"/>
                  </a:cubicBezTo>
                  <a:cubicBezTo>
                    <a:pt x="95397" y="186822"/>
                    <a:pt x="95742" y="187053"/>
                    <a:pt x="96088" y="187225"/>
                  </a:cubicBezTo>
                  <a:cubicBezTo>
                    <a:pt x="96607" y="187456"/>
                    <a:pt x="97183" y="187686"/>
                    <a:pt x="97816" y="187802"/>
                  </a:cubicBezTo>
                  <a:lnTo>
                    <a:pt x="98047" y="187859"/>
                  </a:lnTo>
                  <a:cubicBezTo>
                    <a:pt x="98508" y="187917"/>
                    <a:pt x="98911" y="187974"/>
                    <a:pt x="99372" y="187974"/>
                  </a:cubicBezTo>
                  <a:cubicBezTo>
                    <a:pt x="99430" y="187974"/>
                    <a:pt x="99545" y="187974"/>
                    <a:pt x="99660" y="187917"/>
                  </a:cubicBezTo>
                  <a:cubicBezTo>
                    <a:pt x="99891" y="187917"/>
                    <a:pt x="100121" y="187917"/>
                    <a:pt x="100409" y="187859"/>
                  </a:cubicBezTo>
                  <a:cubicBezTo>
                    <a:pt x="100755" y="187802"/>
                    <a:pt x="101101" y="187744"/>
                    <a:pt x="101504" y="187629"/>
                  </a:cubicBezTo>
                  <a:cubicBezTo>
                    <a:pt x="101734" y="187571"/>
                    <a:pt x="101965" y="187456"/>
                    <a:pt x="102195" y="187341"/>
                  </a:cubicBezTo>
                  <a:cubicBezTo>
                    <a:pt x="102368" y="187283"/>
                    <a:pt x="102483" y="187283"/>
                    <a:pt x="102656" y="187168"/>
                  </a:cubicBezTo>
                  <a:cubicBezTo>
                    <a:pt x="102829" y="187110"/>
                    <a:pt x="102944" y="186995"/>
                    <a:pt x="103117" y="186880"/>
                  </a:cubicBezTo>
                  <a:cubicBezTo>
                    <a:pt x="103290" y="186765"/>
                    <a:pt x="103463" y="186707"/>
                    <a:pt x="103636" y="186592"/>
                  </a:cubicBezTo>
                  <a:cubicBezTo>
                    <a:pt x="116081" y="177546"/>
                    <a:pt x="130744" y="173023"/>
                    <a:pt x="145415" y="173023"/>
                  </a:cubicBezTo>
                  <a:cubicBezTo>
                    <a:pt x="160085" y="173023"/>
                    <a:pt x="174763" y="177546"/>
                    <a:pt x="187237" y="186592"/>
                  </a:cubicBezTo>
                  <a:cubicBezTo>
                    <a:pt x="188570" y="187571"/>
                    <a:pt x="190055" y="188014"/>
                    <a:pt x="191503" y="188014"/>
                  </a:cubicBezTo>
                  <a:cubicBezTo>
                    <a:pt x="195249" y="188014"/>
                    <a:pt x="198744" y="185053"/>
                    <a:pt x="198702" y="180772"/>
                  </a:cubicBezTo>
                  <a:lnTo>
                    <a:pt x="198702" y="22213"/>
                  </a:lnTo>
                  <a:cubicBezTo>
                    <a:pt x="198702" y="19908"/>
                    <a:pt x="197608" y="17719"/>
                    <a:pt x="195706" y="16336"/>
                  </a:cubicBezTo>
                  <a:cubicBezTo>
                    <a:pt x="180763" y="5476"/>
                    <a:pt x="163119" y="0"/>
                    <a:pt x="145444" y="0"/>
                  </a:cubicBezTo>
                  <a:cubicBezTo>
                    <a:pt x="129454" y="0"/>
                    <a:pt x="113438" y="4482"/>
                    <a:pt x="99372" y="13513"/>
                  </a:cubicBezTo>
                  <a:cubicBezTo>
                    <a:pt x="85306" y="4482"/>
                    <a:pt x="69290" y="0"/>
                    <a:pt x="53300"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91"/>
            <p:cNvSpPr/>
            <p:nvPr/>
          </p:nvSpPr>
          <p:spPr>
            <a:xfrm>
              <a:off x="11110634" y="3347049"/>
              <a:ext cx="549126" cy="543358"/>
            </a:xfrm>
            <a:custGeom>
              <a:avLst/>
              <a:gdLst/>
              <a:ahLst/>
              <a:cxnLst/>
              <a:rect l="l" t="t" r="r" b="b"/>
              <a:pathLst>
                <a:path w="192507" h="190485" extrusionOk="0">
                  <a:moveTo>
                    <a:pt x="102499" y="25705"/>
                  </a:moveTo>
                  <a:cubicBezTo>
                    <a:pt x="117558" y="25705"/>
                    <a:pt x="132326" y="30316"/>
                    <a:pt x="144759" y="38897"/>
                  </a:cubicBezTo>
                  <a:cubicBezTo>
                    <a:pt x="146043" y="39778"/>
                    <a:pt x="147534" y="40214"/>
                    <a:pt x="149024" y="40214"/>
                  </a:cubicBezTo>
                  <a:cubicBezTo>
                    <a:pt x="150990" y="40214"/>
                    <a:pt x="152955" y="39456"/>
                    <a:pt x="154449" y="37963"/>
                  </a:cubicBezTo>
                  <a:lnTo>
                    <a:pt x="166356" y="26055"/>
                  </a:lnTo>
                  <a:lnTo>
                    <a:pt x="166356" y="70592"/>
                  </a:lnTo>
                  <a:lnTo>
                    <a:pt x="121819" y="70592"/>
                  </a:lnTo>
                  <a:lnTo>
                    <a:pt x="130166" y="62245"/>
                  </a:lnTo>
                  <a:cubicBezTo>
                    <a:pt x="133844" y="58568"/>
                    <a:pt x="132852" y="52439"/>
                    <a:pt x="128240" y="50045"/>
                  </a:cubicBezTo>
                  <a:cubicBezTo>
                    <a:pt x="120302" y="45960"/>
                    <a:pt x="111430" y="43858"/>
                    <a:pt x="102499" y="43858"/>
                  </a:cubicBezTo>
                  <a:cubicBezTo>
                    <a:pt x="80318" y="43858"/>
                    <a:pt x="60180" y="56875"/>
                    <a:pt x="51016" y="77071"/>
                  </a:cubicBezTo>
                  <a:cubicBezTo>
                    <a:pt x="41852" y="97267"/>
                    <a:pt x="45296" y="120966"/>
                    <a:pt x="59888" y="137660"/>
                  </a:cubicBezTo>
                  <a:cubicBezTo>
                    <a:pt x="70809" y="150153"/>
                    <a:pt x="86437" y="157023"/>
                    <a:pt x="102516" y="157023"/>
                  </a:cubicBezTo>
                  <a:cubicBezTo>
                    <a:pt x="107922" y="157023"/>
                    <a:pt x="113379" y="156246"/>
                    <a:pt x="118726" y="154645"/>
                  </a:cubicBezTo>
                  <a:cubicBezTo>
                    <a:pt x="139973" y="148283"/>
                    <a:pt x="155558" y="130071"/>
                    <a:pt x="158535" y="108066"/>
                  </a:cubicBezTo>
                  <a:lnTo>
                    <a:pt x="176863" y="108066"/>
                  </a:lnTo>
                  <a:cubicBezTo>
                    <a:pt x="173828" y="137484"/>
                    <a:pt x="153807" y="162292"/>
                    <a:pt x="125730" y="171514"/>
                  </a:cubicBezTo>
                  <a:cubicBezTo>
                    <a:pt x="118112" y="174001"/>
                    <a:pt x="110293" y="175207"/>
                    <a:pt x="102546" y="175207"/>
                  </a:cubicBezTo>
                  <a:cubicBezTo>
                    <a:pt x="81742" y="175207"/>
                    <a:pt x="61466" y="166509"/>
                    <a:pt x="47047" y="150559"/>
                  </a:cubicBezTo>
                  <a:cubicBezTo>
                    <a:pt x="27259" y="128612"/>
                    <a:pt x="22239" y="97092"/>
                    <a:pt x="34205" y="70125"/>
                  </a:cubicBezTo>
                  <a:cubicBezTo>
                    <a:pt x="46230" y="43099"/>
                    <a:pt x="72963" y="25705"/>
                    <a:pt x="102499" y="25705"/>
                  </a:cubicBezTo>
                  <a:close/>
                  <a:moveTo>
                    <a:pt x="173936" y="0"/>
                  </a:moveTo>
                  <a:cubicBezTo>
                    <a:pt x="172058" y="0"/>
                    <a:pt x="170139" y="694"/>
                    <a:pt x="168574" y="2240"/>
                  </a:cubicBezTo>
                  <a:lnTo>
                    <a:pt x="147969" y="22845"/>
                  </a:lnTo>
                  <a:cubicBezTo>
                    <a:pt x="133517" y="14365"/>
                    <a:pt x="117899" y="10422"/>
                    <a:pt x="102578" y="10422"/>
                  </a:cubicBezTo>
                  <a:cubicBezTo>
                    <a:pt x="63693" y="10422"/>
                    <a:pt x="26723" y="35819"/>
                    <a:pt x="15585" y="76896"/>
                  </a:cubicBezTo>
                  <a:cubicBezTo>
                    <a:pt x="0" y="134157"/>
                    <a:pt x="43194" y="190485"/>
                    <a:pt x="102499" y="190485"/>
                  </a:cubicBezTo>
                  <a:cubicBezTo>
                    <a:pt x="152172" y="190426"/>
                    <a:pt x="192448" y="150151"/>
                    <a:pt x="192506" y="100478"/>
                  </a:cubicBezTo>
                  <a:cubicBezTo>
                    <a:pt x="192506" y="96275"/>
                    <a:pt x="189062" y="92831"/>
                    <a:pt x="184860" y="92831"/>
                  </a:cubicBezTo>
                  <a:lnTo>
                    <a:pt x="151472" y="92831"/>
                  </a:lnTo>
                  <a:cubicBezTo>
                    <a:pt x="147211" y="92831"/>
                    <a:pt x="143825" y="96275"/>
                    <a:pt x="143825" y="100478"/>
                  </a:cubicBezTo>
                  <a:cubicBezTo>
                    <a:pt x="143825" y="117930"/>
                    <a:pt x="132793" y="133515"/>
                    <a:pt x="116333" y="139411"/>
                  </a:cubicBezTo>
                  <a:cubicBezTo>
                    <a:pt x="111809" y="141015"/>
                    <a:pt x="107141" y="141790"/>
                    <a:pt x="102519" y="141790"/>
                  </a:cubicBezTo>
                  <a:cubicBezTo>
                    <a:pt x="90322" y="141790"/>
                    <a:pt x="78454" y="136390"/>
                    <a:pt x="70453" y="126569"/>
                  </a:cubicBezTo>
                  <a:cubicBezTo>
                    <a:pt x="59421" y="112969"/>
                    <a:pt x="58079" y="93940"/>
                    <a:pt x="67185" y="78997"/>
                  </a:cubicBezTo>
                  <a:cubicBezTo>
                    <a:pt x="74763" y="66480"/>
                    <a:pt x="88281" y="59124"/>
                    <a:pt x="102523" y="59124"/>
                  </a:cubicBezTo>
                  <a:cubicBezTo>
                    <a:pt x="105282" y="59124"/>
                    <a:pt x="108070" y="59400"/>
                    <a:pt x="110846" y="59968"/>
                  </a:cubicBezTo>
                  <a:lnTo>
                    <a:pt x="98004" y="72868"/>
                  </a:lnTo>
                  <a:cubicBezTo>
                    <a:pt x="93160" y="77655"/>
                    <a:pt x="96603" y="85885"/>
                    <a:pt x="103374" y="85885"/>
                  </a:cubicBezTo>
                  <a:lnTo>
                    <a:pt x="174003" y="85885"/>
                  </a:lnTo>
                  <a:cubicBezTo>
                    <a:pt x="178205" y="85885"/>
                    <a:pt x="181591" y="82441"/>
                    <a:pt x="181591" y="78238"/>
                  </a:cubicBezTo>
                  <a:lnTo>
                    <a:pt x="181591" y="7669"/>
                  </a:lnTo>
                  <a:cubicBezTo>
                    <a:pt x="181630" y="3045"/>
                    <a:pt x="177871" y="0"/>
                    <a:pt x="173936"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91"/>
            <p:cNvSpPr/>
            <p:nvPr/>
          </p:nvSpPr>
          <p:spPr>
            <a:xfrm>
              <a:off x="11846888" y="3348122"/>
              <a:ext cx="453445" cy="536279"/>
            </a:xfrm>
            <a:custGeom>
              <a:avLst/>
              <a:gdLst/>
              <a:ahLst/>
              <a:cxnLst/>
              <a:rect l="l" t="t" r="r" b="b"/>
              <a:pathLst>
                <a:path w="158964" h="188003" extrusionOk="0">
                  <a:moveTo>
                    <a:pt x="79511" y="13022"/>
                  </a:moveTo>
                  <a:cubicBezTo>
                    <a:pt x="83083" y="13022"/>
                    <a:pt x="86022" y="15961"/>
                    <a:pt x="86022" y="19590"/>
                  </a:cubicBezTo>
                  <a:cubicBezTo>
                    <a:pt x="86022" y="20109"/>
                    <a:pt x="86079" y="20628"/>
                    <a:pt x="86195" y="21204"/>
                  </a:cubicBezTo>
                  <a:lnTo>
                    <a:pt x="72712" y="21204"/>
                  </a:lnTo>
                  <a:cubicBezTo>
                    <a:pt x="72885" y="20628"/>
                    <a:pt x="72943" y="20109"/>
                    <a:pt x="72943" y="19590"/>
                  </a:cubicBezTo>
                  <a:cubicBezTo>
                    <a:pt x="72943" y="15961"/>
                    <a:pt x="75881" y="13022"/>
                    <a:pt x="79511" y="13022"/>
                  </a:cubicBezTo>
                  <a:close/>
                  <a:moveTo>
                    <a:pt x="145942" y="34225"/>
                  </a:moveTo>
                  <a:lnTo>
                    <a:pt x="145942" y="52489"/>
                  </a:lnTo>
                  <a:lnTo>
                    <a:pt x="13022" y="52489"/>
                  </a:lnTo>
                  <a:lnTo>
                    <a:pt x="13022" y="34225"/>
                  </a:lnTo>
                  <a:close/>
                  <a:moveTo>
                    <a:pt x="91207" y="77207"/>
                  </a:moveTo>
                  <a:cubicBezTo>
                    <a:pt x="87635" y="77207"/>
                    <a:pt x="84696" y="80145"/>
                    <a:pt x="84696" y="83717"/>
                  </a:cubicBezTo>
                  <a:lnTo>
                    <a:pt x="84696" y="156717"/>
                  </a:lnTo>
                  <a:cubicBezTo>
                    <a:pt x="84696" y="160289"/>
                    <a:pt x="87635" y="163228"/>
                    <a:pt x="91207" y="163228"/>
                  </a:cubicBezTo>
                  <a:cubicBezTo>
                    <a:pt x="94837" y="163228"/>
                    <a:pt x="97775" y="160289"/>
                    <a:pt x="97718" y="156717"/>
                  </a:cubicBezTo>
                  <a:lnTo>
                    <a:pt x="97718" y="83717"/>
                  </a:lnTo>
                  <a:cubicBezTo>
                    <a:pt x="97718" y="80145"/>
                    <a:pt x="94837" y="77207"/>
                    <a:pt x="91207" y="77207"/>
                  </a:cubicBezTo>
                  <a:close/>
                  <a:moveTo>
                    <a:pt x="114715" y="77207"/>
                  </a:moveTo>
                  <a:cubicBezTo>
                    <a:pt x="111085" y="77207"/>
                    <a:pt x="108146" y="80145"/>
                    <a:pt x="108146" y="83717"/>
                  </a:cubicBezTo>
                  <a:lnTo>
                    <a:pt x="108146" y="156717"/>
                  </a:lnTo>
                  <a:cubicBezTo>
                    <a:pt x="108146" y="160289"/>
                    <a:pt x="111085" y="163228"/>
                    <a:pt x="114715" y="163228"/>
                  </a:cubicBezTo>
                  <a:cubicBezTo>
                    <a:pt x="118287" y="163228"/>
                    <a:pt x="121225" y="160289"/>
                    <a:pt x="121225" y="156717"/>
                  </a:cubicBezTo>
                  <a:lnTo>
                    <a:pt x="121225" y="83717"/>
                  </a:lnTo>
                  <a:cubicBezTo>
                    <a:pt x="121225" y="80145"/>
                    <a:pt x="118287" y="77207"/>
                    <a:pt x="114715" y="77207"/>
                  </a:cubicBezTo>
                  <a:close/>
                  <a:moveTo>
                    <a:pt x="44250" y="77207"/>
                  </a:moveTo>
                  <a:cubicBezTo>
                    <a:pt x="40620" y="77207"/>
                    <a:pt x="37739" y="80145"/>
                    <a:pt x="37739" y="83717"/>
                  </a:cubicBezTo>
                  <a:lnTo>
                    <a:pt x="37739" y="156717"/>
                  </a:lnTo>
                  <a:cubicBezTo>
                    <a:pt x="37739" y="160312"/>
                    <a:pt x="40621" y="163228"/>
                    <a:pt x="44203" y="163228"/>
                  </a:cubicBezTo>
                  <a:cubicBezTo>
                    <a:pt x="44238" y="163228"/>
                    <a:pt x="44273" y="163228"/>
                    <a:pt x="44308" y="163228"/>
                  </a:cubicBezTo>
                  <a:cubicBezTo>
                    <a:pt x="47880" y="163228"/>
                    <a:pt x="50761" y="160289"/>
                    <a:pt x="50761" y="156717"/>
                  </a:cubicBezTo>
                  <a:lnTo>
                    <a:pt x="50761" y="83717"/>
                  </a:lnTo>
                  <a:cubicBezTo>
                    <a:pt x="50761" y="80145"/>
                    <a:pt x="47822" y="77207"/>
                    <a:pt x="44250" y="77207"/>
                  </a:cubicBezTo>
                  <a:close/>
                  <a:moveTo>
                    <a:pt x="67700" y="77207"/>
                  </a:moveTo>
                  <a:cubicBezTo>
                    <a:pt x="64128" y="77207"/>
                    <a:pt x="61189" y="80145"/>
                    <a:pt x="61189" y="83717"/>
                  </a:cubicBezTo>
                  <a:lnTo>
                    <a:pt x="61189" y="156717"/>
                  </a:lnTo>
                  <a:cubicBezTo>
                    <a:pt x="61189" y="160312"/>
                    <a:pt x="64071" y="163228"/>
                    <a:pt x="67652" y="163228"/>
                  </a:cubicBezTo>
                  <a:cubicBezTo>
                    <a:pt x="67687" y="163228"/>
                    <a:pt x="67722" y="163228"/>
                    <a:pt x="67757" y="163228"/>
                  </a:cubicBezTo>
                  <a:cubicBezTo>
                    <a:pt x="71330" y="163228"/>
                    <a:pt x="74268" y="160289"/>
                    <a:pt x="74210" y="156717"/>
                  </a:cubicBezTo>
                  <a:lnTo>
                    <a:pt x="74210" y="83717"/>
                  </a:lnTo>
                  <a:cubicBezTo>
                    <a:pt x="74210" y="80145"/>
                    <a:pt x="71330" y="77207"/>
                    <a:pt x="67700" y="77207"/>
                  </a:cubicBezTo>
                  <a:close/>
                  <a:moveTo>
                    <a:pt x="131596" y="65453"/>
                  </a:moveTo>
                  <a:lnTo>
                    <a:pt x="131596" y="168471"/>
                  </a:lnTo>
                  <a:cubicBezTo>
                    <a:pt x="131596" y="172043"/>
                    <a:pt x="128715" y="174924"/>
                    <a:pt x="125143" y="174981"/>
                  </a:cubicBezTo>
                  <a:lnTo>
                    <a:pt x="33879" y="174981"/>
                  </a:lnTo>
                  <a:cubicBezTo>
                    <a:pt x="30307" y="174924"/>
                    <a:pt x="27368" y="172043"/>
                    <a:pt x="27368" y="168471"/>
                  </a:cubicBezTo>
                  <a:lnTo>
                    <a:pt x="27368" y="65453"/>
                  </a:lnTo>
                  <a:close/>
                  <a:moveTo>
                    <a:pt x="79511" y="1"/>
                  </a:moveTo>
                  <a:cubicBezTo>
                    <a:pt x="68679" y="1"/>
                    <a:pt x="59922" y="8759"/>
                    <a:pt x="59922" y="19533"/>
                  </a:cubicBezTo>
                  <a:cubicBezTo>
                    <a:pt x="59922" y="20109"/>
                    <a:pt x="60037" y="20628"/>
                    <a:pt x="60152" y="21204"/>
                  </a:cubicBezTo>
                  <a:lnTo>
                    <a:pt x="6511" y="21204"/>
                  </a:lnTo>
                  <a:cubicBezTo>
                    <a:pt x="6476" y="21203"/>
                    <a:pt x="6441" y="21203"/>
                    <a:pt x="6406" y="21203"/>
                  </a:cubicBezTo>
                  <a:cubicBezTo>
                    <a:pt x="2826" y="21203"/>
                    <a:pt x="1" y="24120"/>
                    <a:pt x="1" y="27714"/>
                  </a:cubicBezTo>
                  <a:lnTo>
                    <a:pt x="1" y="58942"/>
                  </a:lnTo>
                  <a:cubicBezTo>
                    <a:pt x="1" y="62572"/>
                    <a:pt x="2882" y="65511"/>
                    <a:pt x="6511" y="65511"/>
                  </a:cubicBezTo>
                  <a:lnTo>
                    <a:pt x="14347" y="65511"/>
                  </a:lnTo>
                  <a:lnTo>
                    <a:pt x="14347" y="168471"/>
                  </a:lnTo>
                  <a:cubicBezTo>
                    <a:pt x="14347" y="179245"/>
                    <a:pt x="23105" y="188003"/>
                    <a:pt x="33879" y="188003"/>
                  </a:cubicBezTo>
                  <a:lnTo>
                    <a:pt x="125085" y="188003"/>
                  </a:lnTo>
                  <a:cubicBezTo>
                    <a:pt x="135860" y="188003"/>
                    <a:pt x="144617" y="179245"/>
                    <a:pt x="144617" y="168471"/>
                  </a:cubicBezTo>
                  <a:lnTo>
                    <a:pt x="144617" y="65453"/>
                  </a:lnTo>
                  <a:lnTo>
                    <a:pt x="152453" y="65453"/>
                  </a:lnTo>
                  <a:cubicBezTo>
                    <a:pt x="156083" y="65453"/>
                    <a:pt x="158964" y="62515"/>
                    <a:pt x="158964" y="58942"/>
                  </a:cubicBezTo>
                  <a:lnTo>
                    <a:pt x="158964" y="27714"/>
                  </a:lnTo>
                  <a:cubicBezTo>
                    <a:pt x="158964" y="24120"/>
                    <a:pt x="156138" y="21203"/>
                    <a:pt x="152558" y="21203"/>
                  </a:cubicBezTo>
                  <a:cubicBezTo>
                    <a:pt x="152523" y="21203"/>
                    <a:pt x="152488" y="21203"/>
                    <a:pt x="152453" y="21204"/>
                  </a:cubicBezTo>
                  <a:lnTo>
                    <a:pt x="98812" y="21204"/>
                  </a:lnTo>
                  <a:cubicBezTo>
                    <a:pt x="98928" y="20628"/>
                    <a:pt x="99043" y="20109"/>
                    <a:pt x="99043" y="19533"/>
                  </a:cubicBezTo>
                  <a:cubicBezTo>
                    <a:pt x="99043" y="8759"/>
                    <a:pt x="90285" y="1"/>
                    <a:pt x="79511"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91"/>
            <p:cNvSpPr txBox="1"/>
            <p:nvPr/>
          </p:nvSpPr>
          <p:spPr>
            <a:xfrm>
              <a:off x="9559872" y="3950610"/>
              <a:ext cx="7704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EC5D71"/>
                  </a:solidFill>
                  <a:latin typeface="Roboto"/>
                  <a:ea typeface="Roboto"/>
                  <a:cs typeface="Roboto"/>
                  <a:sym typeface="Roboto"/>
                </a:rPr>
                <a:t>C</a:t>
              </a:r>
              <a:r>
                <a:rPr lang="en">
                  <a:latin typeface="Roboto"/>
                  <a:ea typeface="Roboto"/>
                  <a:cs typeface="Roboto"/>
                  <a:sym typeface="Roboto"/>
                </a:rPr>
                <a:t>reate</a:t>
              </a:r>
              <a:endParaRPr>
                <a:latin typeface="Roboto"/>
                <a:ea typeface="Roboto"/>
                <a:cs typeface="Roboto"/>
                <a:sym typeface="Roboto"/>
              </a:endParaRPr>
            </a:p>
          </p:txBody>
        </p:sp>
        <p:sp>
          <p:nvSpPr>
            <p:cNvPr id="3195" name="Google Shape;3195;p191"/>
            <p:cNvSpPr txBox="1"/>
            <p:nvPr/>
          </p:nvSpPr>
          <p:spPr>
            <a:xfrm>
              <a:off x="10191863" y="3950610"/>
              <a:ext cx="9297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R</a:t>
              </a:r>
              <a:r>
                <a:rPr lang="en">
                  <a:solidFill>
                    <a:srgbClr val="F6B26B"/>
                  </a:solidFill>
                  <a:latin typeface="Roboto Light"/>
                  <a:ea typeface="Roboto Light"/>
                  <a:cs typeface="Roboto Light"/>
                  <a:sym typeface="Roboto Light"/>
                </a:rPr>
                <a:t>ead</a:t>
              </a:r>
              <a:endParaRPr>
                <a:solidFill>
                  <a:srgbClr val="F6B26B"/>
                </a:solidFill>
                <a:latin typeface="Roboto Light"/>
                <a:ea typeface="Roboto Light"/>
                <a:cs typeface="Roboto Light"/>
                <a:sym typeface="Roboto Light"/>
              </a:endParaRPr>
            </a:p>
          </p:txBody>
        </p:sp>
        <p:sp>
          <p:nvSpPr>
            <p:cNvPr id="3196" name="Google Shape;3196;p191"/>
            <p:cNvSpPr txBox="1"/>
            <p:nvPr/>
          </p:nvSpPr>
          <p:spPr>
            <a:xfrm>
              <a:off x="10969235" y="3950610"/>
              <a:ext cx="8319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U</a:t>
              </a:r>
              <a:r>
                <a:rPr lang="en">
                  <a:solidFill>
                    <a:srgbClr val="F6B26B"/>
                  </a:solidFill>
                  <a:latin typeface="Roboto Light"/>
                  <a:ea typeface="Roboto Light"/>
                  <a:cs typeface="Roboto Light"/>
                  <a:sym typeface="Roboto Light"/>
                </a:rPr>
                <a:t>pdate</a:t>
              </a:r>
              <a:endParaRPr>
                <a:solidFill>
                  <a:srgbClr val="F6B26B"/>
                </a:solidFill>
                <a:latin typeface="Roboto Light"/>
                <a:ea typeface="Roboto Light"/>
                <a:cs typeface="Roboto Light"/>
                <a:sym typeface="Roboto Light"/>
              </a:endParaRPr>
            </a:p>
          </p:txBody>
        </p:sp>
        <p:sp>
          <p:nvSpPr>
            <p:cNvPr id="3197" name="Google Shape;3197;p191"/>
            <p:cNvSpPr txBox="1"/>
            <p:nvPr/>
          </p:nvSpPr>
          <p:spPr>
            <a:xfrm>
              <a:off x="11701766" y="3950610"/>
              <a:ext cx="7437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D</a:t>
              </a:r>
              <a:r>
                <a:rPr lang="en">
                  <a:solidFill>
                    <a:srgbClr val="F6B26B"/>
                  </a:solidFill>
                  <a:latin typeface="Roboto Light"/>
                  <a:ea typeface="Roboto Light"/>
                  <a:cs typeface="Roboto Light"/>
                  <a:sym typeface="Roboto Light"/>
                </a:rPr>
                <a:t>elete</a:t>
              </a:r>
              <a:endParaRPr>
                <a:solidFill>
                  <a:srgbClr val="F6B26B"/>
                </a:solidFill>
                <a:latin typeface="Roboto Light"/>
                <a:ea typeface="Roboto Light"/>
                <a:cs typeface="Roboto Light"/>
                <a:sym typeface="Roboto Light"/>
              </a:endParaRPr>
            </a:p>
          </p:txBody>
        </p:sp>
        <p:sp>
          <p:nvSpPr>
            <p:cNvPr id="3198" name="Google Shape;3198;p191"/>
            <p:cNvSpPr txBox="1"/>
            <p:nvPr/>
          </p:nvSpPr>
          <p:spPr>
            <a:xfrm>
              <a:off x="10634575" y="4334777"/>
              <a:ext cx="770400" cy="23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EC5D71"/>
                  </a:solidFill>
                  <a:latin typeface="Roboto"/>
                  <a:ea typeface="Roboto"/>
                  <a:cs typeface="Roboto"/>
                  <a:sym typeface="Roboto"/>
                </a:rPr>
                <a:t>CRUD</a:t>
              </a:r>
              <a:endParaRPr sz="1800">
                <a:latin typeface="Roboto Light"/>
                <a:ea typeface="Roboto Light"/>
                <a:cs typeface="Roboto Light"/>
                <a:sym typeface="Roboto Light"/>
              </a:endParaRPr>
            </a:p>
          </p:txBody>
        </p:sp>
        <p:sp>
          <p:nvSpPr>
            <p:cNvPr id="3199" name="Google Shape;3199;p191"/>
            <p:cNvSpPr/>
            <p:nvPr/>
          </p:nvSpPr>
          <p:spPr>
            <a:xfrm rot="-5400000">
              <a:off x="10975075" y="2950650"/>
              <a:ext cx="89400" cy="2592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0" name="Google Shape;3200;p19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68</a:t>
            </a:fld>
            <a:endParaRPr sz="600"/>
          </a:p>
        </p:txBody>
      </p:sp>
      <p:cxnSp>
        <p:nvCxnSpPr>
          <p:cNvPr id="3201" name="Google Shape;3201;p191"/>
          <p:cNvCxnSpPr/>
          <p:nvPr/>
        </p:nvCxnSpPr>
        <p:spPr>
          <a:xfrm>
            <a:off x="2810925" y="2460775"/>
            <a:ext cx="5854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7D3B3"/>
        </a:solidFill>
        <a:effectLst/>
      </p:bgPr>
    </p:bg>
    <p:spTree>
      <p:nvGrpSpPr>
        <p:cNvPr id="1" name="Shape 3205"/>
        <p:cNvGrpSpPr/>
        <p:nvPr/>
      </p:nvGrpSpPr>
      <p:grpSpPr>
        <a:xfrm>
          <a:off x="0" y="0"/>
          <a:ext cx="0" cy="0"/>
          <a:chOff x="0" y="0"/>
          <a:chExt cx="0" cy="0"/>
        </a:xfrm>
      </p:grpSpPr>
      <p:sp>
        <p:nvSpPr>
          <p:cNvPr id="3206" name="Google Shape;3206;p192"/>
          <p:cNvSpPr/>
          <p:nvPr/>
        </p:nvSpPr>
        <p:spPr>
          <a:xfrm>
            <a:off x="189650" y="4820400"/>
            <a:ext cx="8791500" cy="219000"/>
          </a:xfrm>
          <a:prstGeom prst="rect">
            <a:avLst/>
          </a:prstGeom>
          <a:solidFill>
            <a:srgbClr val="F7D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92"/>
          <p:cNvSpPr/>
          <p:nvPr/>
        </p:nvSpPr>
        <p:spPr>
          <a:xfrm>
            <a:off x="166350" y="4965400"/>
            <a:ext cx="8791500" cy="95400"/>
          </a:xfrm>
          <a:prstGeom prst="rect">
            <a:avLst/>
          </a:prstGeom>
          <a:solidFill>
            <a:srgbClr val="F7D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Interacting with Data</a:t>
            </a:r>
            <a:endParaRPr/>
          </a:p>
        </p:txBody>
      </p:sp>
      <p:sp>
        <p:nvSpPr>
          <p:cNvPr id="3209" name="Google Shape;3209;p192"/>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Clr>
                <a:schemeClr val="dk1"/>
              </a:buClr>
              <a:buSzPts val="1100"/>
              <a:buFont typeface="Arial"/>
              <a:buNone/>
            </a:pPr>
            <a:r>
              <a:rPr lang="en" sz="1700"/>
              <a:t>Once you’ve created a table, there are four main ways to interact with the data it contains.</a:t>
            </a:r>
            <a:endParaRPr sz="1700"/>
          </a:p>
          <a:p>
            <a:pPr marL="0" lvl="0" indent="0" algn="l" rtl="0">
              <a:spcBef>
                <a:spcPts val="0"/>
              </a:spcBef>
              <a:spcAft>
                <a:spcPts val="0"/>
              </a:spcAft>
              <a:buClr>
                <a:schemeClr val="dk1"/>
              </a:buClr>
              <a:buSzPts val="1100"/>
              <a:buFont typeface="Arial"/>
              <a:buNone/>
            </a:pPr>
            <a:endParaRPr sz="1700"/>
          </a:p>
          <a:p>
            <a:pPr marL="0" lvl="0" indent="0" algn="l" rtl="0">
              <a:spcBef>
                <a:spcPts val="0"/>
              </a:spcBef>
              <a:spcAft>
                <a:spcPts val="0"/>
              </a:spcAft>
              <a:buClr>
                <a:schemeClr val="dk1"/>
              </a:buClr>
              <a:buSzPts val="1100"/>
              <a:buFont typeface="Arial"/>
              <a:buNone/>
            </a:pPr>
            <a:endParaRPr sz="1700"/>
          </a:p>
        </p:txBody>
      </p:sp>
      <p:sp>
        <p:nvSpPr>
          <p:cNvPr id="3210" name="Google Shape;3210;p192"/>
          <p:cNvSpPr/>
          <p:nvPr/>
        </p:nvSpPr>
        <p:spPr>
          <a:xfrm>
            <a:off x="273585" y="1233711"/>
            <a:ext cx="2278600" cy="2155581"/>
          </a:xfrm>
          <a:custGeom>
            <a:avLst/>
            <a:gdLst/>
            <a:ahLst/>
            <a:cxnLst/>
            <a:rect l="l" t="t" r="r" b="b"/>
            <a:pathLst>
              <a:path w="198744" h="188014" extrusionOk="0">
                <a:moveTo>
                  <a:pt x="53330" y="27125"/>
                </a:moveTo>
                <a:cubicBezTo>
                  <a:pt x="44478" y="27125"/>
                  <a:pt x="35620" y="29213"/>
                  <a:pt x="27525" y="33390"/>
                </a:cubicBezTo>
                <a:cubicBezTo>
                  <a:pt x="24010" y="35234"/>
                  <a:pt x="22627" y="39613"/>
                  <a:pt x="24471" y="43127"/>
                </a:cubicBezTo>
                <a:cubicBezTo>
                  <a:pt x="25761" y="45627"/>
                  <a:pt x="28265" y="47055"/>
                  <a:pt x="30876" y="47055"/>
                </a:cubicBezTo>
                <a:cubicBezTo>
                  <a:pt x="31996" y="47055"/>
                  <a:pt x="33136" y="46792"/>
                  <a:pt x="34208" y="46239"/>
                </a:cubicBezTo>
                <a:cubicBezTo>
                  <a:pt x="40200" y="43127"/>
                  <a:pt x="46769" y="41572"/>
                  <a:pt x="53337" y="41572"/>
                </a:cubicBezTo>
                <a:cubicBezTo>
                  <a:pt x="59905" y="41572"/>
                  <a:pt x="66473" y="43127"/>
                  <a:pt x="72465" y="46239"/>
                </a:cubicBezTo>
                <a:cubicBezTo>
                  <a:pt x="73520" y="46792"/>
                  <a:pt x="74653" y="47055"/>
                  <a:pt x="75772" y="47055"/>
                </a:cubicBezTo>
                <a:cubicBezTo>
                  <a:pt x="78381" y="47055"/>
                  <a:pt x="80912" y="45627"/>
                  <a:pt x="82202" y="43127"/>
                </a:cubicBezTo>
                <a:cubicBezTo>
                  <a:pt x="84046" y="39613"/>
                  <a:pt x="82663" y="35234"/>
                  <a:pt x="79091" y="33390"/>
                </a:cubicBezTo>
                <a:cubicBezTo>
                  <a:pt x="71025" y="29213"/>
                  <a:pt x="62181" y="27125"/>
                  <a:pt x="53330" y="27125"/>
                </a:cubicBezTo>
                <a:close/>
                <a:moveTo>
                  <a:pt x="145415" y="27125"/>
                </a:moveTo>
                <a:cubicBezTo>
                  <a:pt x="136563" y="27125"/>
                  <a:pt x="127719" y="29213"/>
                  <a:pt x="119653" y="33390"/>
                </a:cubicBezTo>
                <a:cubicBezTo>
                  <a:pt x="116081" y="35234"/>
                  <a:pt x="114698" y="39613"/>
                  <a:pt x="116542" y="43127"/>
                </a:cubicBezTo>
                <a:cubicBezTo>
                  <a:pt x="117832" y="45627"/>
                  <a:pt x="120364" y="47055"/>
                  <a:pt x="122972" y="47055"/>
                </a:cubicBezTo>
                <a:cubicBezTo>
                  <a:pt x="124091" y="47055"/>
                  <a:pt x="125224" y="46792"/>
                  <a:pt x="126279" y="46239"/>
                </a:cubicBezTo>
                <a:cubicBezTo>
                  <a:pt x="132271" y="43127"/>
                  <a:pt x="138839" y="41572"/>
                  <a:pt x="145407" y="41572"/>
                </a:cubicBezTo>
                <a:cubicBezTo>
                  <a:pt x="151976" y="41572"/>
                  <a:pt x="158544" y="43127"/>
                  <a:pt x="164536" y="46239"/>
                </a:cubicBezTo>
                <a:cubicBezTo>
                  <a:pt x="165608" y="46792"/>
                  <a:pt x="166753" y="47055"/>
                  <a:pt x="167881" y="47055"/>
                </a:cubicBezTo>
                <a:cubicBezTo>
                  <a:pt x="170509" y="47055"/>
                  <a:pt x="173041" y="45627"/>
                  <a:pt x="174331" y="43127"/>
                </a:cubicBezTo>
                <a:cubicBezTo>
                  <a:pt x="176117" y="39613"/>
                  <a:pt x="174792" y="35234"/>
                  <a:pt x="171219" y="33390"/>
                </a:cubicBezTo>
                <a:cubicBezTo>
                  <a:pt x="163124" y="29213"/>
                  <a:pt x="154266" y="27125"/>
                  <a:pt x="145415" y="27125"/>
                </a:cubicBezTo>
                <a:close/>
                <a:moveTo>
                  <a:pt x="53344" y="53340"/>
                </a:moveTo>
                <a:cubicBezTo>
                  <a:pt x="44493" y="53340"/>
                  <a:pt x="35649" y="55428"/>
                  <a:pt x="27582" y="59606"/>
                </a:cubicBezTo>
                <a:cubicBezTo>
                  <a:pt x="24010" y="61449"/>
                  <a:pt x="22627" y="65828"/>
                  <a:pt x="24471" y="69343"/>
                </a:cubicBezTo>
                <a:cubicBezTo>
                  <a:pt x="25761" y="71843"/>
                  <a:pt x="28265" y="73270"/>
                  <a:pt x="30876" y="73270"/>
                </a:cubicBezTo>
                <a:cubicBezTo>
                  <a:pt x="31996" y="73270"/>
                  <a:pt x="33136" y="73008"/>
                  <a:pt x="34208" y="72454"/>
                </a:cubicBezTo>
                <a:cubicBezTo>
                  <a:pt x="40200" y="69343"/>
                  <a:pt x="46769" y="67787"/>
                  <a:pt x="53337" y="67787"/>
                </a:cubicBezTo>
                <a:cubicBezTo>
                  <a:pt x="59905" y="67787"/>
                  <a:pt x="66473" y="69343"/>
                  <a:pt x="72465" y="72454"/>
                </a:cubicBezTo>
                <a:cubicBezTo>
                  <a:pt x="73520" y="73008"/>
                  <a:pt x="74653" y="73270"/>
                  <a:pt x="75772" y="73270"/>
                </a:cubicBezTo>
                <a:cubicBezTo>
                  <a:pt x="78381" y="73270"/>
                  <a:pt x="80912" y="71843"/>
                  <a:pt x="82202" y="69343"/>
                </a:cubicBezTo>
                <a:cubicBezTo>
                  <a:pt x="84046" y="65828"/>
                  <a:pt x="82663" y="61449"/>
                  <a:pt x="79091" y="59606"/>
                </a:cubicBezTo>
                <a:lnTo>
                  <a:pt x="79149" y="59606"/>
                </a:lnTo>
                <a:cubicBezTo>
                  <a:pt x="71054" y="55428"/>
                  <a:pt x="62195" y="53340"/>
                  <a:pt x="53344" y="53340"/>
                </a:cubicBezTo>
                <a:close/>
                <a:moveTo>
                  <a:pt x="145415" y="53354"/>
                </a:moveTo>
                <a:cubicBezTo>
                  <a:pt x="136563" y="53354"/>
                  <a:pt x="127719" y="55457"/>
                  <a:pt x="119653" y="59663"/>
                </a:cubicBezTo>
                <a:cubicBezTo>
                  <a:pt x="116081" y="61449"/>
                  <a:pt x="114698" y="65828"/>
                  <a:pt x="116542" y="69400"/>
                </a:cubicBezTo>
                <a:cubicBezTo>
                  <a:pt x="117830" y="71857"/>
                  <a:pt x="120357" y="73272"/>
                  <a:pt x="122962" y="73272"/>
                </a:cubicBezTo>
                <a:cubicBezTo>
                  <a:pt x="124084" y="73272"/>
                  <a:pt x="125221" y="73009"/>
                  <a:pt x="126279" y="72454"/>
                </a:cubicBezTo>
                <a:cubicBezTo>
                  <a:pt x="132271" y="69343"/>
                  <a:pt x="138839" y="67787"/>
                  <a:pt x="145407" y="67787"/>
                </a:cubicBezTo>
                <a:cubicBezTo>
                  <a:pt x="151976" y="67787"/>
                  <a:pt x="158544" y="69343"/>
                  <a:pt x="164536" y="72454"/>
                </a:cubicBezTo>
                <a:cubicBezTo>
                  <a:pt x="165608" y="73008"/>
                  <a:pt x="166753" y="73270"/>
                  <a:pt x="167879" y="73270"/>
                </a:cubicBezTo>
                <a:cubicBezTo>
                  <a:pt x="170504" y="73270"/>
                  <a:pt x="173023" y="71843"/>
                  <a:pt x="174273" y="69343"/>
                </a:cubicBezTo>
                <a:cubicBezTo>
                  <a:pt x="176117" y="65828"/>
                  <a:pt x="174734" y="61449"/>
                  <a:pt x="171219" y="59606"/>
                </a:cubicBezTo>
                <a:lnTo>
                  <a:pt x="171219" y="59663"/>
                </a:lnTo>
                <a:cubicBezTo>
                  <a:pt x="163124" y="55457"/>
                  <a:pt x="154266" y="53354"/>
                  <a:pt x="145415" y="53354"/>
                </a:cubicBezTo>
                <a:close/>
                <a:moveTo>
                  <a:pt x="145415" y="79555"/>
                </a:moveTo>
                <a:cubicBezTo>
                  <a:pt x="136563" y="79555"/>
                  <a:pt x="127719" y="81644"/>
                  <a:pt x="119653" y="85821"/>
                </a:cubicBezTo>
                <a:cubicBezTo>
                  <a:pt x="116081" y="87665"/>
                  <a:pt x="114698" y="92044"/>
                  <a:pt x="116542" y="95558"/>
                </a:cubicBezTo>
                <a:cubicBezTo>
                  <a:pt x="117832" y="98058"/>
                  <a:pt x="120364" y="99486"/>
                  <a:pt x="122972" y="99486"/>
                </a:cubicBezTo>
                <a:cubicBezTo>
                  <a:pt x="124091" y="99486"/>
                  <a:pt x="125224" y="99223"/>
                  <a:pt x="126279" y="98669"/>
                </a:cubicBezTo>
                <a:cubicBezTo>
                  <a:pt x="132271" y="95558"/>
                  <a:pt x="138839" y="94002"/>
                  <a:pt x="145407" y="94002"/>
                </a:cubicBezTo>
                <a:cubicBezTo>
                  <a:pt x="151976" y="94002"/>
                  <a:pt x="158544" y="95558"/>
                  <a:pt x="164536" y="98669"/>
                </a:cubicBezTo>
                <a:cubicBezTo>
                  <a:pt x="165608" y="99223"/>
                  <a:pt x="166753" y="99486"/>
                  <a:pt x="167879" y="99486"/>
                </a:cubicBezTo>
                <a:cubicBezTo>
                  <a:pt x="170504" y="99486"/>
                  <a:pt x="173023" y="98058"/>
                  <a:pt x="174273" y="95558"/>
                </a:cubicBezTo>
                <a:cubicBezTo>
                  <a:pt x="176117" y="92044"/>
                  <a:pt x="174734" y="87665"/>
                  <a:pt x="171219" y="85821"/>
                </a:cubicBezTo>
                <a:cubicBezTo>
                  <a:pt x="163124" y="81644"/>
                  <a:pt x="154266" y="79555"/>
                  <a:pt x="145415" y="79555"/>
                </a:cubicBezTo>
                <a:close/>
                <a:moveTo>
                  <a:pt x="53344" y="79570"/>
                </a:moveTo>
                <a:cubicBezTo>
                  <a:pt x="44493" y="79570"/>
                  <a:pt x="35649" y="81673"/>
                  <a:pt x="27582" y="85879"/>
                </a:cubicBezTo>
                <a:cubicBezTo>
                  <a:pt x="24010" y="87722"/>
                  <a:pt x="22627" y="92044"/>
                  <a:pt x="24471" y="95616"/>
                </a:cubicBezTo>
                <a:cubicBezTo>
                  <a:pt x="25760" y="98072"/>
                  <a:pt x="28287" y="99487"/>
                  <a:pt x="30891" y="99487"/>
                </a:cubicBezTo>
                <a:cubicBezTo>
                  <a:pt x="32013" y="99487"/>
                  <a:pt x="33150" y="99225"/>
                  <a:pt x="34208" y="98669"/>
                </a:cubicBezTo>
                <a:cubicBezTo>
                  <a:pt x="40200" y="95558"/>
                  <a:pt x="46769" y="94002"/>
                  <a:pt x="53337" y="94002"/>
                </a:cubicBezTo>
                <a:cubicBezTo>
                  <a:pt x="59905" y="94002"/>
                  <a:pt x="66473" y="95558"/>
                  <a:pt x="72465" y="98669"/>
                </a:cubicBezTo>
                <a:cubicBezTo>
                  <a:pt x="73541" y="99225"/>
                  <a:pt x="74684" y="99487"/>
                  <a:pt x="75808" y="99487"/>
                </a:cubicBezTo>
                <a:cubicBezTo>
                  <a:pt x="78415" y="99487"/>
                  <a:pt x="80914" y="98072"/>
                  <a:pt x="82202" y="95616"/>
                </a:cubicBezTo>
                <a:cubicBezTo>
                  <a:pt x="84046" y="92044"/>
                  <a:pt x="82663" y="87722"/>
                  <a:pt x="79149" y="85879"/>
                </a:cubicBezTo>
                <a:cubicBezTo>
                  <a:pt x="71054" y="81673"/>
                  <a:pt x="62195" y="79570"/>
                  <a:pt x="53344" y="79570"/>
                </a:cubicBezTo>
                <a:close/>
                <a:moveTo>
                  <a:pt x="145415" y="105785"/>
                </a:moveTo>
                <a:cubicBezTo>
                  <a:pt x="136563" y="105785"/>
                  <a:pt x="127719" y="107888"/>
                  <a:pt x="119653" y="112094"/>
                </a:cubicBezTo>
                <a:cubicBezTo>
                  <a:pt x="116081" y="113880"/>
                  <a:pt x="114698" y="118259"/>
                  <a:pt x="116542" y="121831"/>
                </a:cubicBezTo>
                <a:cubicBezTo>
                  <a:pt x="117830" y="124287"/>
                  <a:pt x="120357" y="125703"/>
                  <a:pt x="122962" y="125703"/>
                </a:cubicBezTo>
                <a:cubicBezTo>
                  <a:pt x="124084" y="125703"/>
                  <a:pt x="125221" y="125440"/>
                  <a:pt x="126279" y="124885"/>
                </a:cubicBezTo>
                <a:cubicBezTo>
                  <a:pt x="132271" y="121773"/>
                  <a:pt x="138839" y="120218"/>
                  <a:pt x="145407" y="120218"/>
                </a:cubicBezTo>
                <a:cubicBezTo>
                  <a:pt x="151976" y="120218"/>
                  <a:pt x="158544" y="121773"/>
                  <a:pt x="164536" y="124885"/>
                </a:cubicBezTo>
                <a:cubicBezTo>
                  <a:pt x="165612" y="125440"/>
                  <a:pt x="166760" y="125703"/>
                  <a:pt x="167889" y="125703"/>
                </a:cubicBezTo>
                <a:cubicBezTo>
                  <a:pt x="170510" y="125703"/>
                  <a:pt x="173025" y="124287"/>
                  <a:pt x="174273" y="121831"/>
                </a:cubicBezTo>
                <a:cubicBezTo>
                  <a:pt x="176117" y="118259"/>
                  <a:pt x="174734" y="113880"/>
                  <a:pt x="171219" y="112094"/>
                </a:cubicBezTo>
                <a:cubicBezTo>
                  <a:pt x="163124" y="107888"/>
                  <a:pt x="154266" y="105785"/>
                  <a:pt x="145415" y="105785"/>
                </a:cubicBezTo>
                <a:close/>
                <a:moveTo>
                  <a:pt x="53344" y="105785"/>
                </a:moveTo>
                <a:cubicBezTo>
                  <a:pt x="44493" y="105785"/>
                  <a:pt x="35649" y="107888"/>
                  <a:pt x="27582" y="112094"/>
                </a:cubicBezTo>
                <a:cubicBezTo>
                  <a:pt x="24010" y="113938"/>
                  <a:pt x="22627" y="118317"/>
                  <a:pt x="24471" y="121831"/>
                </a:cubicBezTo>
                <a:cubicBezTo>
                  <a:pt x="25761" y="124331"/>
                  <a:pt x="28293" y="125759"/>
                  <a:pt x="30901" y="125759"/>
                </a:cubicBezTo>
                <a:cubicBezTo>
                  <a:pt x="32020" y="125759"/>
                  <a:pt x="33153" y="125496"/>
                  <a:pt x="34208" y="124942"/>
                </a:cubicBezTo>
                <a:cubicBezTo>
                  <a:pt x="40200" y="121831"/>
                  <a:pt x="46769" y="120275"/>
                  <a:pt x="53337" y="120275"/>
                </a:cubicBezTo>
                <a:cubicBezTo>
                  <a:pt x="59905" y="120275"/>
                  <a:pt x="66473" y="121831"/>
                  <a:pt x="72465" y="124942"/>
                </a:cubicBezTo>
                <a:cubicBezTo>
                  <a:pt x="73523" y="125471"/>
                  <a:pt x="74652" y="125722"/>
                  <a:pt x="75763" y="125722"/>
                </a:cubicBezTo>
                <a:cubicBezTo>
                  <a:pt x="78404" y="125722"/>
                  <a:pt x="80945" y="124305"/>
                  <a:pt x="82202" y="121831"/>
                </a:cubicBezTo>
                <a:cubicBezTo>
                  <a:pt x="84046" y="118259"/>
                  <a:pt x="82663" y="113880"/>
                  <a:pt x="79091" y="112094"/>
                </a:cubicBezTo>
                <a:lnTo>
                  <a:pt x="79149" y="112094"/>
                </a:lnTo>
                <a:cubicBezTo>
                  <a:pt x="71054" y="107888"/>
                  <a:pt x="62195" y="105785"/>
                  <a:pt x="53344" y="105785"/>
                </a:cubicBezTo>
                <a:close/>
                <a:moveTo>
                  <a:pt x="53344" y="132044"/>
                </a:moveTo>
                <a:cubicBezTo>
                  <a:pt x="44493" y="132044"/>
                  <a:pt x="35649" y="134132"/>
                  <a:pt x="27582" y="138309"/>
                </a:cubicBezTo>
                <a:cubicBezTo>
                  <a:pt x="24010" y="140153"/>
                  <a:pt x="22627" y="144532"/>
                  <a:pt x="24471" y="148046"/>
                </a:cubicBezTo>
                <a:cubicBezTo>
                  <a:pt x="25761" y="150546"/>
                  <a:pt x="28293" y="151974"/>
                  <a:pt x="30901" y="151974"/>
                </a:cubicBezTo>
                <a:cubicBezTo>
                  <a:pt x="32020" y="151974"/>
                  <a:pt x="33153" y="151711"/>
                  <a:pt x="34208" y="151158"/>
                </a:cubicBezTo>
                <a:cubicBezTo>
                  <a:pt x="40200" y="148046"/>
                  <a:pt x="46769" y="146491"/>
                  <a:pt x="53337" y="146491"/>
                </a:cubicBezTo>
                <a:cubicBezTo>
                  <a:pt x="59905" y="146491"/>
                  <a:pt x="66473" y="148046"/>
                  <a:pt x="72465" y="151158"/>
                </a:cubicBezTo>
                <a:cubicBezTo>
                  <a:pt x="73538" y="151711"/>
                  <a:pt x="74683" y="151974"/>
                  <a:pt x="75809" y="151974"/>
                </a:cubicBezTo>
                <a:cubicBezTo>
                  <a:pt x="78433" y="151974"/>
                  <a:pt x="80953" y="150546"/>
                  <a:pt x="82202" y="148046"/>
                </a:cubicBezTo>
                <a:cubicBezTo>
                  <a:pt x="84046" y="144532"/>
                  <a:pt x="82663" y="140153"/>
                  <a:pt x="79149" y="138309"/>
                </a:cubicBezTo>
                <a:cubicBezTo>
                  <a:pt x="71054" y="134132"/>
                  <a:pt x="62195" y="132044"/>
                  <a:pt x="53344" y="132044"/>
                </a:cubicBezTo>
                <a:close/>
                <a:moveTo>
                  <a:pt x="53337" y="14463"/>
                </a:moveTo>
                <a:cubicBezTo>
                  <a:pt x="66848" y="14463"/>
                  <a:pt x="80359" y="18295"/>
                  <a:pt x="92170" y="25958"/>
                </a:cubicBezTo>
                <a:lnTo>
                  <a:pt x="92170" y="167866"/>
                </a:lnTo>
                <a:cubicBezTo>
                  <a:pt x="79984" y="161673"/>
                  <a:pt x="66675" y="158576"/>
                  <a:pt x="53358" y="158576"/>
                </a:cubicBezTo>
                <a:cubicBezTo>
                  <a:pt x="40042" y="158576"/>
                  <a:pt x="26718" y="161673"/>
                  <a:pt x="14503" y="167866"/>
                </a:cubicBezTo>
                <a:lnTo>
                  <a:pt x="14503" y="25958"/>
                </a:lnTo>
                <a:cubicBezTo>
                  <a:pt x="26315" y="18295"/>
                  <a:pt x="39826" y="14463"/>
                  <a:pt x="53337" y="14463"/>
                </a:cubicBezTo>
                <a:close/>
                <a:moveTo>
                  <a:pt x="145465" y="14463"/>
                </a:moveTo>
                <a:cubicBezTo>
                  <a:pt x="158976" y="14463"/>
                  <a:pt x="172487" y="18295"/>
                  <a:pt x="184298" y="25958"/>
                </a:cubicBezTo>
                <a:lnTo>
                  <a:pt x="184298" y="167866"/>
                </a:lnTo>
                <a:cubicBezTo>
                  <a:pt x="172084" y="161673"/>
                  <a:pt x="158760" y="158576"/>
                  <a:pt x="145443" y="158576"/>
                </a:cubicBezTo>
                <a:cubicBezTo>
                  <a:pt x="132127" y="158576"/>
                  <a:pt x="118818" y="161673"/>
                  <a:pt x="106632" y="167866"/>
                </a:cubicBezTo>
                <a:lnTo>
                  <a:pt x="106632" y="25958"/>
                </a:lnTo>
                <a:cubicBezTo>
                  <a:pt x="118443" y="18295"/>
                  <a:pt x="131954" y="14463"/>
                  <a:pt x="145465" y="14463"/>
                </a:cubicBezTo>
                <a:close/>
                <a:moveTo>
                  <a:pt x="53300" y="0"/>
                </a:moveTo>
                <a:cubicBezTo>
                  <a:pt x="35625" y="0"/>
                  <a:pt x="17981" y="5476"/>
                  <a:pt x="3038" y="16336"/>
                </a:cubicBezTo>
                <a:cubicBezTo>
                  <a:pt x="1137" y="17719"/>
                  <a:pt x="42" y="19908"/>
                  <a:pt x="42" y="22213"/>
                </a:cubicBezTo>
                <a:lnTo>
                  <a:pt x="42" y="180772"/>
                </a:lnTo>
                <a:cubicBezTo>
                  <a:pt x="0" y="185053"/>
                  <a:pt x="3495" y="188014"/>
                  <a:pt x="7241" y="188014"/>
                </a:cubicBezTo>
                <a:cubicBezTo>
                  <a:pt x="8689" y="188014"/>
                  <a:pt x="10174" y="187571"/>
                  <a:pt x="11507" y="186592"/>
                </a:cubicBezTo>
                <a:cubicBezTo>
                  <a:pt x="23981" y="177546"/>
                  <a:pt x="38645" y="173023"/>
                  <a:pt x="53308" y="173023"/>
                </a:cubicBezTo>
                <a:cubicBezTo>
                  <a:pt x="67971" y="173023"/>
                  <a:pt x="82635" y="177546"/>
                  <a:pt x="95109" y="186592"/>
                </a:cubicBezTo>
                <a:cubicBezTo>
                  <a:pt x="95397" y="186822"/>
                  <a:pt x="95742" y="187053"/>
                  <a:pt x="96088" y="187225"/>
                </a:cubicBezTo>
                <a:cubicBezTo>
                  <a:pt x="96607" y="187456"/>
                  <a:pt x="97183" y="187686"/>
                  <a:pt x="97816" y="187802"/>
                </a:cubicBezTo>
                <a:lnTo>
                  <a:pt x="98047" y="187859"/>
                </a:lnTo>
                <a:cubicBezTo>
                  <a:pt x="98508" y="187917"/>
                  <a:pt x="98911" y="187974"/>
                  <a:pt x="99372" y="187974"/>
                </a:cubicBezTo>
                <a:cubicBezTo>
                  <a:pt x="99430" y="187974"/>
                  <a:pt x="99545" y="187974"/>
                  <a:pt x="99660" y="187917"/>
                </a:cubicBezTo>
                <a:cubicBezTo>
                  <a:pt x="99891" y="187917"/>
                  <a:pt x="100121" y="187917"/>
                  <a:pt x="100409" y="187859"/>
                </a:cubicBezTo>
                <a:cubicBezTo>
                  <a:pt x="100755" y="187802"/>
                  <a:pt x="101101" y="187744"/>
                  <a:pt x="101504" y="187629"/>
                </a:cubicBezTo>
                <a:cubicBezTo>
                  <a:pt x="101734" y="187571"/>
                  <a:pt x="101965" y="187456"/>
                  <a:pt x="102195" y="187341"/>
                </a:cubicBezTo>
                <a:cubicBezTo>
                  <a:pt x="102368" y="187283"/>
                  <a:pt x="102483" y="187283"/>
                  <a:pt x="102656" y="187168"/>
                </a:cubicBezTo>
                <a:cubicBezTo>
                  <a:pt x="102829" y="187110"/>
                  <a:pt x="102944" y="186995"/>
                  <a:pt x="103117" y="186880"/>
                </a:cubicBezTo>
                <a:cubicBezTo>
                  <a:pt x="103290" y="186765"/>
                  <a:pt x="103463" y="186707"/>
                  <a:pt x="103636" y="186592"/>
                </a:cubicBezTo>
                <a:cubicBezTo>
                  <a:pt x="116081" y="177546"/>
                  <a:pt x="130744" y="173023"/>
                  <a:pt x="145415" y="173023"/>
                </a:cubicBezTo>
                <a:cubicBezTo>
                  <a:pt x="160085" y="173023"/>
                  <a:pt x="174763" y="177546"/>
                  <a:pt x="187237" y="186592"/>
                </a:cubicBezTo>
                <a:cubicBezTo>
                  <a:pt x="188570" y="187571"/>
                  <a:pt x="190055" y="188014"/>
                  <a:pt x="191503" y="188014"/>
                </a:cubicBezTo>
                <a:cubicBezTo>
                  <a:pt x="195249" y="188014"/>
                  <a:pt x="198744" y="185053"/>
                  <a:pt x="198702" y="180772"/>
                </a:cubicBezTo>
                <a:lnTo>
                  <a:pt x="198702" y="22213"/>
                </a:lnTo>
                <a:cubicBezTo>
                  <a:pt x="198702" y="19908"/>
                  <a:pt x="197608" y="17719"/>
                  <a:pt x="195706" y="16336"/>
                </a:cubicBezTo>
                <a:cubicBezTo>
                  <a:pt x="180763" y="5476"/>
                  <a:pt x="163119" y="0"/>
                  <a:pt x="145444" y="0"/>
                </a:cubicBezTo>
                <a:cubicBezTo>
                  <a:pt x="129454" y="0"/>
                  <a:pt x="113438" y="4482"/>
                  <a:pt x="99372" y="13513"/>
                </a:cubicBezTo>
                <a:cubicBezTo>
                  <a:pt x="85306" y="4482"/>
                  <a:pt x="69290" y="0"/>
                  <a:pt x="53300" y="0"/>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92"/>
          <p:cNvSpPr/>
          <p:nvPr/>
        </p:nvSpPr>
        <p:spPr>
          <a:xfrm>
            <a:off x="2809025" y="1246925"/>
            <a:ext cx="6062100" cy="2154900"/>
          </a:xfrm>
          <a:prstGeom prst="round2DiagRect">
            <a:avLst>
              <a:gd name="adj1" fmla="val 5837"/>
              <a:gd name="adj2" fmla="val 0"/>
            </a:avLst>
          </a:prstGeom>
          <a:solidFill>
            <a:srgbClr val="F3F3F3">
              <a:alpha val="52510"/>
            </a:srgbClr>
          </a:solidFill>
          <a:ln>
            <a:noFill/>
          </a:ln>
        </p:spPr>
        <p:txBody>
          <a:bodyPr spcFirstLastPara="1" wrap="square" lIns="365750" tIns="91425" rIns="182875" bIns="91425" anchor="ctr" anchorCtr="0">
            <a:noAutofit/>
          </a:bodyPr>
          <a:lstStyle/>
          <a:p>
            <a:pPr marL="0" lvl="0" indent="0" algn="l" rtl="0">
              <a:spcBef>
                <a:spcPts val="0"/>
              </a:spcBef>
              <a:spcAft>
                <a:spcPts val="0"/>
              </a:spcAft>
              <a:buNone/>
            </a:pPr>
            <a:r>
              <a:rPr lang="en" sz="4200" b="1">
                <a:solidFill>
                  <a:srgbClr val="EC5D71"/>
                </a:solidFill>
                <a:latin typeface="Roboto"/>
                <a:ea typeface="Roboto"/>
                <a:cs typeface="Roboto"/>
                <a:sym typeface="Roboto"/>
              </a:rPr>
              <a:t>R</a:t>
            </a:r>
            <a:r>
              <a:rPr lang="en" sz="4200">
                <a:solidFill>
                  <a:schemeClr val="dk1"/>
                </a:solidFill>
                <a:latin typeface="Roboto Light"/>
                <a:ea typeface="Roboto Light"/>
                <a:cs typeface="Roboto Light"/>
                <a:sym typeface="Roboto Light"/>
              </a:rPr>
              <a:t>ead</a:t>
            </a:r>
            <a:br>
              <a:rPr lang="en" sz="2400">
                <a:latin typeface="Roboto Light"/>
                <a:ea typeface="Roboto Light"/>
                <a:cs typeface="Roboto Light"/>
                <a:sym typeface="Roboto Light"/>
              </a:rPr>
            </a:br>
            <a:r>
              <a:rPr lang="en" sz="2100">
                <a:latin typeface="Roboto"/>
                <a:ea typeface="Roboto"/>
                <a:cs typeface="Roboto"/>
                <a:sym typeface="Roboto"/>
              </a:rPr>
              <a:t>or view entries in a database.</a:t>
            </a:r>
            <a:endParaRPr sz="2100">
              <a:latin typeface="Roboto Light"/>
              <a:ea typeface="Roboto Light"/>
              <a:cs typeface="Roboto Light"/>
              <a:sym typeface="Roboto Light"/>
            </a:endParaRPr>
          </a:p>
          <a:p>
            <a:pPr marL="0" lvl="0" indent="0" algn="l" rtl="0">
              <a:spcBef>
                <a:spcPts val="1200"/>
              </a:spcBef>
              <a:spcAft>
                <a:spcPts val="1000"/>
              </a:spcAft>
              <a:buNone/>
            </a:pPr>
            <a:r>
              <a:rPr lang="en" sz="1800">
                <a:latin typeface="Roboto Light"/>
                <a:ea typeface="Roboto Light"/>
                <a:cs typeface="Roboto Light"/>
                <a:sym typeface="Roboto Light"/>
              </a:rPr>
              <a:t>When a web application verifies your login credentials, it is reading the credentials saved in the database.</a:t>
            </a:r>
            <a:endParaRPr sz="1800">
              <a:latin typeface="Roboto Light"/>
              <a:ea typeface="Roboto Light"/>
              <a:cs typeface="Roboto Light"/>
              <a:sym typeface="Roboto Light"/>
            </a:endParaRPr>
          </a:p>
        </p:txBody>
      </p:sp>
      <p:grpSp>
        <p:nvGrpSpPr>
          <p:cNvPr id="3212" name="Google Shape;3212;p192"/>
          <p:cNvGrpSpPr/>
          <p:nvPr/>
        </p:nvGrpSpPr>
        <p:grpSpPr>
          <a:xfrm>
            <a:off x="4199297" y="3632799"/>
            <a:ext cx="2885595" cy="1220228"/>
            <a:chOff x="9559872" y="3347049"/>
            <a:chExt cx="2885595" cy="1220228"/>
          </a:xfrm>
        </p:grpSpPr>
        <p:sp>
          <p:nvSpPr>
            <p:cNvPr id="3213" name="Google Shape;3213;p192"/>
            <p:cNvSpPr/>
            <p:nvPr/>
          </p:nvSpPr>
          <p:spPr>
            <a:xfrm>
              <a:off x="9734377" y="3350670"/>
              <a:ext cx="421397" cy="536113"/>
            </a:xfrm>
            <a:custGeom>
              <a:avLst/>
              <a:gdLst/>
              <a:ahLst/>
              <a:cxnLst/>
              <a:rect l="l" t="t" r="r" b="b"/>
              <a:pathLst>
                <a:path w="147729" h="187945" extrusionOk="0">
                  <a:moveTo>
                    <a:pt x="30652" y="22931"/>
                  </a:moveTo>
                  <a:lnTo>
                    <a:pt x="30652" y="30652"/>
                  </a:lnTo>
                  <a:lnTo>
                    <a:pt x="22931" y="30652"/>
                  </a:lnTo>
                  <a:lnTo>
                    <a:pt x="30652" y="22931"/>
                  </a:lnTo>
                  <a:close/>
                  <a:moveTo>
                    <a:pt x="33590" y="52719"/>
                  </a:moveTo>
                  <a:cubicBezTo>
                    <a:pt x="29903" y="52719"/>
                    <a:pt x="26849" y="55715"/>
                    <a:pt x="26849" y="59402"/>
                  </a:cubicBezTo>
                  <a:cubicBezTo>
                    <a:pt x="26849" y="63090"/>
                    <a:pt x="29903" y="66143"/>
                    <a:pt x="33590" y="66143"/>
                  </a:cubicBezTo>
                  <a:lnTo>
                    <a:pt x="114138" y="66143"/>
                  </a:lnTo>
                  <a:cubicBezTo>
                    <a:pt x="117768" y="66028"/>
                    <a:pt x="120648" y="63032"/>
                    <a:pt x="120648" y="59402"/>
                  </a:cubicBezTo>
                  <a:cubicBezTo>
                    <a:pt x="120648" y="55773"/>
                    <a:pt x="117768" y="52834"/>
                    <a:pt x="114138" y="52719"/>
                  </a:cubicBezTo>
                  <a:close/>
                  <a:moveTo>
                    <a:pt x="33590" y="71502"/>
                  </a:moveTo>
                  <a:cubicBezTo>
                    <a:pt x="29961" y="71617"/>
                    <a:pt x="27080" y="74555"/>
                    <a:pt x="27080" y="78185"/>
                  </a:cubicBezTo>
                  <a:cubicBezTo>
                    <a:pt x="27080" y="81815"/>
                    <a:pt x="29961" y="84811"/>
                    <a:pt x="33590" y="84926"/>
                  </a:cubicBezTo>
                  <a:lnTo>
                    <a:pt x="63839" y="84926"/>
                  </a:lnTo>
                  <a:cubicBezTo>
                    <a:pt x="67469" y="84811"/>
                    <a:pt x="70350" y="81815"/>
                    <a:pt x="70350" y="78185"/>
                  </a:cubicBezTo>
                  <a:cubicBezTo>
                    <a:pt x="70350" y="74555"/>
                    <a:pt x="67469" y="71617"/>
                    <a:pt x="63839" y="71502"/>
                  </a:cubicBezTo>
                  <a:close/>
                  <a:moveTo>
                    <a:pt x="33590" y="90285"/>
                  </a:moveTo>
                  <a:cubicBezTo>
                    <a:pt x="29903" y="90285"/>
                    <a:pt x="26849" y="93281"/>
                    <a:pt x="26849" y="96968"/>
                  </a:cubicBezTo>
                  <a:cubicBezTo>
                    <a:pt x="26849" y="100713"/>
                    <a:pt x="29903" y="103709"/>
                    <a:pt x="33590" y="103709"/>
                  </a:cubicBezTo>
                  <a:lnTo>
                    <a:pt x="47534" y="103709"/>
                  </a:lnTo>
                  <a:cubicBezTo>
                    <a:pt x="51279" y="103709"/>
                    <a:pt x="54275" y="100713"/>
                    <a:pt x="54275" y="96968"/>
                  </a:cubicBezTo>
                  <a:cubicBezTo>
                    <a:pt x="54275" y="93281"/>
                    <a:pt x="51279" y="90285"/>
                    <a:pt x="47534" y="90285"/>
                  </a:cubicBezTo>
                  <a:close/>
                  <a:moveTo>
                    <a:pt x="84869" y="93626"/>
                  </a:moveTo>
                  <a:lnTo>
                    <a:pt x="94375" y="103133"/>
                  </a:lnTo>
                  <a:lnTo>
                    <a:pt x="54505" y="143003"/>
                  </a:lnTo>
                  <a:lnTo>
                    <a:pt x="44998" y="133497"/>
                  </a:lnTo>
                  <a:lnTo>
                    <a:pt x="84869" y="93626"/>
                  </a:lnTo>
                  <a:close/>
                  <a:moveTo>
                    <a:pt x="84876" y="77407"/>
                  </a:moveTo>
                  <a:cubicBezTo>
                    <a:pt x="83155" y="77407"/>
                    <a:pt x="81441" y="78070"/>
                    <a:pt x="80144" y="79395"/>
                  </a:cubicBezTo>
                  <a:lnTo>
                    <a:pt x="30767" y="128772"/>
                  </a:lnTo>
                  <a:cubicBezTo>
                    <a:pt x="30594" y="128888"/>
                    <a:pt x="30479" y="129060"/>
                    <a:pt x="30364" y="129233"/>
                  </a:cubicBezTo>
                  <a:cubicBezTo>
                    <a:pt x="30249" y="129348"/>
                    <a:pt x="30191" y="129464"/>
                    <a:pt x="30076" y="129579"/>
                  </a:cubicBezTo>
                  <a:cubicBezTo>
                    <a:pt x="29730" y="129982"/>
                    <a:pt x="29442" y="130501"/>
                    <a:pt x="29269" y="131019"/>
                  </a:cubicBezTo>
                  <a:lnTo>
                    <a:pt x="29269" y="131077"/>
                  </a:lnTo>
                  <a:cubicBezTo>
                    <a:pt x="29039" y="131595"/>
                    <a:pt x="28923" y="132114"/>
                    <a:pt x="28866" y="132633"/>
                  </a:cubicBezTo>
                  <a:cubicBezTo>
                    <a:pt x="28866" y="132748"/>
                    <a:pt x="28808" y="132805"/>
                    <a:pt x="28808" y="132863"/>
                  </a:cubicBezTo>
                  <a:lnTo>
                    <a:pt x="26907" y="153778"/>
                  </a:lnTo>
                  <a:cubicBezTo>
                    <a:pt x="26561" y="157696"/>
                    <a:pt x="29673" y="161095"/>
                    <a:pt x="33590" y="161095"/>
                  </a:cubicBezTo>
                  <a:lnTo>
                    <a:pt x="34224" y="161095"/>
                  </a:lnTo>
                  <a:lnTo>
                    <a:pt x="55081" y="159194"/>
                  </a:lnTo>
                  <a:cubicBezTo>
                    <a:pt x="55196" y="159194"/>
                    <a:pt x="55254" y="159136"/>
                    <a:pt x="55369" y="159136"/>
                  </a:cubicBezTo>
                  <a:cubicBezTo>
                    <a:pt x="55830" y="159078"/>
                    <a:pt x="56349" y="158963"/>
                    <a:pt x="56810" y="158790"/>
                  </a:cubicBezTo>
                  <a:lnTo>
                    <a:pt x="57040" y="158733"/>
                  </a:lnTo>
                  <a:cubicBezTo>
                    <a:pt x="57559" y="158502"/>
                    <a:pt x="58020" y="158214"/>
                    <a:pt x="58481" y="157926"/>
                  </a:cubicBezTo>
                  <a:cubicBezTo>
                    <a:pt x="58596" y="157811"/>
                    <a:pt x="58769" y="157696"/>
                    <a:pt x="58884" y="157580"/>
                  </a:cubicBezTo>
                  <a:cubicBezTo>
                    <a:pt x="58999" y="157465"/>
                    <a:pt x="59172" y="157350"/>
                    <a:pt x="59287" y="157235"/>
                  </a:cubicBezTo>
                  <a:lnTo>
                    <a:pt x="108664" y="107858"/>
                  </a:lnTo>
                  <a:cubicBezTo>
                    <a:pt x="111315" y="105265"/>
                    <a:pt x="111315" y="101001"/>
                    <a:pt x="108664" y="98351"/>
                  </a:cubicBezTo>
                  <a:lnTo>
                    <a:pt x="89651" y="79395"/>
                  </a:lnTo>
                  <a:cubicBezTo>
                    <a:pt x="88326" y="78070"/>
                    <a:pt x="86597" y="77407"/>
                    <a:pt x="84876" y="77407"/>
                  </a:cubicBezTo>
                  <a:close/>
                  <a:moveTo>
                    <a:pt x="134303" y="13425"/>
                  </a:moveTo>
                  <a:lnTo>
                    <a:pt x="134303" y="174520"/>
                  </a:lnTo>
                  <a:lnTo>
                    <a:pt x="13425" y="174520"/>
                  </a:lnTo>
                  <a:lnTo>
                    <a:pt x="13425" y="44077"/>
                  </a:lnTo>
                  <a:lnTo>
                    <a:pt x="37393" y="44077"/>
                  </a:lnTo>
                  <a:cubicBezTo>
                    <a:pt x="41081" y="44077"/>
                    <a:pt x="44134" y="41080"/>
                    <a:pt x="44134" y="37335"/>
                  </a:cubicBezTo>
                  <a:lnTo>
                    <a:pt x="44134" y="13425"/>
                  </a:lnTo>
                  <a:close/>
                  <a:moveTo>
                    <a:pt x="37393" y="0"/>
                  </a:moveTo>
                  <a:cubicBezTo>
                    <a:pt x="36932" y="0"/>
                    <a:pt x="36471" y="58"/>
                    <a:pt x="36068" y="115"/>
                  </a:cubicBezTo>
                  <a:cubicBezTo>
                    <a:pt x="35780" y="173"/>
                    <a:pt x="35492" y="288"/>
                    <a:pt x="35204" y="403"/>
                  </a:cubicBezTo>
                  <a:cubicBezTo>
                    <a:pt x="35088" y="403"/>
                    <a:pt x="34916" y="461"/>
                    <a:pt x="34800" y="519"/>
                  </a:cubicBezTo>
                  <a:cubicBezTo>
                    <a:pt x="34512" y="634"/>
                    <a:pt x="34224" y="807"/>
                    <a:pt x="33936" y="980"/>
                  </a:cubicBezTo>
                  <a:cubicBezTo>
                    <a:pt x="33821" y="1037"/>
                    <a:pt x="33763" y="1095"/>
                    <a:pt x="33648" y="1152"/>
                  </a:cubicBezTo>
                  <a:cubicBezTo>
                    <a:pt x="33302" y="1383"/>
                    <a:pt x="32957" y="1671"/>
                    <a:pt x="32669" y="1959"/>
                  </a:cubicBezTo>
                  <a:lnTo>
                    <a:pt x="1959" y="32611"/>
                  </a:lnTo>
                  <a:cubicBezTo>
                    <a:pt x="1671" y="32899"/>
                    <a:pt x="1383" y="33245"/>
                    <a:pt x="1153" y="33648"/>
                  </a:cubicBezTo>
                  <a:cubicBezTo>
                    <a:pt x="1037" y="33763"/>
                    <a:pt x="980" y="33878"/>
                    <a:pt x="922" y="33994"/>
                  </a:cubicBezTo>
                  <a:cubicBezTo>
                    <a:pt x="749" y="34224"/>
                    <a:pt x="634" y="34512"/>
                    <a:pt x="519" y="34800"/>
                  </a:cubicBezTo>
                  <a:cubicBezTo>
                    <a:pt x="461" y="34916"/>
                    <a:pt x="403" y="35088"/>
                    <a:pt x="346" y="35261"/>
                  </a:cubicBezTo>
                  <a:cubicBezTo>
                    <a:pt x="288" y="35492"/>
                    <a:pt x="173" y="35780"/>
                    <a:pt x="115" y="36010"/>
                  </a:cubicBezTo>
                  <a:cubicBezTo>
                    <a:pt x="58" y="36471"/>
                    <a:pt x="0" y="36932"/>
                    <a:pt x="0" y="37335"/>
                  </a:cubicBezTo>
                  <a:lnTo>
                    <a:pt x="0" y="181261"/>
                  </a:lnTo>
                  <a:cubicBezTo>
                    <a:pt x="0" y="184948"/>
                    <a:pt x="2996" y="187944"/>
                    <a:pt x="6684" y="187944"/>
                  </a:cubicBezTo>
                  <a:lnTo>
                    <a:pt x="140987" y="187944"/>
                  </a:lnTo>
                  <a:cubicBezTo>
                    <a:pt x="144674" y="187944"/>
                    <a:pt x="147728" y="184948"/>
                    <a:pt x="147728" y="181261"/>
                  </a:cubicBezTo>
                  <a:lnTo>
                    <a:pt x="147728" y="6684"/>
                  </a:lnTo>
                  <a:cubicBezTo>
                    <a:pt x="147728" y="2996"/>
                    <a:pt x="144674" y="0"/>
                    <a:pt x="140987"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92"/>
            <p:cNvSpPr/>
            <p:nvPr/>
          </p:nvSpPr>
          <p:spPr>
            <a:xfrm>
              <a:off x="10386872" y="3347381"/>
              <a:ext cx="566917" cy="536310"/>
            </a:xfrm>
            <a:custGeom>
              <a:avLst/>
              <a:gdLst/>
              <a:ahLst/>
              <a:cxnLst/>
              <a:rect l="l" t="t" r="r" b="b"/>
              <a:pathLst>
                <a:path w="198744" h="188014" extrusionOk="0">
                  <a:moveTo>
                    <a:pt x="53330" y="27125"/>
                  </a:moveTo>
                  <a:cubicBezTo>
                    <a:pt x="44478" y="27125"/>
                    <a:pt x="35620" y="29213"/>
                    <a:pt x="27525" y="33390"/>
                  </a:cubicBezTo>
                  <a:cubicBezTo>
                    <a:pt x="24010" y="35234"/>
                    <a:pt x="22627" y="39613"/>
                    <a:pt x="24471" y="43127"/>
                  </a:cubicBezTo>
                  <a:cubicBezTo>
                    <a:pt x="25761" y="45627"/>
                    <a:pt x="28265" y="47055"/>
                    <a:pt x="30876" y="47055"/>
                  </a:cubicBezTo>
                  <a:cubicBezTo>
                    <a:pt x="31996" y="47055"/>
                    <a:pt x="33136" y="46792"/>
                    <a:pt x="34208" y="46239"/>
                  </a:cubicBezTo>
                  <a:cubicBezTo>
                    <a:pt x="40200" y="43127"/>
                    <a:pt x="46769" y="41572"/>
                    <a:pt x="53337" y="41572"/>
                  </a:cubicBezTo>
                  <a:cubicBezTo>
                    <a:pt x="59905" y="41572"/>
                    <a:pt x="66473" y="43127"/>
                    <a:pt x="72465" y="46239"/>
                  </a:cubicBezTo>
                  <a:cubicBezTo>
                    <a:pt x="73520" y="46792"/>
                    <a:pt x="74653" y="47055"/>
                    <a:pt x="75772" y="47055"/>
                  </a:cubicBezTo>
                  <a:cubicBezTo>
                    <a:pt x="78381" y="47055"/>
                    <a:pt x="80912" y="45627"/>
                    <a:pt x="82202" y="43127"/>
                  </a:cubicBezTo>
                  <a:cubicBezTo>
                    <a:pt x="84046" y="39613"/>
                    <a:pt x="82663" y="35234"/>
                    <a:pt x="79091" y="33390"/>
                  </a:cubicBezTo>
                  <a:cubicBezTo>
                    <a:pt x="71025" y="29213"/>
                    <a:pt x="62181" y="27125"/>
                    <a:pt x="53330" y="27125"/>
                  </a:cubicBezTo>
                  <a:close/>
                  <a:moveTo>
                    <a:pt x="145415" y="27125"/>
                  </a:moveTo>
                  <a:cubicBezTo>
                    <a:pt x="136563" y="27125"/>
                    <a:pt x="127719" y="29213"/>
                    <a:pt x="119653" y="33390"/>
                  </a:cubicBezTo>
                  <a:cubicBezTo>
                    <a:pt x="116081" y="35234"/>
                    <a:pt x="114698" y="39613"/>
                    <a:pt x="116542" y="43127"/>
                  </a:cubicBezTo>
                  <a:cubicBezTo>
                    <a:pt x="117832" y="45627"/>
                    <a:pt x="120364" y="47055"/>
                    <a:pt x="122972" y="47055"/>
                  </a:cubicBezTo>
                  <a:cubicBezTo>
                    <a:pt x="124091" y="47055"/>
                    <a:pt x="125224" y="46792"/>
                    <a:pt x="126279" y="46239"/>
                  </a:cubicBezTo>
                  <a:cubicBezTo>
                    <a:pt x="132271" y="43127"/>
                    <a:pt x="138839" y="41572"/>
                    <a:pt x="145407" y="41572"/>
                  </a:cubicBezTo>
                  <a:cubicBezTo>
                    <a:pt x="151976" y="41572"/>
                    <a:pt x="158544" y="43127"/>
                    <a:pt x="164536" y="46239"/>
                  </a:cubicBezTo>
                  <a:cubicBezTo>
                    <a:pt x="165608" y="46792"/>
                    <a:pt x="166753" y="47055"/>
                    <a:pt x="167881" y="47055"/>
                  </a:cubicBezTo>
                  <a:cubicBezTo>
                    <a:pt x="170509" y="47055"/>
                    <a:pt x="173041" y="45627"/>
                    <a:pt x="174331" y="43127"/>
                  </a:cubicBezTo>
                  <a:cubicBezTo>
                    <a:pt x="176117" y="39613"/>
                    <a:pt x="174792" y="35234"/>
                    <a:pt x="171219" y="33390"/>
                  </a:cubicBezTo>
                  <a:cubicBezTo>
                    <a:pt x="163124" y="29213"/>
                    <a:pt x="154266" y="27125"/>
                    <a:pt x="145415" y="27125"/>
                  </a:cubicBezTo>
                  <a:close/>
                  <a:moveTo>
                    <a:pt x="53344" y="53340"/>
                  </a:moveTo>
                  <a:cubicBezTo>
                    <a:pt x="44493" y="53340"/>
                    <a:pt x="35649" y="55428"/>
                    <a:pt x="27582" y="59606"/>
                  </a:cubicBezTo>
                  <a:cubicBezTo>
                    <a:pt x="24010" y="61449"/>
                    <a:pt x="22627" y="65828"/>
                    <a:pt x="24471" y="69343"/>
                  </a:cubicBezTo>
                  <a:cubicBezTo>
                    <a:pt x="25761" y="71843"/>
                    <a:pt x="28265" y="73270"/>
                    <a:pt x="30876" y="73270"/>
                  </a:cubicBezTo>
                  <a:cubicBezTo>
                    <a:pt x="31996" y="73270"/>
                    <a:pt x="33136" y="73008"/>
                    <a:pt x="34208" y="72454"/>
                  </a:cubicBezTo>
                  <a:cubicBezTo>
                    <a:pt x="40200" y="69343"/>
                    <a:pt x="46769" y="67787"/>
                    <a:pt x="53337" y="67787"/>
                  </a:cubicBezTo>
                  <a:cubicBezTo>
                    <a:pt x="59905" y="67787"/>
                    <a:pt x="66473" y="69343"/>
                    <a:pt x="72465" y="72454"/>
                  </a:cubicBezTo>
                  <a:cubicBezTo>
                    <a:pt x="73520" y="73008"/>
                    <a:pt x="74653" y="73270"/>
                    <a:pt x="75772" y="73270"/>
                  </a:cubicBezTo>
                  <a:cubicBezTo>
                    <a:pt x="78381" y="73270"/>
                    <a:pt x="80912" y="71843"/>
                    <a:pt x="82202" y="69343"/>
                  </a:cubicBezTo>
                  <a:cubicBezTo>
                    <a:pt x="84046" y="65828"/>
                    <a:pt x="82663" y="61449"/>
                    <a:pt x="79091" y="59606"/>
                  </a:cubicBezTo>
                  <a:lnTo>
                    <a:pt x="79149" y="59606"/>
                  </a:lnTo>
                  <a:cubicBezTo>
                    <a:pt x="71054" y="55428"/>
                    <a:pt x="62195" y="53340"/>
                    <a:pt x="53344" y="53340"/>
                  </a:cubicBezTo>
                  <a:close/>
                  <a:moveTo>
                    <a:pt x="145415" y="53354"/>
                  </a:moveTo>
                  <a:cubicBezTo>
                    <a:pt x="136563" y="53354"/>
                    <a:pt x="127719" y="55457"/>
                    <a:pt x="119653" y="59663"/>
                  </a:cubicBezTo>
                  <a:cubicBezTo>
                    <a:pt x="116081" y="61449"/>
                    <a:pt x="114698" y="65828"/>
                    <a:pt x="116542" y="69400"/>
                  </a:cubicBezTo>
                  <a:cubicBezTo>
                    <a:pt x="117830" y="71857"/>
                    <a:pt x="120357" y="73272"/>
                    <a:pt x="122962" y="73272"/>
                  </a:cubicBezTo>
                  <a:cubicBezTo>
                    <a:pt x="124084" y="73272"/>
                    <a:pt x="125221" y="73009"/>
                    <a:pt x="126279" y="72454"/>
                  </a:cubicBezTo>
                  <a:cubicBezTo>
                    <a:pt x="132271" y="69343"/>
                    <a:pt x="138839" y="67787"/>
                    <a:pt x="145407" y="67787"/>
                  </a:cubicBezTo>
                  <a:cubicBezTo>
                    <a:pt x="151976" y="67787"/>
                    <a:pt x="158544" y="69343"/>
                    <a:pt x="164536" y="72454"/>
                  </a:cubicBezTo>
                  <a:cubicBezTo>
                    <a:pt x="165608" y="73008"/>
                    <a:pt x="166753" y="73270"/>
                    <a:pt x="167879" y="73270"/>
                  </a:cubicBezTo>
                  <a:cubicBezTo>
                    <a:pt x="170504" y="73270"/>
                    <a:pt x="173023" y="71843"/>
                    <a:pt x="174273" y="69343"/>
                  </a:cubicBezTo>
                  <a:cubicBezTo>
                    <a:pt x="176117" y="65828"/>
                    <a:pt x="174734" y="61449"/>
                    <a:pt x="171219" y="59606"/>
                  </a:cubicBezTo>
                  <a:lnTo>
                    <a:pt x="171219" y="59663"/>
                  </a:lnTo>
                  <a:cubicBezTo>
                    <a:pt x="163124" y="55457"/>
                    <a:pt x="154266" y="53354"/>
                    <a:pt x="145415" y="53354"/>
                  </a:cubicBezTo>
                  <a:close/>
                  <a:moveTo>
                    <a:pt x="145415" y="79555"/>
                  </a:moveTo>
                  <a:cubicBezTo>
                    <a:pt x="136563" y="79555"/>
                    <a:pt x="127719" y="81644"/>
                    <a:pt x="119653" y="85821"/>
                  </a:cubicBezTo>
                  <a:cubicBezTo>
                    <a:pt x="116081" y="87665"/>
                    <a:pt x="114698" y="92044"/>
                    <a:pt x="116542" y="95558"/>
                  </a:cubicBezTo>
                  <a:cubicBezTo>
                    <a:pt x="117832" y="98058"/>
                    <a:pt x="120364" y="99486"/>
                    <a:pt x="122972" y="99486"/>
                  </a:cubicBezTo>
                  <a:cubicBezTo>
                    <a:pt x="124091" y="99486"/>
                    <a:pt x="125224" y="99223"/>
                    <a:pt x="126279" y="98669"/>
                  </a:cubicBezTo>
                  <a:cubicBezTo>
                    <a:pt x="132271" y="95558"/>
                    <a:pt x="138839" y="94002"/>
                    <a:pt x="145407" y="94002"/>
                  </a:cubicBezTo>
                  <a:cubicBezTo>
                    <a:pt x="151976" y="94002"/>
                    <a:pt x="158544" y="95558"/>
                    <a:pt x="164536" y="98669"/>
                  </a:cubicBezTo>
                  <a:cubicBezTo>
                    <a:pt x="165608" y="99223"/>
                    <a:pt x="166753" y="99486"/>
                    <a:pt x="167879" y="99486"/>
                  </a:cubicBezTo>
                  <a:cubicBezTo>
                    <a:pt x="170504" y="99486"/>
                    <a:pt x="173023" y="98058"/>
                    <a:pt x="174273" y="95558"/>
                  </a:cubicBezTo>
                  <a:cubicBezTo>
                    <a:pt x="176117" y="92044"/>
                    <a:pt x="174734" y="87665"/>
                    <a:pt x="171219" y="85821"/>
                  </a:cubicBezTo>
                  <a:cubicBezTo>
                    <a:pt x="163124" y="81644"/>
                    <a:pt x="154266" y="79555"/>
                    <a:pt x="145415" y="79555"/>
                  </a:cubicBezTo>
                  <a:close/>
                  <a:moveTo>
                    <a:pt x="53344" y="79570"/>
                  </a:moveTo>
                  <a:cubicBezTo>
                    <a:pt x="44493" y="79570"/>
                    <a:pt x="35649" y="81673"/>
                    <a:pt x="27582" y="85879"/>
                  </a:cubicBezTo>
                  <a:cubicBezTo>
                    <a:pt x="24010" y="87722"/>
                    <a:pt x="22627" y="92044"/>
                    <a:pt x="24471" y="95616"/>
                  </a:cubicBezTo>
                  <a:cubicBezTo>
                    <a:pt x="25760" y="98072"/>
                    <a:pt x="28287" y="99487"/>
                    <a:pt x="30891" y="99487"/>
                  </a:cubicBezTo>
                  <a:cubicBezTo>
                    <a:pt x="32013" y="99487"/>
                    <a:pt x="33150" y="99225"/>
                    <a:pt x="34208" y="98669"/>
                  </a:cubicBezTo>
                  <a:cubicBezTo>
                    <a:pt x="40200" y="95558"/>
                    <a:pt x="46769" y="94002"/>
                    <a:pt x="53337" y="94002"/>
                  </a:cubicBezTo>
                  <a:cubicBezTo>
                    <a:pt x="59905" y="94002"/>
                    <a:pt x="66473" y="95558"/>
                    <a:pt x="72465" y="98669"/>
                  </a:cubicBezTo>
                  <a:cubicBezTo>
                    <a:pt x="73541" y="99225"/>
                    <a:pt x="74684" y="99487"/>
                    <a:pt x="75808" y="99487"/>
                  </a:cubicBezTo>
                  <a:cubicBezTo>
                    <a:pt x="78415" y="99487"/>
                    <a:pt x="80914" y="98072"/>
                    <a:pt x="82202" y="95616"/>
                  </a:cubicBezTo>
                  <a:cubicBezTo>
                    <a:pt x="84046" y="92044"/>
                    <a:pt x="82663" y="87722"/>
                    <a:pt x="79149" y="85879"/>
                  </a:cubicBezTo>
                  <a:cubicBezTo>
                    <a:pt x="71054" y="81673"/>
                    <a:pt x="62195" y="79570"/>
                    <a:pt x="53344" y="79570"/>
                  </a:cubicBezTo>
                  <a:close/>
                  <a:moveTo>
                    <a:pt x="145415" y="105785"/>
                  </a:moveTo>
                  <a:cubicBezTo>
                    <a:pt x="136563" y="105785"/>
                    <a:pt x="127719" y="107888"/>
                    <a:pt x="119653" y="112094"/>
                  </a:cubicBezTo>
                  <a:cubicBezTo>
                    <a:pt x="116081" y="113880"/>
                    <a:pt x="114698" y="118259"/>
                    <a:pt x="116542" y="121831"/>
                  </a:cubicBezTo>
                  <a:cubicBezTo>
                    <a:pt x="117830" y="124287"/>
                    <a:pt x="120357" y="125703"/>
                    <a:pt x="122962" y="125703"/>
                  </a:cubicBezTo>
                  <a:cubicBezTo>
                    <a:pt x="124084" y="125703"/>
                    <a:pt x="125221" y="125440"/>
                    <a:pt x="126279" y="124885"/>
                  </a:cubicBezTo>
                  <a:cubicBezTo>
                    <a:pt x="132271" y="121773"/>
                    <a:pt x="138839" y="120218"/>
                    <a:pt x="145407" y="120218"/>
                  </a:cubicBezTo>
                  <a:cubicBezTo>
                    <a:pt x="151976" y="120218"/>
                    <a:pt x="158544" y="121773"/>
                    <a:pt x="164536" y="124885"/>
                  </a:cubicBezTo>
                  <a:cubicBezTo>
                    <a:pt x="165612" y="125440"/>
                    <a:pt x="166760" y="125703"/>
                    <a:pt x="167889" y="125703"/>
                  </a:cubicBezTo>
                  <a:cubicBezTo>
                    <a:pt x="170510" y="125703"/>
                    <a:pt x="173025" y="124287"/>
                    <a:pt x="174273" y="121831"/>
                  </a:cubicBezTo>
                  <a:cubicBezTo>
                    <a:pt x="176117" y="118259"/>
                    <a:pt x="174734" y="113880"/>
                    <a:pt x="171219" y="112094"/>
                  </a:cubicBezTo>
                  <a:cubicBezTo>
                    <a:pt x="163124" y="107888"/>
                    <a:pt x="154266" y="105785"/>
                    <a:pt x="145415" y="105785"/>
                  </a:cubicBezTo>
                  <a:close/>
                  <a:moveTo>
                    <a:pt x="53344" y="105785"/>
                  </a:moveTo>
                  <a:cubicBezTo>
                    <a:pt x="44493" y="105785"/>
                    <a:pt x="35649" y="107888"/>
                    <a:pt x="27582" y="112094"/>
                  </a:cubicBezTo>
                  <a:cubicBezTo>
                    <a:pt x="24010" y="113938"/>
                    <a:pt x="22627" y="118317"/>
                    <a:pt x="24471" y="121831"/>
                  </a:cubicBezTo>
                  <a:cubicBezTo>
                    <a:pt x="25761" y="124331"/>
                    <a:pt x="28293" y="125759"/>
                    <a:pt x="30901" y="125759"/>
                  </a:cubicBezTo>
                  <a:cubicBezTo>
                    <a:pt x="32020" y="125759"/>
                    <a:pt x="33153" y="125496"/>
                    <a:pt x="34208" y="124942"/>
                  </a:cubicBezTo>
                  <a:cubicBezTo>
                    <a:pt x="40200" y="121831"/>
                    <a:pt x="46769" y="120275"/>
                    <a:pt x="53337" y="120275"/>
                  </a:cubicBezTo>
                  <a:cubicBezTo>
                    <a:pt x="59905" y="120275"/>
                    <a:pt x="66473" y="121831"/>
                    <a:pt x="72465" y="124942"/>
                  </a:cubicBezTo>
                  <a:cubicBezTo>
                    <a:pt x="73523" y="125471"/>
                    <a:pt x="74652" y="125722"/>
                    <a:pt x="75763" y="125722"/>
                  </a:cubicBezTo>
                  <a:cubicBezTo>
                    <a:pt x="78404" y="125722"/>
                    <a:pt x="80945" y="124305"/>
                    <a:pt x="82202" y="121831"/>
                  </a:cubicBezTo>
                  <a:cubicBezTo>
                    <a:pt x="84046" y="118259"/>
                    <a:pt x="82663" y="113880"/>
                    <a:pt x="79091" y="112094"/>
                  </a:cubicBezTo>
                  <a:lnTo>
                    <a:pt x="79149" y="112094"/>
                  </a:lnTo>
                  <a:cubicBezTo>
                    <a:pt x="71054" y="107888"/>
                    <a:pt x="62195" y="105785"/>
                    <a:pt x="53344" y="105785"/>
                  </a:cubicBezTo>
                  <a:close/>
                  <a:moveTo>
                    <a:pt x="53344" y="132044"/>
                  </a:moveTo>
                  <a:cubicBezTo>
                    <a:pt x="44493" y="132044"/>
                    <a:pt x="35649" y="134132"/>
                    <a:pt x="27582" y="138309"/>
                  </a:cubicBezTo>
                  <a:cubicBezTo>
                    <a:pt x="24010" y="140153"/>
                    <a:pt x="22627" y="144532"/>
                    <a:pt x="24471" y="148046"/>
                  </a:cubicBezTo>
                  <a:cubicBezTo>
                    <a:pt x="25761" y="150546"/>
                    <a:pt x="28293" y="151974"/>
                    <a:pt x="30901" y="151974"/>
                  </a:cubicBezTo>
                  <a:cubicBezTo>
                    <a:pt x="32020" y="151974"/>
                    <a:pt x="33153" y="151711"/>
                    <a:pt x="34208" y="151158"/>
                  </a:cubicBezTo>
                  <a:cubicBezTo>
                    <a:pt x="40200" y="148046"/>
                    <a:pt x="46769" y="146491"/>
                    <a:pt x="53337" y="146491"/>
                  </a:cubicBezTo>
                  <a:cubicBezTo>
                    <a:pt x="59905" y="146491"/>
                    <a:pt x="66473" y="148046"/>
                    <a:pt x="72465" y="151158"/>
                  </a:cubicBezTo>
                  <a:cubicBezTo>
                    <a:pt x="73538" y="151711"/>
                    <a:pt x="74683" y="151974"/>
                    <a:pt x="75809" y="151974"/>
                  </a:cubicBezTo>
                  <a:cubicBezTo>
                    <a:pt x="78433" y="151974"/>
                    <a:pt x="80953" y="150546"/>
                    <a:pt x="82202" y="148046"/>
                  </a:cubicBezTo>
                  <a:cubicBezTo>
                    <a:pt x="84046" y="144532"/>
                    <a:pt x="82663" y="140153"/>
                    <a:pt x="79149" y="138309"/>
                  </a:cubicBezTo>
                  <a:cubicBezTo>
                    <a:pt x="71054" y="134132"/>
                    <a:pt x="62195" y="132044"/>
                    <a:pt x="53344" y="132044"/>
                  </a:cubicBezTo>
                  <a:close/>
                  <a:moveTo>
                    <a:pt x="53337" y="14463"/>
                  </a:moveTo>
                  <a:cubicBezTo>
                    <a:pt x="66848" y="14463"/>
                    <a:pt x="80359" y="18295"/>
                    <a:pt x="92170" y="25958"/>
                  </a:cubicBezTo>
                  <a:lnTo>
                    <a:pt x="92170" y="167866"/>
                  </a:lnTo>
                  <a:cubicBezTo>
                    <a:pt x="79984" y="161673"/>
                    <a:pt x="66675" y="158576"/>
                    <a:pt x="53358" y="158576"/>
                  </a:cubicBezTo>
                  <a:cubicBezTo>
                    <a:pt x="40042" y="158576"/>
                    <a:pt x="26718" y="161673"/>
                    <a:pt x="14503" y="167866"/>
                  </a:cubicBezTo>
                  <a:lnTo>
                    <a:pt x="14503" y="25958"/>
                  </a:lnTo>
                  <a:cubicBezTo>
                    <a:pt x="26315" y="18295"/>
                    <a:pt x="39826" y="14463"/>
                    <a:pt x="53337" y="14463"/>
                  </a:cubicBezTo>
                  <a:close/>
                  <a:moveTo>
                    <a:pt x="145465" y="14463"/>
                  </a:moveTo>
                  <a:cubicBezTo>
                    <a:pt x="158976" y="14463"/>
                    <a:pt x="172487" y="18295"/>
                    <a:pt x="184298" y="25958"/>
                  </a:cubicBezTo>
                  <a:lnTo>
                    <a:pt x="184298" y="167866"/>
                  </a:lnTo>
                  <a:cubicBezTo>
                    <a:pt x="172084" y="161673"/>
                    <a:pt x="158760" y="158576"/>
                    <a:pt x="145443" y="158576"/>
                  </a:cubicBezTo>
                  <a:cubicBezTo>
                    <a:pt x="132127" y="158576"/>
                    <a:pt x="118818" y="161673"/>
                    <a:pt x="106632" y="167866"/>
                  </a:cubicBezTo>
                  <a:lnTo>
                    <a:pt x="106632" y="25958"/>
                  </a:lnTo>
                  <a:cubicBezTo>
                    <a:pt x="118443" y="18295"/>
                    <a:pt x="131954" y="14463"/>
                    <a:pt x="145465" y="14463"/>
                  </a:cubicBezTo>
                  <a:close/>
                  <a:moveTo>
                    <a:pt x="53300" y="0"/>
                  </a:moveTo>
                  <a:cubicBezTo>
                    <a:pt x="35625" y="0"/>
                    <a:pt x="17981" y="5476"/>
                    <a:pt x="3038" y="16336"/>
                  </a:cubicBezTo>
                  <a:cubicBezTo>
                    <a:pt x="1137" y="17719"/>
                    <a:pt x="42" y="19908"/>
                    <a:pt x="42" y="22213"/>
                  </a:cubicBezTo>
                  <a:lnTo>
                    <a:pt x="42" y="180772"/>
                  </a:lnTo>
                  <a:cubicBezTo>
                    <a:pt x="0" y="185053"/>
                    <a:pt x="3495" y="188014"/>
                    <a:pt x="7241" y="188014"/>
                  </a:cubicBezTo>
                  <a:cubicBezTo>
                    <a:pt x="8689" y="188014"/>
                    <a:pt x="10174" y="187571"/>
                    <a:pt x="11507" y="186592"/>
                  </a:cubicBezTo>
                  <a:cubicBezTo>
                    <a:pt x="23981" y="177546"/>
                    <a:pt x="38645" y="173023"/>
                    <a:pt x="53308" y="173023"/>
                  </a:cubicBezTo>
                  <a:cubicBezTo>
                    <a:pt x="67971" y="173023"/>
                    <a:pt x="82635" y="177546"/>
                    <a:pt x="95109" y="186592"/>
                  </a:cubicBezTo>
                  <a:cubicBezTo>
                    <a:pt x="95397" y="186822"/>
                    <a:pt x="95742" y="187053"/>
                    <a:pt x="96088" y="187225"/>
                  </a:cubicBezTo>
                  <a:cubicBezTo>
                    <a:pt x="96607" y="187456"/>
                    <a:pt x="97183" y="187686"/>
                    <a:pt x="97816" y="187802"/>
                  </a:cubicBezTo>
                  <a:lnTo>
                    <a:pt x="98047" y="187859"/>
                  </a:lnTo>
                  <a:cubicBezTo>
                    <a:pt x="98508" y="187917"/>
                    <a:pt x="98911" y="187974"/>
                    <a:pt x="99372" y="187974"/>
                  </a:cubicBezTo>
                  <a:cubicBezTo>
                    <a:pt x="99430" y="187974"/>
                    <a:pt x="99545" y="187974"/>
                    <a:pt x="99660" y="187917"/>
                  </a:cubicBezTo>
                  <a:cubicBezTo>
                    <a:pt x="99891" y="187917"/>
                    <a:pt x="100121" y="187917"/>
                    <a:pt x="100409" y="187859"/>
                  </a:cubicBezTo>
                  <a:cubicBezTo>
                    <a:pt x="100755" y="187802"/>
                    <a:pt x="101101" y="187744"/>
                    <a:pt x="101504" y="187629"/>
                  </a:cubicBezTo>
                  <a:cubicBezTo>
                    <a:pt x="101734" y="187571"/>
                    <a:pt x="101965" y="187456"/>
                    <a:pt x="102195" y="187341"/>
                  </a:cubicBezTo>
                  <a:cubicBezTo>
                    <a:pt x="102368" y="187283"/>
                    <a:pt x="102483" y="187283"/>
                    <a:pt x="102656" y="187168"/>
                  </a:cubicBezTo>
                  <a:cubicBezTo>
                    <a:pt x="102829" y="187110"/>
                    <a:pt x="102944" y="186995"/>
                    <a:pt x="103117" y="186880"/>
                  </a:cubicBezTo>
                  <a:cubicBezTo>
                    <a:pt x="103290" y="186765"/>
                    <a:pt x="103463" y="186707"/>
                    <a:pt x="103636" y="186592"/>
                  </a:cubicBezTo>
                  <a:cubicBezTo>
                    <a:pt x="116081" y="177546"/>
                    <a:pt x="130744" y="173023"/>
                    <a:pt x="145415" y="173023"/>
                  </a:cubicBezTo>
                  <a:cubicBezTo>
                    <a:pt x="160085" y="173023"/>
                    <a:pt x="174763" y="177546"/>
                    <a:pt x="187237" y="186592"/>
                  </a:cubicBezTo>
                  <a:cubicBezTo>
                    <a:pt x="188570" y="187571"/>
                    <a:pt x="190055" y="188014"/>
                    <a:pt x="191503" y="188014"/>
                  </a:cubicBezTo>
                  <a:cubicBezTo>
                    <a:pt x="195249" y="188014"/>
                    <a:pt x="198744" y="185053"/>
                    <a:pt x="198702" y="180772"/>
                  </a:cubicBezTo>
                  <a:lnTo>
                    <a:pt x="198702" y="22213"/>
                  </a:lnTo>
                  <a:cubicBezTo>
                    <a:pt x="198702" y="19908"/>
                    <a:pt x="197608" y="17719"/>
                    <a:pt x="195706" y="16336"/>
                  </a:cubicBezTo>
                  <a:cubicBezTo>
                    <a:pt x="180763" y="5476"/>
                    <a:pt x="163119" y="0"/>
                    <a:pt x="145444" y="0"/>
                  </a:cubicBezTo>
                  <a:cubicBezTo>
                    <a:pt x="129454" y="0"/>
                    <a:pt x="113438" y="4482"/>
                    <a:pt x="99372" y="13513"/>
                  </a:cubicBezTo>
                  <a:cubicBezTo>
                    <a:pt x="85306" y="4482"/>
                    <a:pt x="69290" y="0"/>
                    <a:pt x="53300" y="0"/>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92"/>
            <p:cNvSpPr/>
            <p:nvPr/>
          </p:nvSpPr>
          <p:spPr>
            <a:xfrm>
              <a:off x="11110634" y="3347049"/>
              <a:ext cx="549126" cy="543358"/>
            </a:xfrm>
            <a:custGeom>
              <a:avLst/>
              <a:gdLst/>
              <a:ahLst/>
              <a:cxnLst/>
              <a:rect l="l" t="t" r="r" b="b"/>
              <a:pathLst>
                <a:path w="192507" h="190485" extrusionOk="0">
                  <a:moveTo>
                    <a:pt x="102499" y="25705"/>
                  </a:moveTo>
                  <a:cubicBezTo>
                    <a:pt x="117558" y="25705"/>
                    <a:pt x="132326" y="30316"/>
                    <a:pt x="144759" y="38897"/>
                  </a:cubicBezTo>
                  <a:cubicBezTo>
                    <a:pt x="146043" y="39778"/>
                    <a:pt x="147534" y="40214"/>
                    <a:pt x="149024" y="40214"/>
                  </a:cubicBezTo>
                  <a:cubicBezTo>
                    <a:pt x="150990" y="40214"/>
                    <a:pt x="152955" y="39456"/>
                    <a:pt x="154449" y="37963"/>
                  </a:cubicBezTo>
                  <a:lnTo>
                    <a:pt x="166356" y="26055"/>
                  </a:lnTo>
                  <a:lnTo>
                    <a:pt x="166356" y="70592"/>
                  </a:lnTo>
                  <a:lnTo>
                    <a:pt x="121819" y="70592"/>
                  </a:lnTo>
                  <a:lnTo>
                    <a:pt x="130166" y="62245"/>
                  </a:lnTo>
                  <a:cubicBezTo>
                    <a:pt x="133844" y="58568"/>
                    <a:pt x="132852" y="52439"/>
                    <a:pt x="128240" y="50045"/>
                  </a:cubicBezTo>
                  <a:cubicBezTo>
                    <a:pt x="120302" y="45960"/>
                    <a:pt x="111430" y="43858"/>
                    <a:pt x="102499" y="43858"/>
                  </a:cubicBezTo>
                  <a:cubicBezTo>
                    <a:pt x="80318" y="43858"/>
                    <a:pt x="60180" y="56875"/>
                    <a:pt x="51016" y="77071"/>
                  </a:cubicBezTo>
                  <a:cubicBezTo>
                    <a:pt x="41852" y="97267"/>
                    <a:pt x="45296" y="120966"/>
                    <a:pt x="59888" y="137660"/>
                  </a:cubicBezTo>
                  <a:cubicBezTo>
                    <a:pt x="70809" y="150153"/>
                    <a:pt x="86437" y="157023"/>
                    <a:pt x="102516" y="157023"/>
                  </a:cubicBezTo>
                  <a:cubicBezTo>
                    <a:pt x="107922" y="157023"/>
                    <a:pt x="113379" y="156246"/>
                    <a:pt x="118726" y="154645"/>
                  </a:cubicBezTo>
                  <a:cubicBezTo>
                    <a:pt x="139973" y="148283"/>
                    <a:pt x="155558" y="130071"/>
                    <a:pt x="158535" y="108066"/>
                  </a:cubicBezTo>
                  <a:lnTo>
                    <a:pt x="176863" y="108066"/>
                  </a:lnTo>
                  <a:cubicBezTo>
                    <a:pt x="173828" y="137484"/>
                    <a:pt x="153807" y="162292"/>
                    <a:pt x="125730" y="171514"/>
                  </a:cubicBezTo>
                  <a:cubicBezTo>
                    <a:pt x="118112" y="174001"/>
                    <a:pt x="110293" y="175207"/>
                    <a:pt x="102546" y="175207"/>
                  </a:cubicBezTo>
                  <a:cubicBezTo>
                    <a:pt x="81742" y="175207"/>
                    <a:pt x="61466" y="166509"/>
                    <a:pt x="47047" y="150559"/>
                  </a:cubicBezTo>
                  <a:cubicBezTo>
                    <a:pt x="27259" y="128612"/>
                    <a:pt x="22239" y="97092"/>
                    <a:pt x="34205" y="70125"/>
                  </a:cubicBezTo>
                  <a:cubicBezTo>
                    <a:pt x="46230" y="43099"/>
                    <a:pt x="72963" y="25705"/>
                    <a:pt x="102499" y="25705"/>
                  </a:cubicBezTo>
                  <a:close/>
                  <a:moveTo>
                    <a:pt x="173936" y="0"/>
                  </a:moveTo>
                  <a:cubicBezTo>
                    <a:pt x="172058" y="0"/>
                    <a:pt x="170139" y="694"/>
                    <a:pt x="168574" y="2240"/>
                  </a:cubicBezTo>
                  <a:lnTo>
                    <a:pt x="147969" y="22845"/>
                  </a:lnTo>
                  <a:cubicBezTo>
                    <a:pt x="133517" y="14365"/>
                    <a:pt x="117899" y="10422"/>
                    <a:pt x="102578" y="10422"/>
                  </a:cubicBezTo>
                  <a:cubicBezTo>
                    <a:pt x="63693" y="10422"/>
                    <a:pt x="26723" y="35819"/>
                    <a:pt x="15585" y="76896"/>
                  </a:cubicBezTo>
                  <a:cubicBezTo>
                    <a:pt x="0" y="134157"/>
                    <a:pt x="43194" y="190485"/>
                    <a:pt x="102499" y="190485"/>
                  </a:cubicBezTo>
                  <a:cubicBezTo>
                    <a:pt x="152172" y="190426"/>
                    <a:pt x="192448" y="150151"/>
                    <a:pt x="192506" y="100478"/>
                  </a:cubicBezTo>
                  <a:cubicBezTo>
                    <a:pt x="192506" y="96275"/>
                    <a:pt x="189062" y="92831"/>
                    <a:pt x="184860" y="92831"/>
                  </a:cubicBezTo>
                  <a:lnTo>
                    <a:pt x="151472" y="92831"/>
                  </a:lnTo>
                  <a:cubicBezTo>
                    <a:pt x="147211" y="92831"/>
                    <a:pt x="143825" y="96275"/>
                    <a:pt x="143825" y="100478"/>
                  </a:cubicBezTo>
                  <a:cubicBezTo>
                    <a:pt x="143825" y="117930"/>
                    <a:pt x="132793" y="133515"/>
                    <a:pt x="116333" y="139411"/>
                  </a:cubicBezTo>
                  <a:cubicBezTo>
                    <a:pt x="111809" y="141015"/>
                    <a:pt x="107141" y="141790"/>
                    <a:pt x="102519" y="141790"/>
                  </a:cubicBezTo>
                  <a:cubicBezTo>
                    <a:pt x="90322" y="141790"/>
                    <a:pt x="78454" y="136390"/>
                    <a:pt x="70453" y="126569"/>
                  </a:cubicBezTo>
                  <a:cubicBezTo>
                    <a:pt x="59421" y="112969"/>
                    <a:pt x="58079" y="93940"/>
                    <a:pt x="67185" y="78997"/>
                  </a:cubicBezTo>
                  <a:cubicBezTo>
                    <a:pt x="74763" y="66480"/>
                    <a:pt x="88281" y="59124"/>
                    <a:pt x="102523" y="59124"/>
                  </a:cubicBezTo>
                  <a:cubicBezTo>
                    <a:pt x="105282" y="59124"/>
                    <a:pt x="108070" y="59400"/>
                    <a:pt x="110846" y="59968"/>
                  </a:cubicBezTo>
                  <a:lnTo>
                    <a:pt x="98004" y="72868"/>
                  </a:lnTo>
                  <a:cubicBezTo>
                    <a:pt x="93160" y="77655"/>
                    <a:pt x="96603" y="85885"/>
                    <a:pt x="103374" y="85885"/>
                  </a:cubicBezTo>
                  <a:lnTo>
                    <a:pt x="174003" y="85885"/>
                  </a:lnTo>
                  <a:cubicBezTo>
                    <a:pt x="178205" y="85885"/>
                    <a:pt x="181591" y="82441"/>
                    <a:pt x="181591" y="78238"/>
                  </a:cubicBezTo>
                  <a:lnTo>
                    <a:pt x="181591" y="7669"/>
                  </a:lnTo>
                  <a:cubicBezTo>
                    <a:pt x="181630" y="3045"/>
                    <a:pt x="177871" y="0"/>
                    <a:pt x="173936"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92"/>
            <p:cNvSpPr/>
            <p:nvPr/>
          </p:nvSpPr>
          <p:spPr>
            <a:xfrm>
              <a:off x="11846888" y="3348122"/>
              <a:ext cx="453445" cy="536279"/>
            </a:xfrm>
            <a:custGeom>
              <a:avLst/>
              <a:gdLst/>
              <a:ahLst/>
              <a:cxnLst/>
              <a:rect l="l" t="t" r="r" b="b"/>
              <a:pathLst>
                <a:path w="158964" h="188003" extrusionOk="0">
                  <a:moveTo>
                    <a:pt x="79511" y="13022"/>
                  </a:moveTo>
                  <a:cubicBezTo>
                    <a:pt x="83083" y="13022"/>
                    <a:pt x="86022" y="15961"/>
                    <a:pt x="86022" y="19590"/>
                  </a:cubicBezTo>
                  <a:cubicBezTo>
                    <a:pt x="86022" y="20109"/>
                    <a:pt x="86079" y="20628"/>
                    <a:pt x="86195" y="21204"/>
                  </a:cubicBezTo>
                  <a:lnTo>
                    <a:pt x="72712" y="21204"/>
                  </a:lnTo>
                  <a:cubicBezTo>
                    <a:pt x="72885" y="20628"/>
                    <a:pt x="72943" y="20109"/>
                    <a:pt x="72943" y="19590"/>
                  </a:cubicBezTo>
                  <a:cubicBezTo>
                    <a:pt x="72943" y="15961"/>
                    <a:pt x="75881" y="13022"/>
                    <a:pt x="79511" y="13022"/>
                  </a:cubicBezTo>
                  <a:close/>
                  <a:moveTo>
                    <a:pt x="145942" y="34225"/>
                  </a:moveTo>
                  <a:lnTo>
                    <a:pt x="145942" y="52489"/>
                  </a:lnTo>
                  <a:lnTo>
                    <a:pt x="13022" y="52489"/>
                  </a:lnTo>
                  <a:lnTo>
                    <a:pt x="13022" y="34225"/>
                  </a:lnTo>
                  <a:close/>
                  <a:moveTo>
                    <a:pt x="91207" y="77207"/>
                  </a:moveTo>
                  <a:cubicBezTo>
                    <a:pt x="87635" y="77207"/>
                    <a:pt x="84696" y="80145"/>
                    <a:pt x="84696" y="83717"/>
                  </a:cubicBezTo>
                  <a:lnTo>
                    <a:pt x="84696" y="156717"/>
                  </a:lnTo>
                  <a:cubicBezTo>
                    <a:pt x="84696" y="160289"/>
                    <a:pt x="87635" y="163228"/>
                    <a:pt x="91207" y="163228"/>
                  </a:cubicBezTo>
                  <a:cubicBezTo>
                    <a:pt x="94837" y="163228"/>
                    <a:pt x="97775" y="160289"/>
                    <a:pt x="97718" y="156717"/>
                  </a:cubicBezTo>
                  <a:lnTo>
                    <a:pt x="97718" y="83717"/>
                  </a:lnTo>
                  <a:cubicBezTo>
                    <a:pt x="97718" y="80145"/>
                    <a:pt x="94837" y="77207"/>
                    <a:pt x="91207" y="77207"/>
                  </a:cubicBezTo>
                  <a:close/>
                  <a:moveTo>
                    <a:pt x="114715" y="77207"/>
                  </a:moveTo>
                  <a:cubicBezTo>
                    <a:pt x="111085" y="77207"/>
                    <a:pt x="108146" y="80145"/>
                    <a:pt x="108146" y="83717"/>
                  </a:cubicBezTo>
                  <a:lnTo>
                    <a:pt x="108146" y="156717"/>
                  </a:lnTo>
                  <a:cubicBezTo>
                    <a:pt x="108146" y="160289"/>
                    <a:pt x="111085" y="163228"/>
                    <a:pt x="114715" y="163228"/>
                  </a:cubicBezTo>
                  <a:cubicBezTo>
                    <a:pt x="118287" y="163228"/>
                    <a:pt x="121225" y="160289"/>
                    <a:pt x="121225" y="156717"/>
                  </a:cubicBezTo>
                  <a:lnTo>
                    <a:pt x="121225" y="83717"/>
                  </a:lnTo>
                  <a:cubicBezTo>
                    <a:pt x="121225" y="80145"/>
                    <a:pt x="118287" y="77207"/>
                    <a:pt x="114715" y="77207"/>
                  </a:cubicBezTo>
                  <a:close/>
                  <a:moveTo>
                    <a:pt x="44250" y="77207"/>
                  </a:moveTo>
                  <a:cubicBezTo>
                    <a:pt x="40620" y="77207"/>
                    <a:pt x="37739" y="80145"/>
                    <a:pt x="37739" y="83717"/>
                  </a:cubicBezTo>
                  <a:lnTo>
                    <a:pt x="37739" y="156717"/>
                  </a:lnTo>
                  <a:cubicBezTo>
                    <a:pt x="37739" y="160312"/>
                    <a:pt x="40621" y="163228"/>
                    <a:pt x="44203" y="163228"/>
                  </a:cubicBezTo>
                  <a:cubicBezTo>
                    <a:pt x="44238" y="163228"/>
                    <a:pt x="44273" y="163228"/>
                    <a:pt x="44308" y="163228"/>
                  </a:cubicBezTo>
                  <a:cubicBezTo>
                    <a:pt x="47880" y="163228"/>
                    <a:pt x="50761" y="160289"/>
                    <a:pt x="50761" y="156717"/>
                  </a:cubicBezTo>
                  <a:lnTo>
                    <a:pt x="50761" y="83717"/>
                  </a:lnTo>
                  <a:cubicBezTo>
                    <a:pt x="50761" y="80145"/>
                    <a:pt x="47822" y="77207"/>
                    <a:pt x="44250" y="77207"/>
                  </a:cubicBezTo>
                  <a:close/>
                  <a:moveTo>
                    <a:pt x="67700" y="77207"/>
                  </a:moveTo>
                  <a:cubicBezTo>
                    <a:pt x="64128" y="77207"/>
                    <a:pt x="61189" y="80145"/>
                    <a:pt x="61189" y="83717"/>
                  </a:cubicBezTo>
                  <a:lnTo>
                    <a:pt x="61189" y="156717"/>
                  </a:lnTo>
                  <a:cubicBezTo>
                    <a:pt x="61189" y="160312"/>
                    <a:pt x="64071" y="163228"/>
                    <a:pt x="67652" y="163228"/>
                  </a:cubicBezTo>
                  <a:cubicBezTo>
                    <a:pt x="67687" y="163228"/>
                    <a:pt x="67722" y="163228"/>
                    <a:pt x="67757" y="163228"/>
                  </a:cubicBezTo>
                  <a:cubicBezTo>
                    <a:pt x="71330" y="163228"/>
                    <a:pt x="74268" y="160289"/>
                    <a:pt x="74210" y="156717"/>
                  </a:cubicBezTo>
                  <a:lnTo>
                    <a:pt x="74210" y="83717"/>
                  </a:lnTo>
                  <a:cubicBezTo>
                    <a:pt x="74210" y="80145"/>
                    <a:pt x="71330" y="77207"/>
                    <a:pt x="67700" y="77207"/>
                  </a:cubicBezTo>
                  <a:close/>
                  <a:moveTo>
                    <a:pt x="131596" y="65453"/>
                  </a:moveTo>
                  <a:lnTo>
                    <a:pt x="131596" y="168471"/>
                  </a:lnTo>
                  <a:cubicBezTo>
                    <a:pt x="131596" y="172043"/>
                    <a:pt x="128715" y="174924"/>
                    <a:pt x="125143" y="174981"/>
                  </a:cubicBezTo>
                  <a:lnTo>
                    <a:pt x="33879" y="174981"/>
                  </a:lnTo>
                  <a:cubicBezTo>
                    <a:pt x="30307" y="174924"/>
                    <a:pt x="27368" y="172043"/>
                    <a:pt x="27368" y="168471"/>
                  </a:cubicBezTo>
                  <a:lnTo>
                    <a:pt x="27368" y="65453"/>
                  </a:lnTo>
                  <a:close/>
                  <a:moveTo>
                    <a:pt x="79511" y="1"/>
                  </a:moveTo>
                  <a:cubicBezTo>
                    <a:pt x="68679" y="1"/>
                    <a:pt x="59922" y="8759"/>
                    <a:pt x="59922" y="19533"/>
                  </a:cubicBezTo>
                  <a:cubicBezTo>
                    <a:pt x="59922" y="20109"/>
                    <a:pt x="60037" y="20628"/>
                    <a:pt x="60152" y="21204"/>
                  </a:cubicBezTo>
                  <a:lnTo>
                    <a:pt x="6511" y="21204"/>
                  </a:lnTo>
                  <a:cubicBezTo>
                    <a:pt x="6476" y="21203"/>
                    <a:pt x="6441" y="21203"/>
                    <a:pt x="6406" y="21203"/>
                  </a:cubicBezTo>
                  <a:cubicBezTo>
                    <a:pt x="2826" y="21203"/>
                    <a:pt x="1" y="24120"/>
                    <a:pt x="1" y="27714"/>
                  </a:cubicBezTo>
                  <a:lnTo>
                    <a:pt x="1" y="58942"/>
                  </a:lnTo>
                  <a:cubicBezTo>
                    <a:pt x="1" y="62572"/>
                    <a:pt x="2882" y="65511"/>
                    <a:pt x="6511" y="65511"/>
                  </a:cubicBezTo>
                  <a:lnTo>
                    <a:pt x="14347" y="65511"/>
                  </a:lnTo>
                  <a:lnTo>
                    <a:pt x="14347" y="168471"/>
                  </a:lnTo>
                  <a:cubicBezTo>
                    <a:pt x="14347" y="179245"/>
                    <a:pt x="23105" y="188003"/>
                    <a:pt x="33879" y="188003"/>
                  </a:cubicBezTo>
                  <a:lnTo>
                    <a:pt x="125085" y="188003"/>
                  </a:lnTo>
                  <a:cubicBezTo>
                    <a:pt x="135860" y="188003"/>
                    <a:pt x="144617" y="179245"/>
                    <a:pt x="144617" y="168471"/>
                  </a:cubicBezTo>
                  <a:lnTo>
                    <a:pt x="144617" y="65453"/>
                  </a:lnTo>
                  <a:lnTo>
                    <a:pt x="152453" y="65453"/>
                  </a:lnTo>
                  <a:cubicBezTo>
                    <a:pt x="156083" y="65453"/>
                    <a:pt x="158964" y="62515"/>
                    <a:pt x="158964" y="58942"/>
                  </a:cubicBezTo>
                  <a:lnTo>
                    <a:pt x="158964" y="27714"/>
                  </a:lnTo>
                  <a:cubicBezTo>
                    <a:pt x="158964" y="24120"/>
                    <a:pt x="156138" y="21203"/>
                    <a:pt x="152558" y="21203"/>
                  </a:cubicBezTo>
                  <a:cubicBezTo>
                    <a:pt x="152523" y="21203"/>
                    <a:pt x="152488" y="21203"/>
                    <a:pt x="152453" y="21204"/>
                  </a:cubicBezTo>
                  <a:lnTo>
                    <a:pt x="98812" y="21204"/>
                  </a:lnTo>
                  <a:cubicBezTo>
                    <a:pt x="98928" y="20628"/>
                    <a:pt x="99043" y="20109"/>
                    <a:pt x="99043" y="19533"/>
                  </a:cubicBezTo>
                  <a:cubicBezTo>
                    <a:pt x="99043" y="8759"/>
                    <a:pt x="90285" y="1"/>
                    <a:pt x="79511"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92"/>
            <p:cNvSpPr txBox="1"/>
            <p:nvPr/>
          </p:nvSpPr>
          <p:spPr>
            <a:xfrm>
              <a:off x="9559872" y="3950610"/>
              <a:ext cx="7704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C</a:t>
              </a:r>
              <a:r>
                <a:rPr lang="en">
                  <a:solidFill>
                    <a:srgbClr val="F6B26B"/>
                  </a:solidFill>
                  <a:latin typeface="Roboto"/>
                  <a:ea typeface="Roboto"/>
                  <a:cs typeface="Roboto"/>
                  <a:sym typeface="Roboto"/>
                </a:rPr>
                <a:t>reate</a:t>
              </a:r>
              <a:endParaRPr>
                <a:solidFill>
                  <a:srgbClr val="F6B26B"/>
                </a:solidFill>
                <a:latin typeface="Roboto"/>
                <a:ea typeface="Roboto"/>
                <a:cs typeface="Roboto"/>
                <a:sym typeface="Roboto"/>
              </a:endParaRPr>
            </a:p>
          </p:txBody>
        </p:sp>
        <p:sp>
          <p:nvSpPr>
            <p:cNvPr id="3218" name="Google Shape;3218;p192"/>
            <p:cNvSpPr txBox="1"/>
            <p:nvPr/>
          </p:nvSpPr>
          <p:spPr>
            <a:xfrm>
              <a:off x="10191863" y="3950610"/>
              <a:ext cx="9297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b="1">
                  <a:solidFill>
                    <a:srgbClr val="EC5D71"/>
                  </a:solidFill>
                  <a:latin typeface="Roboto"/>
                  <a:ea typeface="Roboto"/>
                  <a:cs typeface="Roboto"/>
                  <a:sym typeface="Roboto"/>
                </a:rPr>
                <a:t>R</a:t>
              </a:r>
              <a:r>
                <a:rPr lang="en">
                  <a:solidFill>
                    <a:schemeClr val="dk1"/>
                  </a:solidFill>
                  <a:latin typeface="Roboto"/>
                  <a:ea typeface="Roboto"/>
                  <a:cs typeface="Roboto"/>
                  <a:sym typeface="Roboto"/>
                </a:rPr>
                <a:t>ead</a:t>
              </a:r>
              <a:endParaRPr>
                <a:solidFill>
                  <a:schemeClr val="dk1"/>
                </a:solidFill>
                <a:latin typeface="Roboto"/>
                <a:ea typeface="Roboto"/>
                <a:cs typeface="Roboto"/>
                <a:sym typeface="Roboto"/>
              </a:endParaRPr>
            </a:p>
            <a:p>
              <a:pPr marL="0" lvl="0" indent="0" algn="ctr" rtl="0">
                <a:spcBef>
                  <a:spcPts val="0"/>
                </a:spcBef>
                <a:spcAft>
                  <a:spcPts val="0"/>
                </a:spcAft>
                <a:buNone/>
              </a:pPr>
              <a:endParaRPr b="1">
                <a:solidFill>
                  <a:srgbClr val="F6B26B"/>
                </a:solidFill>
                <a:latin typeface="Roboto"/>
                <a:ea typeface="Roboto"/>
                <a:cs typeface="Roboto"/>
                <a:sym typeface="Roboto"/>
              </a:endParaRPr>
            </a:p>
          </p:txBody>
        </p:sp>
        <p:sp>
          <p:nvSpPr>
            <p:cNvPr id="3219" name="Google Shape;3219;p192"/>
            <p:cNvSpPr txBox="1"/>
            <p:nvPr/>
          </p:nvSpPr>
          <p:spPr>
            <a:xfrm>
              <a:off x="10969235" y="3950610"/>
              <a:ext cx="8319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U</a:t>
              </a:r>
              <a:r>
                <a:rPr lang="en">
                  <a:solidFill>
                    <a:srgbClr val="F6B26B"/>
                  </a:solidFill>
                  <a:latin typeface="Roboto Light"/>
                  <a:ea typeface="Roboto Light"/>
                  <a:cs typeface="Roboto Light"/>
                  <a:sym typeface="Roboto Light"/>
                </a:rPr>
                <a:t>pdate</a:t>
              </a:r>
              <a:endParaRPr>
                <a:solidFill>
                  <a:srgbClr val="F6B26B"/>
                </a:solidFill>
                <a:latin typeface="Roboto Light"/>
                <a:ea typeface="Roboto Light"/>
                <a:cs typeface="Roboto Light"/>
                <a:sym typeface="Roboto Light"/>
              </a:endParaRPr>
            </a:p>
          </p:txBody>
        </p:sp>
        <p:sp>
          <p:nvSpPr>
            <p:cNvPr id="3220" name="Google Shape;3220;p192"/>
            <p:cNvSpPr txBox="1"/>
            <p:nvPr/>
          </p:nvSpPr>
          <p:spPr>
            <a:xfrm>
              <a:off x="11701766" y="3950610"/>
              <a:ext cx="7437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D</a:t>
              </a:r>
              <a:r>
                <a:rPr lang="en">
                  <a:solidFill>
                    <a:srgbClr val="F6B26B"/>
                  </a:solidFill>
                  <a:latin typeface="Roboto Light"/>
                  <a:ea typeface="Roboto Light"/>
                  <a:cs typeface="Roboto Light"/>
                  <a:sym typeface="Roboto Light"/>
                </a:rPr>
                <a:t>elete</a:t>
              </a:r>
              <a:endParaRPr>
                <a:solidFill>
                  <a:srgbClr val="F6B26B"/>
                </a:solidFill>
                <a:latin typeface="Roboto Light"/>
                <a:ea typeface="Roboto Light"/>
                <a:cs typeface="Roboto Light"/>
                <a:sym typeface="Roboto Light"/>
              </a:endParaRPr>
            </a:p>
          </p:txBody>
        </p:sp>
        <p:sp>
          <p:nvSpPr>
            <p:cNvPr id="3221" name="Google Shape;3221;p192"/>
            <p:cNvSpPr txBox="1"/>
            <p:nvPr/>
          </p:nvSpPr>
          <p:spPr>
            <a:xfrm>
              <a:off x="10634575" y="4334777"/>
              <a:ext cx="770400" cy="23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EC5D71"/>
                  </a:solidFill>
                  <a:latin typeface="Roboto"/>
                  <a:ea typeface="Roboto"/>
                  <a:cs typeface="Roboto"/>
                  <a:sym typeface="Roboto"/>
                </a:rPr>
                <a:t>CRUD</a:t>
              </a:r>
              <a:endParaRPr sz="1800">
                <a:latin typeface="Roboto Light"/>
                <a:ea typeface="Roboto Light"/>
                <a:cs typeface="Roboto Light"/>
                <a:sym typeface="Roboto Light"/>
              </a:endParaRPr>
            </a:p>
          </p:txBody>
        </p:sp>
        <p:sp>
          <p:nvSpPr>
            <p:cNvPr id="3222" name="Google Shape;3222;p192"/>
            <p:cNvSpPr/>
            <p:nvPr/>
          </p:nvSpPr>
          <p:spPr>
            <a:xfrm rot="-5400000">
              <a:off x="10975075" y="2950650"/>
              <a:ext cx="89400" cy="2592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3" name="Google Shape;3223;p19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69</a:t>
            </a:fld>
            <a:endParaRPr sz="600"/>
          </a:p>
        </p:txBody>
      </p:sp>
      <p:cxnSp>
        <p:nvCxnSpPr>
          <p:cNvPr id="3224" name="Google Shape;3224;p192"/>
          <p:cNvCxnSpPr/>
          <p:nvPr/>
        </p:nvCxnSpPr>
        <p:spPr>
          <a:xfrm>
            <a:off x="3248875" y="2460775"/>
            <a:ext cx="5416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130"/>
          <p:cNvSpPr txBox="1">
            <a:spLocks noGrp="1"/>
          </p:cNvSpPr>
          <p:nvPr>
            <p:ph type="title"/>
          </p:nvPr>
        </p:nvSpPr>
        <p:spPr>
          <a:xfrm>
            <a:off x="274350" y="208125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Monolith to Microservices</a:t>
            </a:r>
            <a:endParaRPr/>
          </a:p>
        </p:txBody>
      </p:sp>
      <p:sp>
        <p:nvSpPr>
          <p:cNvPr id="2250" name="Google Shape;2250;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7D3B3"/>
        </a:solidFill>
        <a:effectLst/>
      </p:bgPr>
    </p:bg>
    <p:spTree>
      <p:nvGrpSpPr>
        <p:cNvPr id="1" name="Shape 3228"/>
        <p:cNvGrpSpPr/>
        <p:nvPr/>
      </p:nvGrpSpPr>
      <p:grpSpPr>
        <a:xfrm>
          <a:off x="0" y="0"/>
          <a:ext cx="0" cy="0"/>
          <a:chOff x="0" y="0"/>
          <a:chExt cx="0" cy="0"/>
        </a:xfrm>
      </p:grpSpPr>
      <p:sp>
        <p:nvSpPr>
          <p:cNvPr id="3229" name="Google Shape;3229;p193"/>
          <p:cNvSpPr/>
          <p:nvPr/>
        </p:nvSpPr>
        <p:spPr>
          <a:xfrm>
            <a:off x="187900" y="4820400"/>
            <a:ext cx="8791500" cy="219000"/>
          </a:xfrm>
          <a:prstGeom prst="rect">
            <a:avLst/>
          </a:prstGeom>
          <a:solidFill>
            <a:srgbClr val="F7D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Interacting with Data</a:t>
            </a:r>
            <a:endParaRPr/>
          </a:p>
        </p:txBody>
      </p:sp>
      <p:sp>
        <p:nvSpPr>
          <p:cNvPr id="3231" name="Google Shape;3231;p193"/>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Clr>
                <a:schemeClr val="dk1"/>
              </a:buClr>
              <a:buSzPts val="1100"/>
              <a:buFont typeface="Arial"/>
              <a:buNone/>
            </a:pPr>
            <a:r>
              <a:rPr lang="en" sz="1700"/>
              <a:t>Once you’ve created a table, there are four main ways to interact with the data it contains.</a:t>
            </a:r>
            <a:endParaRPr sz="1700"/>
          </a:p>
        </p:txBody>
      </p:sp>
      <p:sp>
        <p:nvSpPr>
          <p:cNvPr id="3232" name="Google Shape;3232;p193"/>
          <p:cNvSpPr/>
          <p:nvPr/>
        </p:nvSpPr>
        <p:spPr>
          <a:xfrm>
            <a:off x="2413200" y="1246925"/>
            <a:ext cx="6457800" cy="2154900"/>
          </a:xfrm>
          <a:prstGeom prst="round2DiagRect">
            <a:avLst>
              <a:gd name="adj1" fmla="val 5837"/>
              <a:gd name="adj2" fmla="val 0"/>
            </a:avLst>
          </a:prstGeom>
          <a:solidFill>
            <a:srgbClr val="F3F3F3">
              <a:alpha val="52510"/>
            </a:srgbClr>
          </a:solidFill>
          <a:ln>
            <a:noFill/>
          </a:ln>
        </p:spPr>
        <p:txBody>
          <a:bodyPr spcFirstLastPara="1" wrap="square" lIns="365750" tIns="91425" rIns="182875" bIns="91425" anchor="ctr" anchorCtr="0">
            <a:noAutofit/>
          </a:bodyPr>
          <a:lstStyle/>
          <a:p>
            <a:pPr marL="0" lvl="0" indent="0" algn="l" rtl="0">
              <a:spcBef>
                <a:spcPts val="0"/>
              </a:spcBef>
              <a:spcAft>
                <a:spcPts val="0"/>
              </a:spcAft>
              <a:buNone/>
            </a:pPr>
            <a:r>
              <a:rPr lang="en" sz="4200" b="1">
                <a:solidFill>
                  <a:srgbClr val="EC5D71"/>
                </a:solidFill>
                <a:latin typeface="Roboto"/>
                <a:ea typeface="Roboto"/>
                <a:cs typeface="Roboto"/>
                <a:sym typeface="Roboto"/>
              </a:rPr>
              <a:t>U</a:t>
            </a:r>
            <a:r>
              <a:rPr lang="en" sz="4200">
                <a:solidFill>
                  <a:schemeClr val="dk1"/>
                </a:solidFill>
                <a:latin typeface="Roboto Light"/>
                <a:ea typeface="Roboto Light"/>
                <a:cs typeface="Roboto Light"/>
                <a:sym typeface="Roboto Light"/>
              </a:rPr>
              <a:t>pdate</a:t>
            </a:r>
            <a:br>
              <a:rPr lang="en" sz="2400">
                <a:latin typeface="Roboto Light"/>
                <a:ea typeface="Roboto Light"/>
                <a:cs typeface="Roboto Light"/>
                <a:sym typeface="Roboto Light"/>
              </a:rPr>
            </a:br>
            <a:r>
              <a:rPr lang="en" sz="2100">
                <a:latin typeface="Roboto"/>
                <a:ea typeface="Roboto"/>
                <a:cs typeface="Roboto"/>
                <a:sym typeface="Roboto"/>
              </a:rPr>
              <a:t>or modify existing data in a database. </a:t>
            </a:r>
            <a:endParaRPr sz="2100">
              <a:latin typeface="Roboto Light"/>
              <a:ea typeface="Roboto Light"/>
              <a:cs typeface="Roboto Light"/>
              <a:sym typeface="Roboto Light"/>
            </a:endParaRPr>
          </a:p>
          <a:p>
            <a:pPr marL="0" lvl="0" indent="0" algn="l" rtl="0">
              <a:spcBef>
                <a:spcPts val="1200"/>
              </a:spcBef>
              <a:spcAft>
                <a:spcPts val="1000"/>
              </a:spcAft>
              <a:buNone/>
            </a:pPr>
            <a:r>
              <a:rPr lang="en" sz="1700">
                <a:latin typeface="Roboto Light"/>
                <a:ea typeface="Roboto Light"/>
                <a:cs typeface="Roboto Light"/>
                <a:sym typeface="Roboto Light"/>
              </a:rPr>
              <a:t>When you need to reset your password in a web application, the password entry (more specifically, the hashed password) is updated with the new password.</a:t>
            </a:r>
            <a:endParaRPr sz="1700">
              <a:latin typeface="Roboto Light"/>
              <a:ea typeface="Roboto Light"/>
              <a:cs typeface="Roboto Light"/>
              <a:sym typeface="Roboto Light"/>
            </a:endParaRPr>
          </a:p>
        </p:txBody>
      </p:sp>
      <p:grpSp>
        <p:nvGrpSpPr>
          <p:cNvPr id="3233" name="Google Shape;3233;p193"/>
          <p:cNvGrpSpPr/>
          <p:nvPr/>
        </p:nvGrpSpPr>
        <p:grpSpPr>
          <a:xfrm>
            <a:off x="4199297" y="3632799"/>
            <a:ext cx="2885595" cy="1220228"/>
            <a:chOff x="9559872" y="3347049"/>
            <a:chExt cx="2885595" cy="1220228"/>
          </a:xfrm>
        </p:grpSpPr>
        <p:sp>
          <p:nvSpPr>
            <p:cNvPr id="3234" name="Google Shape;3234;p193"/>
            <p:cNvSpPr/>
            <p:nvPr/>
          </p:nvSpPr>
          <p:spPr>
            <a:xfrm>
              <a:off x="9734377" y="3350670"/>
              <a:ext cx="421397" cy="536113"/>
            </a:xfrm>
            <a:custGeom>
              <a:avLst/>
              <a:gdLst/>
              <a:ahLst/>
              <a:cxnLst/>
              <a:rect l="l" t="t" r="r" b="b"/>
              <a:pathLst>
                <a:path w="147729" h="187945" extrusionOk="0">
                  <a:moveTo>
                    <a:pt x="30652" y="22931"/>
                  </a:moveTo>
                  <a:lnTo>
                    <a:pt x="30652" y="30652"/>
                  </a:lnTo>
                  <a:lnTo>
                    <a:pt x="22931" y="30652"/>
                  </a:lnTo>
                  <a:lnTo>
                    <a:pt x="30652" y="22931"/>
                  </a:lnTo>
                  <a:close/>
                  <a:moveTo>
                    <a:pt x="33590" y="52719"/>
                  </a:moveTo>
                  <a:cubicBezTo>
                    <a:pt x="29903" y="52719"/>
                    <a:pt x="26849" y="55715"/>
                    <a:pt x="26849" y="59402"/>
                  </a:cubicBezTo>
                  <a:cubicBezTo>
                    <a:pt x="26849" y="63090"/>
                    <a:pt x="29903" y="66143"/>
                    <a:pt x="33590" y="66143"/>
                  </a:cubicBezTo>
                  <a:lnTo>
                    <a:pt x="114138" y="66143"/>
                  </a:lnTo>
                  <a:cubicBezTo>
                    <a:pt x="117768" y="66028"/>
                    <a:pt x="120648" y="63032"/>
                    <a:pt x="120648" y="59402"/>
                  </a:cubicBezTo>
                  <a:cubicBezTo>
                    <a:pt x="120648" y="55773"/>
                    <a:pt x="117768" y="52834"/>
                    <a:pt x="114138" y="52719"/>
                  </a:cubicBezTo>
                  <a:close/>
                  <a:moveTo>
                    <a:pt x="33590" y="71502"/>
                  </a:moveTo>
                  <a:cubicBezTo>
                    <a:pt x="29961" y="71617"/>
                    <a:pt x="27080" y="74555"/>
                    <a:pt x="27080" y="78185"/>
                  </a:cubicBezTo>
                  <a:cubicBezTo>
                    <a:pt x="27080" y="81815"/>
                    <a:pt x="29961" y="84811"/>
                    <a:pt x="33590" y="84926"/>
                  </a:cubicBezTo>
                  <a:lnTo>
                    <a:pt x="63839" y="84926"/>
                  </a:lnTo>
                  <a:cubicBezTo>
                    <a:pt x="67469" y="84811"/>
                    <a:pt x="70350" y="81815"/>
                    <a:pt x="70350" y="78185"/>
                  </a:cubicBezTo>
                  <a:cubicBezTo>
                    <a:pt x="70350" y="74555"/>
                    <a:pt x="67469" y="71617"/>
                    <a:pt x="63839" y="71502"/>
                  </a:cubicBezTo>
                  <a:close/>
                  <a:moveTo>
                    <a:pt x="33590" y="90285"/>
                  </a:moveTo>
                  <a:cubicBezTo>
                    <a:pt x="29903" y="90285"/>
                    <a:pt x="26849" y="93281"/>
                    <a:pt x="26849" y="96968"/>
                  </a:cubicBezTo>
                  <a:cubicBezTo>
                    <a:pt x="26849" y="100713"/>
                    <a:pt x="29903" y="103709"/>
                    <a:pt x="33590" y="103709"/>
                  </a:cubicBezTo>
                  <a:lnTo>
                    <a:pt x="47534" y="103709"/>
                  </a:lnTo>
                  <a:cubicBezTo>
                    <a:pt x="51279" y="103709"/>
                    <a:pt x="54275" y="100713"/>
                    <a:pt x="54275" y="96968"/>
                  </a:cubicBezTo>
                  <a:cubicBezTo>
                    <a:pt x="54275" y="93281"/>
                    <a:pt x="51279" y="90285"/>
                    <a:pt x="47534" y="90285"/>
                  </a:cubicBezTo>
                  <a:close/>
                  <a:moveTo>
                    <a:pt x="84869" y="93626"/>
                  </a:moveTo>
                  <a:lnTo>
                    <a:pt x="94375" y="103133"/>
                  </a:lnTo>
                  <a:lnTo>
                    <a:pt x="54505" y="143003"/>
                  </a:lnTo>
                  <a:lnTo>
                    <a:pt x="44998" y="133497"/>
                  </a:lnTo>
                  <a:lnTo>
                    <a:pt x="84869" y="93626"/>
                  </a:lnTo>
                  <a:close/>
                  <a:moveTo>
                    <a:pt x="84876" y="77407"/>
                  </a:moveTo>
                  <a:cubicBezTo>
                    <a:pt x="83155" y="77407"/>
                    <a:pt x="81441" y="78070"/>
                    <a:pt x="80144" y="79395"/>
                  </a:cubicBezTo>
                  <a:lnTo>
                    <a:pt x="30767" y="128772"/>
                  </a:lnTo>
                  <a:cubicBezTo>
                    <a:pt x="30594" y="128888"/>
                    <a:pt x="30479" y="129060"/>
                    <a:pt x="30364" y="129233"/>
                  </a:cubicBezTo>
                  <a:cubicBezTo>
                    <a:pt x="30249" y="129348"/>
                    <a:pt x="30191" y="129464"/>
                    <a:pt x="30076" y="129579"/>
                  </a:cubicBezTo>
                  <a:cubicBezTo>
                    <a:pt x="29730" y="129982"/>
                    <a:pt x="29442" y="130501"/>
                    <a:pt x="29269" y="131019"/>
                  </a:cubicBezTo>
                  <a:lnTo>
                    <a:pt x="29269" y="131077"/>
                  </a:lnTo>
                  <a:cubicBezTo>
                    <a:pt x="29039" y="131595"/>
                    <a:pt x="28923" y="132114"/>
                    <a:pt x="28866" y="132633"/>
                  </a:cubicBezTo>
                  <a:cubicBezTo>
                    <a:pt x="28866" y="132748"/>
                    <a:pt x="28808" y="132805"/>
                    <a:pt x="28808" y="132863"/>
                  </a:cubicBezTo>
                  <a:lnTo>
                    <a:pt x="26907" y="153778"/>
                  </a:lnTo>
                  <a:cubicBezTo>
                    <a:pt x="26561" y="157696"/>
                    <a:pt x="29673" y="161095"/>
                    <a:pt x="33590" y="161095"/>
                  </a:cubicBezTo>
                  <a:lnTo>
                    <a:pt x="34224" y="161095"/>
                  </a:lnTo>
                  <a:lnTo>
                    <a:pt x="55081" y="159194"/>
                  </a:lnTo>
                  <a:cubicBezTo>
                    <a:pt x="55196" y="159194"/>
                    <a:pt x="55254" y="159136"/>
                    <a:pt x="55369" y="159136"/>
                  </a:cubicBezTo>
                  <a:cubicBezTo>
                    <a:pt x="55830" y="159078"/>
                    <a:pt x="56349" y="158963"/>
                    <a:pt x="56810" y="158790"/>
                  </a:cubicBezTo>
                  <a:lnTo>
                    <a:pt x="57040" y="158733"/>
                  </a:lnTo>
                  <a:cubicBezTo>
                    <a:pt x="57559" y="158502"/>
                    <a:pt x="58020" y="158214"/>
                    <a:pt x="58481" y="157926"/>
                  </a:cubicBezTo>
                  <a:cubicBezTo>
                    <a:pt x="58596" y="157811"/>
                    <a:pt x="58769" y="157696"/>
                    <a:pt x="58884" y="157580"/>
                  </a:cubicBezTo>
                  <a:cubicBezTo>
                    <a:pt x="58999" y="157465"/>
                    <a:pt x="59172" y="157350"/>
                    <a:pt x="59287" y="157235"/>
                  </a:cubicBezTo>
                  <a:lnTo>
                    <a:pt x="108664" y="107858"/>
                  </a:lnTo>
                  <a:cubicBezTo>
                    <a:pt x="111315" y="105265"/>
                    <a:pt x="111315" y="101001"/>
                    <a:pt x="108664" y="98351"/>
                  </a:cubicBezTo>
                  <a:lnTo>
                    <a:pt x="89651" y="79395"/>
                  </a:lnTo>
                  <a:cubicBezTo>
                    <a:pt x="88326" y="78070"/>
                    <a:pt x="86597" y="77407"/>
                    <a:pt x="84876" y="77407"/>
                  </a:cubicBezTo>
                  <a:close/>
                  <a:moveTo>
                    <a:pt x="134303" y="13425"/>
                  </a:moveTo>
                  <a:lnTo>
                    <a:pt x="134303" y="174520"/>
                  </a:lnTo>
                  <a:lnTo>
                    <a:pt x="13425" y="174520"/>
                  </a:lnTo>
                  <a:lnTo>
                    <a:pt x="13425" y="44077"/>
                  </a:lnTo>
                  <a:lnTo>
                    <a:pt x="37393" y="44077"/>
                  </a:lnTo>
                  <a:cubicBezTo>
                    <a:pt x="41081" y="44077"/>
                    <a:pt x="44134" y="41080"/>
                    <a:pt x="44134" y="37335"/>
                  </a:cubicBezTo>
                  <a:lnTo>
                    <a:pt x="44134" y="13425"/>
                  </a:lnTo>
                  <a:close/>
                  <a:moveTo>
                    <a:pt x="37393" y="0"/>
                  </a:moveTo>
                  <a:cubicBezTo>
                    <a:pt x="36932" y="0"/>
                    <a:pt x="36471" y="58"/>
                    <a:pt x="36068" y="115"/>
                  </a:cubicBezTo>
                  <a:cubicBezTo>
                    <a:pt x="35780" y="173"/>
                    <a:pt x="35492" y="288"/>
                    <a:pt x="35204" y="403"/>
                  </a:cubicBezTo>
                  <a:cubicBezTo>
                    <a:pt x="35088" y="403"/>
                    <a:pt x="34916" y="461"/>
                    <a:pt x="34800" y="519"/>
                  </a:cubicBezTo>
                  <a:cubicBezTo>
                    <a:pt x="34512" y="634"/>
                    <a:pt x="34224" y="807"/>
                    <a:pt x="33936" y="980"/>
                  </a:cubicBezTo>
                  <a:cubicBezTo>
                    <a:pt x="33821" y="1037"/>
                    <a:pt x="33763" y="1095"/>
                    <a:pt x="33648" y="1152"/>
                  </a:cubicBezTo>
                  <a:cubicBezTo>
                    <a:pt x="33302" y="1383"/>
                    <a:pt x="32957" y="1671"/>
                    <a:pt x="32669" y="1959"/>
                  </a:cubicBezTo>
                  <a:lnTo>
                    <a:pt x="1959" y="32611"/>
                  </a:lnTo>
                  <a:cubicBezTo>
                    <a:pt x="1671" y="32899"/>
                    <a:pt x="1383" y="33245"/>
                    <a:pt x="1153" y="33648"/>
                  </a:cubicBezTo>
                  <a:cubicBezTo>
                    <a:pt x="1037" y="33763"/>
                    <a:pt x="980" y="33878"/>
                    <a:pt x="922" y="33994"/>
                  </a:cubicBezTo>
                  <a:cubicBezTo>
                    <a:pt x="749" y="34224"/>
                    <a:pt x="634" y="34512"/>
                    <a:pt x="519" y="34800"/>
                  </a:cubicBezTo>
                  <a:cubicBezTo>
                    <a:pt x="461" y="34916"/>
                    <a:pt x="403" y="35088"/>
                    <a:pt x="346" y="35261"/>
                  </a:cubicBezTo>
                  <a:cubicBezTo>
                    <a:pt x="288" y="35492"/>
                    <a:pt x="173" y="35780"/>
                    <a:pt x="115" y="36010"/>
                  </a:cubicBezTo>
                  <a:cubicBezTo>
                    <a:pt x="58" y="36471"/>
                    <a:pt x="0" y="36932"/>
                    <a:pt x="0" y="37335"/>
                  </a:cubicBezTo>
                  <a:lnTo>
                    <a:pt x="0" y="181261"/>
                  </a:lnTo>
                  <a:cubicBezTo>
                    <a:pt x="0" y="184948"/>
                    <a:pt x="2996" y="187944"/>
                    <a:pt x="6684" y="187944"/>
                  </a:cubicBezTo>
                  <a:lnTo>
                    <a:pt x="140987" y="187944"/>
                  </a:lnTo>
                  <a:cubicBezTo>
                    <a:pt x="144674" y="187944"/>
                    <a:pt x="147728" y="184948"/>
                    <a:pt x="147728" y="181261"/>
                  </a:cubicBezTo>
                  <a:lnTo>
                    <a:pt x="147728" y="6684"/>
                  </a:lnTo>
                  <a:cubicBezTo>
                    <a:pt x="147728" y="2996"/>
                    <a:pt x="144674" y="0"/>
                    <a:pt x="140987"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93"/>
            <p:cNvSpPr/>
            <p:nvPr/>
          </p:nvSpPr>
          <p:spPr>
            <a:xfrm>
              <a:off x="10386872" y="3347381"/>
              <a:ext cx="566917" cy="536310"/>
            </a:xfrm>
            <a:custGeom>
              <a:avLst/>
              <a:gdLst/>
              <a:ahLst/>
              <a:cxnLst/>
              <a:rect l="l" t="t" r="r" b="b"/>
              <a:pathLst>
                <a:path w="198744" h="188014" extrusionOk="0">
                  <a:moveTo>
                    <a:pt x="53330" y="27125"/>
                  </a:moveTo>
                  <a:cubicBezTo>
                    <a:pt x="44478" y="27125"/>
                    <a:pt x="35620" y="29213"/>
                    <a:pt x="27525" y="33390"/>
                  </a:cubicBezTo>
                  <a:cubicBezTo>
                    <a:pt x="24010" y="35234"/>
                    <a:pt x="22627" y="39613"/>
                    <a:pt x="24471" y="43127"/>
                  </a:cubicBezTo>
                  <a:cubicBezTo>
                    <a:pt x="25761" y="45627"/>
                    <a:pt x="28265" y="47055"/>
                    <a:pt x="30876" y="47055"/>
                  </a:cubicBezTo>
                  <a:cubicBezTo>
                    <a:pt x="31996" y="47055"/>
                    <a:pt x="33136" y="46792"/>
                    <a:pt x="34208" y="46239"/>
                  </a:cubicBezTo>
                  <a:cubicBezTo>
                    <a:pt x="40200" y="43127"/>
                    <a:pt x="46769" y="41572"/>
                    <a:pt x="53337" y="41572"/>
                  </a:cubicBezTo>
                  <a:cubicBezTo>
                    <a:pt x="59905" y="41572"/>
                    <a:pt x="66473" y="43127"/>
                    <a:pt x="72465" y="46239"/>
                  </a:cubicBezTo>
                  <a:cubicBezTo>
                    <a:pt x="73520" y="46792"/>
                    <a:pt x="74653" y="47055"/>
                    <a:pt x="75772" y="47055"/>
                  </a:cubicBezTo>
                  <a:cubicBezTo>
                    <a:pt x="78381" y="47055"/>
                    <a:pt x="80912" y="45627"/>
                    <a:pt x="82202" y="43127"/>
                  </a:cubicBezTo>
                  <a:cubicBezTo>
                    <a:pt x="84046" y="39613"/>
                    <a:pt x="82663" y="35234"/>
                    <a:pt x="79091" y="33390"/>
                  </a:cubicBezTo>
                  <a:cubicBezTo>
                    <a:pt x="71025" y="29213"/>
                    <a:pt x="62181" y="27125"/>
                    <a:pt x="53330" y="27125"/>
                  </a:cubicBezTo>
                  <a:close/>
                  <a:moveTo>
                    <a:pt x="145415" y="27125"/>
                  </a:moveTo>
                  <a:cubicBezTo>
                    <a:pt x="136563" y="27125"/>
                    <a:pt x="127719" y="29213"/>
                    <a:pt x="119653" y="33390"/>
                  </a:cubicBezTo>
                  <a:cubicBezTo>
                    <a:pt x="116081" y="35234"/>
                    <a:pt x="114698" y="39613"/>
                    <a:pt x="116542" y="43127"/>
                  </a:cubicBezTo>
                  <a:cubicBezTo>
                    <a:pt x="117832" y="45627"/>
                    <a:pt x="120364" y="47055"/>
                    <a:pt x="122972" y="47055"/>
                  </a:cubicBezTo>
                  <a:cubicBezTo>
                    <a:pt x="124091" y="47055"/>
                    <a:pt x="125224" y="46792"/>
                    <a:pt x="126279" y="46239"/>
                  </a:cubicBezTo>
                  <a:cubicBezTo>
                    <a:pt x="132271" y="43127"/>
                    <a:pt x="138839" y="41572"/>
                    <a:pt x="145407" y="41572"/>
                  </a:cubicBezTo>
                  <a:cubicBezTo>
                    <a:pt x="151976" y="41572"/>
                    <a:pt x="158544" y="43127"/>
                    <a:pt x="164536" y="46239"/>
                  </a:cubicBezTo>
                  <a:cubicBezTo>
                    <a:pt x="165608" y="46792"/>
                    <a:pt x="166753" y="47055"/>
                    <a:pt x="167881" y="47055"/>
                  </a:cubicBezTo>
                  <a:cubicBezTo>
                    <a:pt x="170509" y="47055"/>
                    <a:pt x="173041" y="45627"/>
                    <a:pt x="174331" y="43127"/>
                  </a:cubicBezTo>
                  <a:cubicBezTo>
                    <a:pt x="176117" y="39613"/>
                    <a:pt x="174792" y="35234"/>
                    <a:pt x="171219" y="33390"/>
                  </a:cubicBezTo>
                  <a:cubicBezTo>
                    <a:pt x="163124" y="29213"/>
                    <a:pt x="154266" y="27125"/>
                    <a:pt x="145415" y="27125"/>
                  </a:cubicBezTo>
                  <a:close/>
                  <a:moveTo>
                    <a:pt x="53344" y="53340"/>
                  </a:moveTo>
                  <a:cubicBezTo>
                    <a:pt x="44493" y="53340"/>
                    <a:pt x="35649" y="55428"/>
                    <a:pt x="27582" y="59606"/>
                  </a:cubicBezTo>
                  <a:cubicBezTo>
                    <a:pt x="24010" y="61449"/>
                    <a:pt x="22627" y="65828"/>
                    <a:pt x="24471" y="69343"/>
                  </a:cubicBezTo>
                  <a:cubicBezTo>
                    <a:pt x="25761" y="71843"/>
                    <a:pt x="28265" y="73270"/>
                    <a:pt x="30876" y="73270"/>
                  </a:cubicBezTo>
                  <a:cubicBezTo>
                    <a:pt x="31996" y="73270"/>
                    <a:pt x="33136" y="73008"/>
                    <a:pt x="34208" y="72454"/>
                  </a:cubicBezTo>
                  <a:cubicBezTo>
                    <a:pt x="40200" y="69343"/>
                    <a:pt x="46769" y="67787"/>
                    <a:pt x="53337" y="67787"/>
                  </a:cubicBezTo>
                  <a:cubicBezTo>
                    <a:pt x="59905" y="67787"/>
                    <a:pt x="66473" y="69343"/>
                    <a:pt x="72465" y="72454"/>
                  </a:cubicBezTo>
                  <a:cubicBezTo>
                    <a:pt x="73520" y="73008"/>
                    <a:pt x="74653" y="73270"/>
                    <a:pt x="75772" y="73270"/>
                  </a:cubicBezTo>
                  <a:cubicBezTo>
                    <a:pt x="78381" y="73270"/>
                    <a:pt x="80912" y="71843"/>
                    <a:pt x="82202" y="69343"/>
                  </a:cubicBezTo>
                  <a:cubicBezTo>
                    <a:pt x="84046" y="65828"/>
                    <a:pt x="82663" y="61449"/>
                    <a:pt x="79091" y="59606"/>
                  </a:cubicBezTo>
                  <a:lnTo>
                    <a:pt x="79149" y="59606"/>
                  </a:lnTo>
                  <a:cubicBezTo>
                    <a:pt x="71054" y="55428"/>
                    <a:pt x="62195" y="53340"/>
                    <a:pt x="53344" y="53340"/>
                  </a:cubicBezTo>
                  <a:close/>
                  <a:moveTo>
                    <a:pt x="145415" y="53354"/>
                  </a:moveTo>
                  <a:cubicBezTo>
                    <a:pt x="136563" y="53354"/>
                    <a:pt x="127719" y="55457"/>
                    <a:pt x="119653" y="59663"/>
                  </a:cubicBezTo>
                  <a:cubicBezTo>
                    <a:pt x="116081" y="61449"/>
                    <a:pt x="114698" y="65828"/>
                    <a:pt x="116542" y="69400"/>
                  </a:cubicBezTo>
                  <a:cubicBezTo>
                    <a:pt x="117830" y="71857"/>
                    <a:pt x="120357" y="73272"/>
                    <a:pt x="122962" y="73272"/>
                  </a:cubicBezTo>
                  <a:cubicBezTo>
                    <a:pt x="124084" y="73272"/>
                    <a:pt x="125221" y="73009"/>
                    <a:pt x="126279" y="72454"/>
                  </a:cubicBezTo>
                  <a:cubicBezTo>
                    <a:pt x="132271" y="69343"/>
                    <a:pt x="138839" y="67787"/>
                    <a:pt x="145407" y="67787"/>
                  </a:cubicBezTo>
                  <a:cubicBezTo>
                    <a:pt x="151976" y="67787"/>
                    <a:pt x="158544" y="69343"/>
                    <a:pt x="164536" y="72454"/>
                  </a:cubicBezTo>
                  <a:cubicBezTo>
                    <a:pt x="165608" y="73008"/>
                    <a:pt x="166753" y="73270"/>
                    <a:pt x="167879" y="73270"/>
                  </a:cubicBezTo>
                  <a:cubicBezTo>
                    <a:pt x="170504" y="73270"/>
                    <a:pt x="173023" y="71843"/>
                    <a:pt x="174273" y="69343"/>
                  </a:cubicBezTo>
                  <a:cubicBezTo>
                    <a:pt x="176117" y="65828"/>
                    <a:pt x="174734" y="61449"/>
                    <a:pt x="171219" y="59606"/>
                  </a:cubicBezTo>
                  <a:lnTo>
                    <a:pt x="171219" y="59663"/>
                  </a:lnTo>
                  <a:cubicBezTo>
                    <a:pt x="163124" y="55457"/>
                    <a:pt x="154266" y="53354"/>
                    <a:pt x="145415" y="53354"/>
                  </a:cubicBezTo>
                  <a:close/>
                  <a:moveTo>
                    <a:pt x="145415" y="79555"/>
                  </a:moveTo>
                  <a:cubicBezTo>
                    <a:pt x="136563" y="79555"/>
                    <a:pt x="127719" y="81644"/>
                    <a:pt x="119653" y="85821"/>
                  </a:cubicBezTo>
                  <a:cubicBezTo>
                    <a:pt x="116081" y="87665"/>
                    <a:pt x="114698" y="92044"/>
                    <a:pt x="116542" y="95558"/>
                  </a:cubicBezTo>
                  <a:cubicBezTo>
                    <a:pt x="117832" y="98058"/>
                    <a:pt x="120364" y="99486"/>
                    <a:pt x="122972" y="99486"/>
                  </a:cubicBezTo>
                  <a:cubicBezTo>
                    <a:pt x="124091" y="99486"/>
                    <a:pt x="125224" y="99223"/>
                    <a:pt x="126279" y="98669"/>
                  </a:cubicBezTo>
                  <a:cubicBezTo>
                    <a:pt x="132271" y="95558"/>
                    <a:pt x="138839" y="94002"/>
                    <a:pt x="145407" y="94002"/>
                  </a:cubicBezTo>
                  <a:cubicBezTo>
                    <a:pt x="151976" y="94002"/>
                    <a:pt x="158544" y="95558"/>
                    <a:pt x="164536" y="98669"/>
                  </a:cubicBezTo>
                  <a:cubicBezTo>
                    <a:pt x="165608" y="99223"/>
                    <a:pt x="166753" y="99486"/>
                    <a:pt x="167879" y="99486"/>
                  </a:cubicBezTo>
                  <a:cubicBezTo>
                    <a:pt x="170504" y="99486"/>
                    <a:pt x="173023" y="98058"/>
                    <a:pt x="174273" y="95558"/>
                  </a:cubicBezTo>
                  <a:cubicBezTo>
                    <a:pt x="176117" y="92044"/>
                    <a:pt x="174734" y="87665"/>
                    <a:pt x="171219" y="85821"/>
                  </a:cubicBezTo>
                  <a:cubicBezTo>
                    <a:pt x="163124" y="81644"/>
                    <a:pt x="154266" y="79555"/>
                    <a:pt x="145415" y="79555"/>
                  </a:cubicBezTo>
                  <a:close/>
                  <a:moveTo>
                    <a:pt x="53344" y="79570"/>
                  </a:moveTo>
                  <a:cubicBezTo>
                    <a:pt x="44493" y="79570"/>
                    <a:pt x="35649" y="81673"/>
                    <a:pt x="27582" y="85879"/>
                  </a:cubicBezTo>
                  <a:cubicBezTo>
                    <a:pt x="24010" y="87722"/>
                    <a:pt x="22627" y="92044"/>
                    <a:pt x="24471" y="95616"/>
                  </a:cubicBezTo>
                  <a:cubicBezTo>
                    <a:pt x="25760" y="98072"/>
                    <a:pt x="28287" y="99487"/>
                    <a:pt x="30891" y="99487"/>
                  </a:cubicBezTo>
                  <a:cubicBezTo>
                    <a:pt x="32013" y="99487"/>
                    <a:pt x="33150" y="99225"/>
                    <a:pt x="34208" y="98669"/>
                  </a:cubicBezTo>
                  <a:cubicBezTo>
                    <a:pt x="40200" y="95558"/>
                    <a:pt x="46769" y="94002"/>
                    <a:pt x="53337" y="94002"/>
                  </a:cubicBezTo>
                  <a:cubicBezTo>
                    <a:pt x="59905" y="94002"/>
                    <a:pt x="66473" y="95558"/>
                    <a:pt x="72465" y="98669"/>
                  </a:cubicBezTo>
                  <a:cubicBezTo>
                    <a:pt x="73541" y="99225"/>
                    <a:pt x="74684" y="99487"/>
                    <a:pt x="75808" y="99487"/>
                  </a:cubicBezTo>
                  <a:cubicBezTo>
                    <a:pt x="78415" y="99487"/>
                    <a:pt x="80914" y="98072"/>
                    <a:pt x="82202" y="95616"/>
                  </a:cubicBezTo>
                  <a:cubicBezTo>
                    <a:pt x="84046" y="92044"/>
                    <a:pt x="82663" y="87722"/>
                    <a:pt x="79149" y="85879"/>
                  </a:cubicBezTo>
                  <a:cubicBezTo>
                    <a:pt x="71054" y="81673"/>
                    <a:pt x="62195" y="79570"/>
                    <a:pt x="53344" y="79570"/>
                  </a:cubicBezTo>
                  <a:close/>
                  <a:moveTo>
                    <a:pt x="145415" y="105785"/>
                  </a:moveTo>
                  <a:cubicBezTo>
                    <a:pt x="136563" y="105785"/>
                    <a:pt x="127719" y="107888"/>
                    <a:pt x="119653" y="112094"/>
                  </a:cubicBezTo>
                  <a:cubicBezTo>
                    <a:pt x="116081" y="113880"/>
                    <a:pt x="114698" y="118259"/>
                    <a:pt x="116542" y="121831"/>
                  </a:cubicBezTo>
                  <a:cubicBezTo>
                    <a:pt x="117830" y="124287"/>
                    <a:pt x="120357" y="125703"/>
                    <a:pt x="122962" y="125703"/>
                  </a:cubicBezTo>
                  <a:cubicBezTo>
                    <a:pt x="124084" y="125703"/>
                    <a:pt x="125221" y="125440"/>
                    <a:pt x="126279" y="124885"/>
                  </a:cubicBezTo>
                  <a:cubicBezTo>
                    <a:pt x="132271" y="121773"/>
                    <a:pt x="138839" y="120218"/>
                    <a:pt x="145407" y="120218"/>
                  </a:cubicBezTo>
                  <a:cubicBezTo>
                    <a:pt x="151976" y="120218"/>
                    <a:pt x="158544" y="121773"/>
                    <a:pt x="164536" y="124885"/>
                  </a:cubicBezTo>
                  <a:cubicBezTo>
                    <a:pt x="165612" y="125440"/>
                    <a:pt x="166760" y="125703"/>
                    <a:pt x="167889" y="125703"/>
                  </a:cubicBezTo>
                  <a:cubicBezTo>
                    <a:pt x="170510" y="125703"/>
                    <a:pt x="173025" y="124287"/>
                    <a:pt x="174273" y="121831"/>
                  </a:cubicBezTo>
                  <a:cubicBezTo>
                    <a:pt x="176117" y="118259"/>
                    <a:pt x="174734" y="113880"/>
                    <a:pt x="171219" y="112094"/>
                  </a:cubicBezTo>
                  <a:cubicBezTo>
                    <a:pt x="163124" y="107888"/>
                    <a:pt x="154266" y="105785"/>
                    <a:pt x="145415" y="105785"/>
                  </a:cubicBezTo>
                  <a:close/>
                  <a:moveTo>
                    <a:pt x="53344" y="105785"/>
                  </a:moveTo>
                  <a:cubicBezTo>
                    <a:pt x="44493" y="105785"/>
                    <a:pt x="35649" y="107888"/>
                    <a:pt x="27582" y="112094"/>
                  </a:cubicBezTo>
                  <a:cubicBezTo>
                    <a:pt x="24010" y="113938"/>
                    <a:pt x="22627" y="118317"/>
                    <a:pt x="24471" y="121831"/>
                  </a:cubicBezTo>
                  <a:cubicBezTo>
                    <a:pt x="25761" y="124331"/>
                    <a:pt x="28293" y="125759"/>
                    <a:pt x="30901" y="125759"/>
                  </a:cubicBezTo>
                  <a:cubicBezTo>
                    <a:pt x="32020" y="125759"/>
                    <a:pt x="33153" y="125496"/>
                    <a:pt x="34208" y="124942"/>
                  </a:cubicBezTo>
                  <a:cubicBezTo>
                    <a:pt x="40200" y="121831"/>
                    <a:pt x="46769" y="120275"/>
                    <a:pt x="53337" y="120275"/>
                  </a:cubicBezTo>
                  <a:cubicBezTo>
                    <a:pt x="59905" y="120275"/>
                    <a:pt x="66473" y="121831"/>
                    <a:pt x="72465" y="124942"/>
                  </a:cubicBezTo>
                  <a:cubicBezTo>
                    <a:pt x="73523" y="125471"/>
                    <a:pt x="74652" y="125722"/>
                    <a:pt x="75763" y="125722"/>
                  </a:cubicBezTo>
                  <a:cubicBezTo>
                    <a:pt x="78404" y="125722"/>
                    <a:pt x="80945" y="124305"/>
                    <a:pt x="82202" y="121831"/>
                  </a:cubicBezTo>
                  <a:cubicBezTo>
                    <a:pt x="84046" y="118259"/>
                    <a:pt x="82663" y="113880"/>
                    <a:pt x="79091" y="112094"/>
                  </a:cubicBezTo>
                  <a:lnTo>
                    <a:pt x="79149" y="112094"/>
                  </a:lnTo>
                  <a:cubicBezTo>
                    <a:pt x="71054" y="107888"/>
                    <a:pt x="62195" y="105785"/>
                    <a:pt x="53344" y="105785"/>
                  </a:cubicBezTo>
                  <a:close/>
                  <a:moveTo>
                    <a:pt x="53344" y="132044"/>
                  </a:moveTo>
                  <a:cubicBezTo>
                    <a:pt x="44493" y="132044"/>
                    <a:pt x="35649" y="134132"/>
                    <a:pt x="27582" y="138309"/>
                  </a:cubicBezTo>
                  <a:cubicBezTo>
                    <a:pt x="24010" y="140153"/>
                    <a:pt x="22627" y="144532"/>
                    <a:pt x="24471" y="148046"/>
                  </a:cubicBezTo>
                  <a:cubicBezTo>
                    <a:pt x="25761" y="150546"/>
                    <a:pt x="28293" y="151974"/>
                    <a:pt x="30901" y="151974"/>
                  </a:cubicBezTo>
                  <a:cubicBezTo>
                    <a:pt x="32020" y="151974"/>
                    <a:pt x="33153" y="151711"/>
                    <a:pt x="34208" y="151158"/>
                  </a:cubicBezTo>
                  <a:cubicBezTo>
                    <a:pt x="40200" y="148046"/>
                    <a:pt x="46769" y="146491"/>
                    <a:pt x="53337" y="146491"/>
                  </a:cubicBezTo>
                  <a:cubicBezTo>
                    <a:pt x="59905" y="146491"/>
                    <a:pt x="66473" y="148046"/>
                    <a:pt x="72465" y="151158"/>
                  </a:cubicBezTo>
                  <a:cubicBezTo>
                    <a:pt x="73538" y="151711"/>
                    <a:pt x="74683" y="151974"/>
                    <a:pt x="75809" y="151974"/>
                  </a:cubicBezTo>
                  <a:cubicBezTo>
                    <a:pt x="78433" y="151974"/>
                    <a:pt x="80953" y="150546"/>
                    <a:pt x="82202" y="148046"/>
                  </a:cubicBezTo>
                  <a:cubicBezTo>
                    <a:pt x="84046" y="144532"/>
                    <a:pt x="82663" y="140153"/>
                    <a:pt x="79149" y="138309"/>
                  </a:cubicBezTo>
                  <a:cubicBezTo>
                    <a:pt x="71054" y="134132"/>
                    <a:pt x="62195" y="132044"/>
                    <a:pt x="53344" y="132044"/>
                  </a:cubicBezTo>
                  <a:close/>
                  <a:moveTo>
                    <a:pt x="53337" y="14463"/>
                  </a:moveTo>
                  <a:cubicBezTo>
                    <a:pt x="66848" y="14463"/>
                    <a:pt x="80359" y="18295"/>
                    <a:pt x="92170" y="25958"/>
                  </a:cubicBezTo>
                  <a:lnTo>
                    <a:pt x="92170" y="167866"/>
                  </a:lnTo>
                  <a:cubicBezTo>
                    <a:pt x="79984" y="161673"/>
                    <a:pt x="66675" y="158576"/>
                    <a:pt x="53358" y="158576"/>
                  </a:cubicBezTo>
                  <a:cubicBezTo>
                    <a:pt x="40042" y="158576"/>
                    <a:pt x="26718" y="161673"/>
                    <a:pt x="14503" y="167866"/>
                  </a:cubicBezTo>
                  <a:lnTo>
                    <a:pt x="14503" y="25958"/>
                  </a:lnTo>
                  <a:cubicBezTo>
                    <a:pt x="26315" y="18295"/>
                    <a:pt x="39826" y="14463"/>
                    <a:pt x="53337" y="14463"/>
                  </a:cubicBezTo>
                  <a:close/>
                  <a:moveTo>
                    <a:pt x="145465" y="14463"/>
                  </a:moveTo>
                  <a:cubicBezTo>
                    <a:pt x="158976" y="14463"/>
                    <a:pt x="172487" y="18295"/>
                    <a:pt x="184298" y="25958"/>
                  </a:cubicBezTo>
                  <a:lnTo>
                    <a:pt x="184298" y="167866"/>
                  </a:lnTo>
                  <a:cubicBezTo>
                    <a:pt x="172084" y="161673"/>
                    <a:pt x="158760" y="158576"/>
                    <a:pt x="145443" y="158576"/>
                  </a:cubicBezTo>
                  <a:cubicBezTo>
                    <a:pt x="132127" y="158576"/>
                    <a:pt x="118818" y="161673"/>
                    <a:pt x="106632" y="167866"/>
                  </a:cubicBezTo>
                  <a:lnTo>
                    <a:pt x="106632" y="25958"/>
                  </a:lnTo>
                  <a:cubicBezTo>
                    <a:pt x="118443" y="18295"/>
                    <a:pt x="131954" y="14463"/>
                    <a:pt x="145465" y="14463"/>
                  </a:cubicBezTo>
                  <a:close/>
                  <a:moveTo>
                    <a:pt x="53300" y="0"/>
                  </a:moveTo>
                  <a:cubicBezTo>
                    <a:pt x="35625" y="0"/>
                    <a:pt x="17981" y="5476"/>
                    <a:pt x="3038" y="16336"/>
                  </a:cubicBezTo>
                  <a:cubicBezTo>
                    <a:pt x="1137" y="17719"/>
                    <a:pt x="42" y="19908"/>
                    <a:pt x="42" y="22213"/>
                  </a:cubicBezTo>
                  <a:lnTo>
                    <a:pt x="42" y="180772"/>
                  </a:lnTo>
                  <a:cubicBezTo>
                    <a:pt x="0" y="185053"/>
                    <a:pt x="3495" y="188014"/>
                    <a:pt x="7241" y="188014"/>
                  </a:cubicBezTo>
                  <a:cubicBezTo>
                    <a:pt x="8689" y="188014"/>
                    <a:pt x="10174" y="187571"/>
                    <a:pt x="11507" y="186592"/>
                  </a:cubicBezTo>
                  <a:cubicBezTo>
                    <a:pt x="23981" y="177546"/>
                    <a:pt x="38645" y="173023"/>
                    <a:pt x="53308" y="173023"/>
                  </a:cubicBezTo>
                  <a:cubicBezTo>
                    <a:pt x="67971" y="173023"/>
                    <a:pt x="82635" y="177546"/>
                    <a:pt x="95109" y="186592"/>
                  </a:cubicBezTo>
                  <a:cubicBezTo>
                    <a:pt x="95397" y="186822"/>
                    <a:pt x="95742" y="187053"/>
                    <a:pt x="96088" y="187225"/>
                  </a:cubicBezTo>
                  <a:cubicBezTo>
                    <a:pt x="96607" y="187456"/>
                    <a:pt x="97183" y="187686"/>
                    <a:pt x="97816" y="187802"/>
                  </a:cubicBezTo>
                  <a:lnTo>
                    <a:pt x="98047" y="187859"/>
                  </a:lnTo>
                  <a:cubicBezTo>
                    <a:pt x="98508" y="187917"/>
                    <a:pt x="98911" y="187974"/>
                    <a:pt x="99372" y="187974"/>
                  </a:cubicBezTo>
                  <a:cubicBezTo>
                    <a:pt x="99430" y="187974"/>
                    <a:pt x="99545" y="187974"/>
                    <a:pt x="99660" y="187917"/>
                  </a:cubicBezTo>
                  <a:cubicBezTo>
                    <a:pt x="99891" y="187917"/>
                    <a:pt x="100121" y="187917"/>
                    <a:pt x="100409" y="187859"/>
                  </a:cubicBezTo>
                  <a:cubicBezTo>
                    <a:pt x="100755" y="187802"/>
                    <a:pt x="101101" y="187744"/>
                    <a:pt x="101504" y="187629"/>
                  </a:cubicBezTo>
                  <a:cubicBezTo>
                    <a:pt x="101734" y="187571"/>
                    <a:pt x="101965" y="187456"/>
                    <a:pt x="102195" y="187341"/>
                  </a:cubicBezTo>
                  <a:cubicBezTo>
                    <a:pt x="102368" y="187283"/>
                    <a:pt x="102483" y="187283"/>
                    <a:pt x="102656" y="187168"/>
                  </a:cubicBezTo>
                  <a:cubicBezTo>
                    <a:pt x="102829" y="187110"/>
                    <a:pt x="102944" y="186995"/>
                    <a:pt x="103117" y="186880"/>
                  </a:cubicBezTo>
                  <a:cubicBezTo>
                    <a:pt x="103290" y="186765"/>
                    <a:pt x="103463" y="186707"/>
                    <a:pt x="103636" y="186592"/>
                  </a:cubicBezTo>
                  <a:cubicBezTo>
                    <a:pt x="116081" y="177546"/>
                    <a:pt x="130744" y="173023"/>
                    <a:pt x="145415" y="173023"/>
                  </a:cubicBezTo>
                  <a:cubicBezTo>
                    <a:pt x="160085" y="173023"/>
                    <a:pt x="174763" y="177546"/>
                    <a:pt x="187237" y="186592"/>
                  </a:cubicBezTo>
                  <a:cubicBezTo>
                    <a:pt x="188570" y="187571"/>
                    <a:pt x="190055" y="188014"/>
                    <a:pt x="191503" y="188014"/>
                  </a:cubicBezTo>
                  <a:cubicBezTo>
                    <a:pt x="195249" y="188014"/>
                    <a:pt x="198744" y="185053"/>
                    <a:pt x="198702" y="180772"/>
                  </a:cubicBezTo>
                  <a:lnTo>
                    <a:pt x="198702" y="22213"/>
                  </a:lnTo>
                  <a:cubicBezTo>
                    <a:pt x="198702" y="19908"/>
                    <a:pt x="197608" y="17719"/>
                    <a:pt x="195706" y="16336"/>
                  </a:cubicBezTo>
                  <a:cubicBezTo>
                    <a:pt x="180763" y="5476"/>
                    <a:pt x="163119" y="0"/>
                    <a:pt x="145444" y="0"/>
                  </a:cubicBezTo>
                  <a:cubicBezTo>
                    <a:pt x="129454" y="0"/>
                    <a:pt x="113438" y="4482"/>
                    <a:pt x="99372" y="13513"/>
                  </a:cubicBezTo>
                  <a:cubicBezTo>
                    <a:pt x="85306" y="4482"/>
                    <a:pt x="69290" y="0"/>
                    <a:pt x="53300"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93"/>
            <p:cNvSpPr/>
            <p:nvPr/>
          </p:nvSpPr>
          <p:spPr>
            <a:xfrm>
              <a:off x="11110634" y="3347049"/>
              <a:ext cx="549126" cy="543358"/>
            </a:xfrm>
            <a:custGeom>
              <a:avLst/>
              <a:gdLst/>
              <a:ahLst/>
              <a:cxnLst/>
              <a:rect l="l" t="t" r="r" b="b"/>
              <a:pathLst>
                <a:path w="192507" h="190485" extrusionOk="0">
                  <a:moveTo>
                    <a:pt x="102499" y="25705"/>
                  </a:moveTo>
                  <a:cubicBezTo>
                    <a:pt x="117558" y="25705"/>
                    <a:pt x="132326" y="30316"/>
                    <a:pt x="144759" y="38897"/>
                  </a:cubicBezTo>
                  <a:cubicBezTo>
                    <a:pt x="146043" y="39778"/>
                    <a:pt x="147534" y="40214"/>
                    <a:pt x="149024" y="40214"/>
                  </a:cubicBezTo>
                  <a:cubicBezTo>
                    <a:pt x="150990" y="40214"/>
                    <a:pt x="152955" y="39456"/>
                    <a:pt x="154449" y="37963"/>
                  </a:cubicBezTo>
                  <a:lnTo>
                    <a:pt x="166356" y="26055"/>
                  </a:lnTo>
                  <a:lnTo>
                    <a:pt x="166356" y="70592"/>
                  </a:lnTo>
                  <a:lnTo>
                    <a:pt x="121819" y="70592"/>
                  </a:lnTo>
                  <a:lnTo>
                    <a:pt x="130166" y="62245"/>
                  </a:lnTo>
                  <a:cubicBezTo>
                    <a:pt x="133844" y="58568"/>
                    <a:pt x="132852" y="52439"/>
                    <a:pt x="128240" y="50045"/>
                  </a:cubicBezTo>
                  <a:cubicBezTo>
                    <a:pt x="120302" y="45960"/>
                    <a:pt x="111430" y="43858"/>
                    <a:pt x="102499" y="43858"/>
                  </a:cubicBezTo>
                  <a:cubicBezTo>
                    <a:pt x="80318" y="43858"/>
                    <a:pt x="60180" y="56875"/>
                    <a:pt x="51016" y="77071"/>
                  </a:cubicBezTo>
                  <a:cubicBezTo>
                    <a:pt x="41852" y="97267"/>
                    <a:pt x="45296" y="120966"/>
                    <a:pt x="59888" y="137660"/>
                  </a:cubicBezTo>
                  <a:cubicBezTo>
                    <a:pt x="70809" y="150153"/>
                    <a:pt x="86437" y="157023"/>
                    <a:pt x="102516" y="157023"/>
                  </a:cubicBezTo>
                  <a:cubicBezTo>
                    <a:pt x="107922" y="157023"/>
                    <a:pt x="113379" y="156246"/>
                    <a:pt x="118726" y="154645"/>
                  </a:cubicBezTo>
                  <a:cubicBezTo>
                    <a:pt x="139973" y="148283"/>
                    <a:pt x="155558" y="130071"/>
                    <a:pt x="158535" y="108066"/>
                  </a:cubicBezTo>
                  <a:lnTo>
                    <a:pt x="176863" y="108066"/>
                  </a:lnTo>
                  <a:cubicBezTo>
                    <a:pt x="173828" y="137484"/>
                    <a:pt x="153807" y="162292"/>
                    <a:pt x="125730" y="171514"/>
                  </a:cubicBezTo>
                  <a:cubicBezTo>
                    <a:pt x="118112" y="174001"/>
                    <a:pt x="110293" y="175207"/>
                    <a:pt x="102546" y="175207"/>
                  </a:cubicBezTo>
                  <a:cubicBezTo>
                    <a:pt x="81742" y="175207"/>
                    <a:pt x="61466" y="166509"/>
                    <a:pt x="47047" y="150559"/>
                  </a:cubicBezTo>
                  <a:cubicBezTo>
                    <a:pt x="27259" y="128612"/>
                    <a:pt x="22239" y="97092"/>
                    <a:pt x="34205" y="70125"/>
                  </a:cubicBezTo>
                  <a:cubicBezTo>
                    <a:pt x="46230" y="43099"/>
                    <a:pt x="72963" y="25705"/>
                    <a:pt x="102499" y="25705"/>
                  </a:cubicBezTo>
                  <a:close/>
                  <a:moveTo>
                    <a:pt x="173936" y="0"/>
                  </a:moveTo>
                  <a:cubicBezTo>
                    <a:pt x="172058" y="0"/>
                    <a:pt x="170139" y="694"/>
                    <a:pt x="168574" y="2240"/>
                  </a:cubicBezTo>
                  <a:lnTo>
                    <a:pt x="147969" y="22845"/>
                  </a:lnTo>
                  <a:cubicBezTo>
                    <a:pt x="133517" y="14365"/>
                    <a:pt x="117899" y="10422"/>
                    <a:pt x="102578" y="10422"/>
                  </a:cubicBezTo>
                  <a:cubicBezTo>
                    <a:pt x="63693" y="10422"/>
                    <a:pt x="26723" y="35819"/>
                    <a:pt x="15585" y="76896"/>
                  </a:cubicBezTo>
                  <a:cubicBezTo>
                    <a:pt x="0" y="134157"/>
                    <a:pt x="43194" y="190485"/>
                    <a:pt x="102499" y="190485"/>
                  </a:cubicBezTo>
                  <a:cubicBezTo>
                    <a:pt x="152172" y="190426"/>
                    <a:pt x="192448" y="150151"/>
                    <a:pt x="192506" y="100478"/>
                  </a:cubicBezTo>
                  <a:cubicBezTo>
                    <a:pt x="192506" y="96275"/>
                    <a:pt x="189062" y="92831"/>
                    <a:pt x="184860" y="92831"/>
                  </a:cubicBezTo>
                  <a:lnTo>
                    <a:pt x="151472" y="92831"/>
                  </a:lnTo>
                  <a:cubicBezTo>
                    <a:pt x="147211" y="92831"/>
                    <a:pt x="143825" y="96275"/>
                    <a:pt x="143825" y="100478"/>
                  </a:cubicBezTo>
                  <a:cubicBezTo>
                    <a:pt x="143825" y="117930"/>
                    <a:pt x="132793" y="133515"/>
                    <a:pt x="116333" y="139411"/>
                  </a:cubicBezTo>
                  <a:cubicBezTo>
                    <a:pt x="111809" y="141015"/>
                    <a:pt x="107141" y="141790"/>
                    <a:pt x="102519" y="141790"/>
                  </a:cubicBezTo>
                  <a:cubicBezTo>
                    <a:pt x="90322" y="141790"/>
                    <a:pt x="78454" y="136390"/>
                    <a:pt x="70453" y="126569"/>
                  </a:cubicBezTo>
                  <a:cubicBezTo>
                    <a:pt x="59421" y="112969"/>
                    <a:pt x="58079" y="93940"/>
                    <a:pt x="67185" y="78997"/>
                  </a:cubicBezTo>
                  <a:cubicBezTo>
                    <a:pt x="74763" y="66480"/>
                    <a:pt x="88281" y="59124"/>
                    <a:pt x="102523" y="59124"/>
                  </a:cubicBezTo>
                  <a:cubicBezTo>
                    <a:pt x="105282" y="59124"/>
                    <a:pt x="108070" y="59400"/>
                    <a:pt x="110846" y="59968"/>
                  </a:cubicBezTo>
                  <a:lnTo>
                    <a:pt x="98004" y="72868"/>
                  </a:lnTo>
                  <a:cubicBezTo>
                    <a:pt x="93160" y="77655"/>
                    <a:pt x="96603" y="85885"/>
                    <a:pt x="103374" y="85885"/>
                  </a:cubicBezTo>
                  <a:lnTo>
                    <a:pt x="174003" y="85885"/>
                  </a:lnTo>
                  <a:cubicBezTo>
                    <a:pt x="178205" y="85885"/>
                    <a:pt x="181591" y="82441"/>
                    <a:pt x="181591" y="78238"/>
                  </a:cubicBezTo>
                  <a:lnTo>
                    <a:pt x="181591" y="7669"/>
                  </a:lnTo>
                  <a:cubicBezTo>
                    <a:pt x="181630" y="3045"/>
                    <a:pt x="177871" y="0"/>
                    <a:pt x="173936" y="0"/>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93"/>
            <p:cNvSpPr/>
            <p:nvPr/>
          </p:nvSpPr>
          <p:spPr>
            <a:xfrm>
              <a:off x="11846888" y="3348122"/>
              <a:ext cx="453445" cy="536279"/>
            </a:xfrm>
            <a:custGeom>
              <a:avLst/>
              <a:gdLst/>
              <a:ahLst/>
              <a:cxnLst/>
              <a:rect l="l" t="t" r="r" b="b"/>
              <a:pathLst>
                <a:path w="158964" h="188003" extrusionOk="0">
                  <a:moveTo>
                    <a:pt x="79511" y="13022"/>
                  </a:moveTo>
                  <a:cubicBezTo>
                    <a:pt x="83083" y="13022"/>
                    <a:pt x="86022" y="15961"/>
                    <a:pt x="86022" y="19590"/>
                  </a:cubicBezTo>
                  <a:cubicBezTo>
                    <a:pt x="86022" y="20109"/>
                    <a:pt x="86079" y="20628"/>
                    <a:pt x="86195" y="21204"/>
                  </a:cubicBezTo>
                  <a:lnTo>
                    <a:pt x="72712" y="21204"/>
                  </a:lnTo>
                  <a:cubicBezTo>
                    <a:pt x="72885" y="20628"/>
                    <a:pt x="72943" y="20109"/>
                    <a:pt x="72943" y="19590"/>
                  </a:cubicBezTo>
                  <a:cubicBezTo>
                    <a:pt x="72943" y="15961"/>
                    <a:pt x="75881" y="13022"/>
                    <a:pt x="79511" y="13022"/>
                  </a:cubicBezTo>
                  <a:close/>
                  <a:moveTo>
                    <a:pt x="145942" y="34225"/>
                  </a:moveTo>
                  <a:lnTo>
                    <a:pt x="145942" y="52489"/>
                  </a:lnTo>
                  <a:lnTo>
                    <a:pt x="13022" y="52489"/>
                  </a:lnTo>
                  <a:lnTo>
                    <a:pt x="13022" y="34225"/>
                  </a:lnTo>
                  <a:close/>
                  <a:moveTo>
                    <a:pt x="91207" y="77207"/>
                  </a:moveTo>
                  <a:cubicBezTo>
                    <a:pt x="87635" y="77207"/>
                    <a:pt x="84696" y="80145"/>
                    <a:pt x="84696" y="83717"/>
                  </a:cubicBezTo>
                  <a:lnTo>
                    <a:pt x="84696" y="156717"/>
                  </a:lnTo>
                  <a:cubicBezTo>
                    <a:pt x="84696" y="160289"/>
                    <a:pt x="87635" y="163228"/>
                    <a:pt x="91207" y="163228"/>
                  </a:cubicBezTo>
                  <a:cubicBezTo>
                    <a:pt x="94837" y="163228"/>
                    <a:pt x="97775" y="160289"/>
                    <a:pt x="97718" y="156717"/>
                  </a:cubicBezTo>
                  <a:lnTo>
                    <a:pt x="97718" y="83717"/>
                  </a:lnTo>
                  <a:cubicBezTo>
                    <a:pt x="97718" y="80145"/>
                    <a:pt x="94837" y="77207"/>
                    <a:pt x="91207" y="77207"/>
                  </a:cubicBezTo>
                  <a:close/>
                  <a:moveTo>
                    <a:pt x="114715" y="77207"/>
                  </a:moveTo>
                  <a:cubicBezTo>
                    <a:pt x="111085" y="77207"/>
                    <a:pt x="108146" y="80145"/>
                    <a:pt x="108146" y="83717"/>
                  </a:cubicBezTo>
                  <a:lnTo>
                    <a:pt x="108146" y="156717"/>
                  </a:lnTo>
                  <a:cubicBezTo>
                    <a:pt x="108146" y="160289"/>
                    <a:pt x="111085" y="163228"/>
                    <a:pt x="114715" y="163228"/>
                  </a:cubicBezTo>
                  <a:cubicBezTo>
                    <a:pt x="118287" y="163228"/>
                    <a:pt x="121225" y="160289"/>
                    <a:pt x="121225" y="156717"/>
                  </a:cubicBezTo>
                  <a:lnTo>
                    <a:pt x="121225" y="83717"/>
                  </a:lnTo>
                  <a:cubicBezTo>
                    <a:pt x="121225" y="80145"/>
                    <a:pt x="118287" y="77207"/>
                    <a:pt x="114715" y="77207"/>
                  </a:cubicBezTo>
                  <a:close/>
                  <a:moveTo>
                    <a:pt x="44250" y="77207"/>
                  </a:moveTo>
                  <a:cubicBezTo>
                    <a:pt x="40620" y="77207"/>
                    <a:pt x="37739" y="80145"/>
                    <a:pt x="37739" y="83717"/>
                  </a:cubicBezTo>
                  <a:lnTo>
                    <a:pt x="37739" y="156717"/>
                  </a:lnTo>
                  <a:cubicBezTo>
                    <a:pt x="37739" y="160312"/>
                    <a:pt x="40621" y="163228"/>
                    <a:pt x="44203" y="163228"/>
                  </a:cubicBezTo>
                  <a:cubicBezTo>
                    <a:pt x="44238" y="163228"/>
                    <a:pt x="44273" y="163228"/>
                    <a:pt x="44308" y="163228"/>
                  </a:cubicBezTo>
                  <a:cubicBezTo>
                    <a:pt x="47880" y="163228"/>
                    <a:pt x="50761" y="160289"/>
                    <a:pt x="50761" y="156717"/>
                  </a:cubicBezTo>
                  <a:lnTo>
                    <a:pt x="50761" y="83717"/>
                  </a:lnTo>
                  <a:cubicBezTo>
                    <a:pt x="50761" y="80145"/>
                    <a:pt x="47822" y="77207"/>
                    <a:pt x="44250" y="77207"/>
                  </a:cubicBezTo>
                  <a:close/>
                  <a:moveTo>
                    <a:pt x="67700" y="77207"/>
                  </a:moveTo>
                  <a:cubicBezTo>
                    <a:pt x="64128" y="77207"/>
                    <a:pt x="61189" y="80145"/>
                    <a:pt x="61189" y="83717"/>
                  </a:cubicBezTo>
                  <a:lnTo>
                    <a:pt x="61189" y="156717"/>
                  </a:lnTo>
                  <a:cubicBezTo>
                    <a:pt x="61189" y="160312"/>
                    <a:pt x="64071" y="163228"/>
                    <a:pt x="67652" y="163228"/>
                  </a:cubicBezTo>
                  <a:cubicBezTo>
                    <a:pt x="67687" y="163228"/>
                    <a:pt x="67722" y="163228"/>
                    <a:pt x="67757" y="163228"/>
                  </a:cubicBezTo>
                  <a:cubicBezTo>
                    <a:pt x="71330" y="163228"/>
                    <a:pt x="74268" y="160289"/>
                    <a:pt x="74210" y="156717"/>
                  </a:cubicBezTo>
                  <a:lnTo>
                    <a:pt x="74210" y="83717"/>
                  </a:lnTo>
                  <a:cubicBezTo>
                    <a:pt x="74210" y="80145"/>
                    <a:pt x="71330" y="77207"/>
                    <a:pt x="67700" y="77207"/>
                  </a:cubicBezTo>
                  <a:close/>
                  <a:moveTo>
                    <a:pt x="131596" y="65453"/>
                  </a:moveTo>
                  <a:lnTo>
                    <a:pt x="131596" y="168471"/>
                  </a:lnTo>
                  <a:cubicBezTo>
                    <a:pt x="131596" y="172043"/>
                    <a:pt x="128715" y="174924"/>
                    <a:pt x="125143" y="174981"/>
                  </a:cubicBezTo>
                  <a:lnTo>
                    <a:pt x="33879" y="174981"/>
                  </a:lnTo>
                  <a:cubicBezTo>
                    <a:pt x="30307" y="174924"/>
                    <a:pt x="27368" y="172043"/>
                    <a:pt x="27368" y="168471"/>
                  </a:cubicBezTo>
                  <a:lnTo>
                    <a:pt x="27368" y="65453"/>
                  </a:lnTo>
                  <a:close/>
                  <a:moveTo>
                    <a:pt x="79511" y="1"/>
                  </a:moveTo>
                  <a:cubicBezTo>
                    <a:pt x="68679" y="1"/>
                    <a:pt x="59922" y="8759"/>
                    <a:pt x="59922" y="19533"/>
                  </a:cubicBezTo>
                  <a:cubicBezTo>
                    <a:pt x="59922" y="20109"/>
                    <a:pt x="60037" y="20628"/>
                    <a:pt x="60152" y="21204"/>
                  </a:cubicBezTo>
                  <a:lnTo>
                    <a:pt x="6511" y="21204"/>
                  </a:lnTo>
                  <a:cubicBezTo>
                    <a:pt x="6476" y="21203"/>
                    <a:pt x="6441" y="21203"/>
                    <a:pt x="6406" y="21203"/>
                  </a:cubicBezTo>
                  <a:cubicBezTo>
                    <a:pt x="2826" y="21203"/>
                    <a:pt x="1" y="24120"/>
                    <a:pt x="1" y="27714"/>
                  </a:cubicBezTo>
                  <a:lnTo>
                    <a:pt x="1" y="58942"/>
                  </a:lnTo>
                  <a:cubicBezTo>
                    <a:pt x="1" y="62572"/>
                    <a:pt x="2882" y="65511"/>
                    <a:pt x="6511" y="65511"/>
                  </a:cubicBezTo>
                  <a:lnTo>
                    <a:pt x="14347" y="65511"/>
                  </a:lnTo>
                  <a:lnTo>
                    <a:pt x="14347" y="168471"/>
                  </a:lnTo>
                  <a:cubicBezTo>
                    <a:pt x="14347" y="179245"/>
                    <a:pt x="23105" y="188003"/>
                    <a:pt x="33879" y="188003"/>
                  </a:cubicBezTo>
                  <a:lnTo>
                    <a:pt x="125085" y="188003"/>
                  </a:lnTo>
                  <a:cubicBezTo>
                    <a:pt x="135860" y="188003"/>
                    <a:pt x="144617" y="179245"/>
                    <a:pt x="144617" y="168471"/>
                  </a:cubicBezTo>
                  <a:lnTo>
                    <a:pt x="144617" y="65453"/>
                  </a:lnTo>
                  <a:lnTo>
                    <a:pt x="152453" y="65453"/>
                  </a:lnTo>
                  <a:cubicBezTo>
                    <a:pt x="156083" y="65453"/>
                    <a:pt x="158964" y="62515"/>
                    <a:pt x="158964" y="58942"/>
                  </a:cubicBezTo>
                  <a:lnTo>
                    <a:pt x="158964" y="27714"/>
                  </a:lnTo>
                  <a:cubicBezTo>
                    <a:pt x="158964" y="24120"/>
                    <a:pt x="156138" y="21203"/>
                    <a:pt x="152558" y="21203"/>
                  </a:cubicBezTo>
                  <a:cubicBezTo>
                    <a:pt x="152523" y="21203"/>
                    <a:pt x="152488" y="21203"/>
                    <a:pt x="152453" y="21204"/>
                  </a:cubicBezTo>
                  <a:lnTo>
                    <a:pt x="98812" y="21204"/>
                  </a:lnTo>
                  <a:cubicBezTo>
                    <a:pt x="98928" y="20628"/>
                    <a:pt x="99043" y="20109"/>
                    <a:pt x="99043" y="19533"/>
                  </a:cubicBezTo>
                  <a:cubicBezTo>
                    <a:pt x="99043" y="8759"/>
                    <a:pt x="90285" y="1"/>
                    <a:pt x="79511" y="1"/>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93"/>
            <p:cNvSpPr txBox="1"/>
            <p:nvPr/>
          </p:nvSpPr>
          <p:spPr>
            <a:xfrm>
              <a:off x="9559872" y="3950610"/>
              <a:ext cx="7704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C</a:t>
              </a:r>
              <a:r>
                <a:rPr lang="en">
                  <a:solidFill>
                    <a:srgbClr val="F6B26B"/>
                  </a:solidFill>
                  <a:latin typeface="Roboto"/>
                  <a:ea typeface="Roboto"/>
                  <a:cs typeface="Roboto"/>
                  <a:sym typeface="Roboto"/>
                </a:rPr>
                <a:t>reate</a:t>
              </a:r>
              <a:endParaRPr>
                <a:solidFill>
                  <a:srgbClr val="F6B26B"/>
                </a:solidFill>
                <a:latin typeface="Roboto"/>
                <a:ea typeface="Roboto"/>
                <a:cs typeface="Roboto"/>
                <a:sym typeface="Roboto"/>
              </a:endParaRPr>
            </a:p>
          </p:txBody>
        </p:sp>
        <p:sp>
          <p:nvSpPr>
            <p:cNvPr id="3239" name="Google Shape;3239;p193"/>
            <p:cNvSpPr txBox="1"/>
            <p:nvPr/>
          </p:nvSpPr>
          <p:spPr>
            <a:xfrm>
              <a:off x="10191863" y="3950610"/>
              <a:ext cx="9297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R</a:t>
              </a:r>
              <a:r>
                <a:rPr lang="en">
                  <a:solidFill>
                    <a:srgbClr val="F6B26B"/>
                  </a:solidFill>
                  <a:latin typeface="Roboto Light"/>
                  <a:ea typeface="Roboto Light"/>
                  <a:cs typeface="Roboto Light"/>
                  <a:sym typeface="Roboto Light"/>
                </a:rPr>
                <a:t>ead</a:t>
              </a:r>
              <a:endParaRPr>
                <a:solidFill>
                  <a:srgbClr val="F6B26B"/>
                </a:solidFill>
                <a:latin typeface="Roboto Light"/>
                <a:ea typeface="Roboto Light"/>
                <a:cs typeface="Roboto Light"/>
                <a:sym typeface="Roboto Light"/>
              </a:endParaRPr>
            </a:p>
          </p:txBody>
        </p:sp>
        <p:sp>
          <p:nvSpPr>
            <p:cNvPr id="3240" name="Google Shape;3240;p193"/>
            <p:cNvSpPr txBox="1"/>
            <p:nvPr/>
          </p:nvSpPr>
          <p:spPr>
            <a:xfrm>
              <a:off x="10969235" y="3950610"/>
              <a:ext cx="8319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b="1">
                  <a:solidFill>
                    <a:srgbClr val="EC5D71"/>
                  </a:solidFill>
                  <a:latin typeface="Roboto"/>
                  <a:ea typeface="Roboto"/>
                  <a:cs typeface="Roboto"/>
                  <a:sym typeface="Roboto"/>
                </a:rPr>
                <a:t>U</a:t>
              </a:r>
              <a:r>
                <a:rPr lang="en">
                  <a:solidFill>
                    <a:schemeClr val="dk1"/>
                  </a:solidFill>
                  <a:latin typeface="Roboto"/>
                  <a:ea typeface="Roboto"/>
                  <a:cs typeface="Roboto"/>
                  <a:sym typeface="Roboto"/>
                </a:rPr>
                <a:t>pdate</a:t>
              </a:r>
              <a:endParaRPr>
                <a:solidFill>
                  <a:schemeClr val="dk1"/>
                </a:solidFill>
                <a:latin typeface="Roboto"/>
                <a:ea typeface="Roboto"/>
                <a:cs typeface="Roboto"/>
                <a:sym typeface="Roboto"/>
              </a:endParaRPr>
            </a:p>
            <a:p>
              <a:pPr marL="0" lvl="0" indent="0" algn="ctr" rtl="0">
                <a:spcBef>
                  <a:spcPts val="0"/>
                </a:spcBef>
                <a:spcAft>
                  <a:spcPts val="0"/>
                </a:spcAft>
                <a:buNone/>
              </a:pPr>
              <a:endParaRPr b="1">
                <a:solidFill>
                  <a:srgbClr val="F6B26B"/>
                </a:solidFill>
                <a:latin typeface="Roboto"/>
                <a:ea typeface="Roboto"/>
                <a:cs typeface="Roboto"/>
                <a:sym typeface="Roboto"/>
              </a:endParaRPr>
            </a:p>
          </p:txBody>
        </p:sp>
        <p:sp>
          <p:nvSpPr>
            <p:cNvPr id="3241" name="Google Shape;3241;p193"/>
            <p:cNvSpPr txBox="1"/>
            <p:nvPr/>
          </p:nvSpPr>
          <p:spPr>
            <a:xfrm>
              <a:off x="11701766" y="3950610"/>
              <a:ext cx="7437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D</a:t>
              </a:r>
              <a:r>
                <a:rPr lang="en">
                  <a:solidFill>
                    <a:srgbClr val="F6B26B"/>
                  </a:solidFill>
                  <a:latin typeface="Roboto Light"/>
                  <a:ea typeface="Roboto Light"/>
                  <a:cs typeface="Roboto Light"/>
                  <a:sym typeface="Roboto Light"/>
                </a:rPr>
                <a:t>elete</a:t>
              </a:r>
              <a:endParaRPr>
                <a:solidFill>
                  <a:srgbClr val="F6B26B"/>
                </a:solidFill>
                <a:latin typeface="Roboto Light"/>
                <a:ea typeface="Roboto Light"/>
                <a:cs typeface="Roboto Light"/>
                <a:sym typeface="Roboto Light"/>
              </a:endParaRPr>
            </a:p>
          </p:txBody>
        </p:sp>
        <p:sp>
          <p:nvSpPr>
            <p:cNvPr id="3242" name="Google Shape;3242;p193"/>
            <p:cNvSpPr txBox="1"/>
            <p:nvPr/>
          </p:nvSpPr>
          <p:spPr>
            <a:xfrm>
              <a:off x="10634575" y="4334777"/>
              <a:ext cx="770400" cy="23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EC5D71"/>
                  </a:solidFill>
                  <a:latin typeface="Roboto"/>
                  <a:ea typeface="Roboto"/>
                  <a:cs typeface="Roboto"/>
                  <a:sym typeface="Roboto"/>
                </a:rPr>
                <a:t>CRUD</a:t>
              </a:r>
              <a:endParaRPr sz="1800">
                <a:latin typeface="Roboto Light"/>
                <a:ea typeface="Roboto Light"/>
                <a:cs typeface="Roboto Light"/>
                <a:sym typeface="Roboto Light"/>
              </a:endParaRPr>
            </a:p>
          </p:txBody>
        </p:sp>
        <p:sp>
          <p:nvSpPr>
            <p:cNvPr id="3243" name="Google Shape;3243;p193"/>
            <p:cNvSpPr/>
            <p:nvPr/>
          </p:nvSpPr>
          <p:spPr>
            <a:xfrm rot="-5400000">
              <a:off x="10975075" y="2950650"/>
              <a:ext cx="89400" cy="2592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4" name="Google Shape;3244;p193"/>
          <p:cNvSpPr/>
          <p:nvPr/>
        </p:nvSpPr>
        <p:spPr>
          <a:xfrm>
            <a:off x="91693" y="1232375"/>
            <a:ext cx="2207093" cy="2183911"/>
          </a:xfrm>
          <a:custGeom>
            <a:avLst/>
            <a:gdLst/>
            <a:ahLst/>
            <a:cxnLst/>
            <a:rect l="l" t="t" r="r" b="b"/>
            <a:pathLst>
              <a:path w="192507" h="190485" extrusionOk="0">
                <a:moveTo>
                  <a:pt x="102499" y="25705"/>
                </a:moveTo>
                <a:cubicBezTo>
                  <a:pt x="117558" y="25705"/>
                  <a:pt x="132326" y="30316"/>
                  <a:pt x="144759" y="38897"/>
                </a:cubicBezTo>
                <a:cubicBezTo>
                  <a:pt x="146043" y="39778"/>
                  <a:pt x="147534" y="40214"/>
                  <a:pt x="149024" y="40214"/>
                </a:cubicBezTo>
                <a:cubicBezTo>
                  <a:pt x="150990" y="40214"/>
                  <a:pt x="152955" y="39456"/>
                  <a:pt x="154449" y="37963"/>
                </a:cubicBezTo>
                <a:lnTo>
                  <a:pt x="166356" y="26055"/>
                </a:lnTo>
                <a:lnTo>
                  <a:pt x="166356" y="70592"/>
                </a:lnTo>
                <a:lnTo>
                  <a:pt x="121819" y="70592"/>
                </a:lnTo>
                <a:lnTo>
                  <a:pt x="130166" y="62245"/>
                </a:lnTo>
                <a:cubicBezTo>
                  <a:pt x="133844" y="58568"/>
                  <a:pt x="132852" y="52439"/>
                  <a:pt x="128240" y="50045"/>
                </a:cubicBezTo>
                <a:cubicBezTo>
                  <a:pt x="120302" y="45960"/>
                  <a:pt x="111430" y="43858"/>
                  <a:pt x="102499" y="43858"/>
                </a:cubicBezTo>
                <a:cubicBezTo>
                  <a:pt x="80318" y="43858"/>
                  <a:pt x="60180" y="56875"/>
                  <a:pt x="51016" y="77071"/>
                </a:cubicBezTo>
                <a:cubicBezTo>
                  <a:pt x="41852" y="97267"/>
                  <a:pt x="45296" y="120966"/>
                  <a:pt x="59888" y="137660"/>
                </a:cubicBezTo>
                <a:cubicBezTo>
                  <a:pt x="70809" y="150153"/>
                  <a:pt x="86437" y="157023"/>
                  <a:pt x="102516" y="157023"/>
                </a:cubicBezTo>
                <a:cubicBezTo>
                  <a:pt x="107922" y="157023"/>
                  <a:pt x="113379" y="156246"/>
                  <a:pt x="118726" y="154645"/>
                </a:cubicBezTo>
                <a:cubicBezTo>
                  <a:pt x="139973" y="148283"/>
                  <a:pt x="155558" y="130071"/>
                  <a:pt x="158535" y="108066"/>
                </a:cubicBezTo>
                <a:lnTo>
                  <a:pt x="176863" y="108066"/>
                </a:lnTo>
                <a:cubicBezTo>
                  <a:pt x="173828" y="137484"/>
                  <a:pt x="153807" y="162292"/>
                  <a:pt x="125730" y="171514"/>
                </a:cubicBezTo>
                <a:cubicBezTo>
                  <a:pt x="118112" y="174001"/>
                  <a:pt x="110293" y="175207"/>
                  <a:pt x="102546" y="175207"/>
                </a:cubicBezTo>
                <a:cubicBezTo>
                  <a:pt x="81742" y="175207"/>
                  <a:pt x="61466" y="166509"/>
                  <a:pt x="47047" y="150559"/>
                </a:cubicBezTo>
                <a:cubicBezTo>
                  <a:pt x="27259" y="128612"/>
                  <a:pt x="22239" y="97092"/>
                  <a:pt x="34205" y="70125"/>
                </a:cubicBezTo>
                <a:cubicBezTo>
                  <a:pt x="46230" y="43099"/>
                  <a:pt x="72963" y="25705"/>
                  <a:pt x="102499" y="25705"/>
                </a:cubicBezTo>
                <a:close/>
                <a:moveTo>
                  <a:pt x="173936" y="0"/>
                </a:moveTo>
                <a:cubicBezTo>
                  <a:pt x="172058" y="0"/>
                  <a:pt x="170139" y="694"/>
                  <a:pt x="168574" y="2240"/>
                </a:cubicBezTo>
                <a:lnTo>
                  <a:pt x="147969" y="22845"/>
                </a:lnTo>
                <a:cubicBezTo>
                  <a:pt x="133517" y="14365"/>
                  <a:pt x="117899" y="10422"/>
                  <a:pt x="102578" y="10422"/>
                </a:cubicBezTo>
                <a:cubicBezTo>
                  <a:pt x="63693" y="10422"/>
                  <a:pt x="26723" y="35819"/>
                  <a:pt x="15585" y="76896"/>
                </a:cubicBezTo>
                <a:cubicBezTo>
                  <a:pt x="0" y="134157"/>
                  <a:pt x="43194" y="190485"/>
                  <a:pt x="102499" y="190485"/>
                </a:cubicBezTo>
                <a:cubicBezTo>
                  <a:pt x="152172" y="190426"/>
                  <a:pt x="192448" y="150151"/>
                  <a:pt x="192506" y="100478"/>
                </a:cubicBezTo>
                <a:cubicBezTo>
                  <a:pt x="192506" y="96275"/>
                  <a:pt x="189062" y="92831"/>
                  <a:pt x="184860" y="92831"/>
                </a:cubicBezTo>
                <a:lnTo>
                  <a:pt x="151472" y="92831"/>
                </a:lnTo>
                <a:cubicBezTo>
                  <a:pt x="147211" y="92831"/>
                  <a:pt x="143825" y="96275"/>
                  <a:pt x="143825" y="100478"/>
                </a:cubicBezTo>
                <a:cubicBezTo>
                  <a:pt x="143825" y="117930"/>
                  <a:pt x="132793" y="133515"/>
                  <a:pt x="116333" y="139411"/>
                </a:cubicBezTo>
                <a:cubicBezTo>
                  <a:pt x="111809" y="141015"/>
                  <a:pt x="107141" y="141790"/>
                  <a:pt x="102519" y="141790"/>
                </a:cubicBezTo>
                <a:cubicBezTo>
                  <a:pt x="90322" y="141790"/>
                  <a:pt x="78454" y="136390"/>
                  <a:pt x="70453" y="126569"/>
                </a:cubicBezTo>
                <a:cubicBezTo>
                  <a:pt x="59421" y="112969"/>
                  <a:pt x="58079" y="93940"/>
                  <a:pt x="67185" y="78997"/>
                </a:cubicBezTo>
                <a:cubicBezTo>
                  <a:pt x="74763" y="66480"/>
                  <a:pt x="88281" y="59124"/>
                  <a:pt x="102523" y="59124"/>
                </a:cubicBezTo>
                <a:cubicBezTo>
                  <a:pt x="105282" y="59124"/>
                  <a:pt x="108070" y="59400"/>
                  <a:pt x="110846" y="59968"/>
                </a:cubicBezTo>
                <a:lnTo>
                  <a:pt x="98004" y="72868"/>
                </a:lnTo>
                <a:cubicBezTo>
                  <a:pt x="93160" y="77655"/>
                  <a:pt x="96603" y="85885"/>
                  <a:pt x="103374" y="85885"/>
                </a:cubicBezTo>
                <a:lnTo>
                  <a:pt x="174003" y="85885"/>
                </a:lnTo>
                <a:cubicBezTo>
                  <a:pt x="178205" y="85885"/>
                  <a:pt x="181591" y="82441"/>
                  <a:pt x="181591" y="78238"/>
                </a:cubicBezTo>
                <a:lnTo>
                  <a:pt x="181591" y="7669"/>
                </a:lnTo>
                <a:cubicBezTo>
                  <a:pt x="181630" y="3045"/>
                  <a:pt x="177871" y="0"/>
                  <a:pt x="173936" y="0"/>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9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70</a:t>
            </a:fld>
            <a:endParaRPr sz="600"/>
          </a:p>
        </p:txBody>
      </p:sp>
      <p:cxnSp>
        <p:nvCxnSpPr>
          <p:cNvPr id="3246" name="Google Shape;3246;p193"/>
          <p:cNvCxnSpPr/>
          <p:nvPr/>
        </p:nvCxnSpPr>
        <p:spPr>
          <a:xfrm>
            <a:off x="2832150" y="2348975"/>
            <a:ext cx="58443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7D3B3"/>
        </a:solidFill>
        <a:effectLst/>
      </p:bgPr>
    </p:bg>
    <p:spTree>
      <p:nvGrpSpPr>
        <p:cNvPr id="1" name="Shape 3250"/>
        <p:cNvGrpSpPr/>
        <p:nvPr/>
      </p:nvGrpSpPr>
      <p:grpSpPr>
        <a:xfrm>
          <a:off x="0" y="0"/>
          <a:ext cx="0" cy="0"/>
          <a:chOff x="0" y="0"/>
          <a:chExt cx="0" cy="0"/>
        </a:xfrm>
      </p:grpSpPr>
      <p:sp>
        <p:nvSpPr>
          <p:cNvPr id="3251" name="Google Shape;3251;p194"/>
          <p:cNvSpPr/>
          <p:nvPr/>
        </p:nvSpPr>
        <p:spPr>
          <a:xfrm>
            <a:off x="189650" y="4820400"/>
            <a:ext cx="8791500" cy="219000"/>
          </a:xfrm>
          <a:prstGeom prst="rect">
            <a:avLst/>
          </a:prstGeom>
          <a:solidFill>
            <a:srgbClr val="F7D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94"/>
          <p:cNvSpPr/>
          <p:nvPr/>
        </p:nvSpPr>
        <p:spPr>
          <a:xfrm>
            <a:off x="166350" y="4965400"/>
            <a:ext cx="8791500" cy="95400"/>
          </a:xfrm>
          <a:prstGeom prst="rect">
            <a:avLst/>
          </a:prstGeom>
          <a:solidFill>
            <a:srgbClr val="F7D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Interacting with Data</a:t>
            </a:r>
            <a:endParaRPr/>
          </a:p>
        </p:txBody>
      </p:sp>
      <p:sp>
        <p:nvSpPr>
          <p:cNvPr id="3254" name="Google Shape;3254;p194"/>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Clr>
                <a:schemeClr val="dk1"/>
              </a:buClr>
              <a:buSzPts val="1100"/>
              <a:buFont typeface="Arial"/>
              <a:buNone/>
            </a:pPr>
            <a:r>
              <a:rPr lang="en" sz="1700"/>
              <a:t>Once you’ve created a table, there are four main ways to interact with the data it contains.</a:t>
            </a:r>
            <a:endParaRPr sz="1700"/>
          </a:p>
        </p:txBody>
      </p:sp>
      <p:grpSp>
        <p:nvGrpSpPr>
          <p:cNvPr id="3255" name="Google Shape;3255;p194"/>
          <p:cNvGrpSpPr/>
          <p:nvPr/>
        </p:nvGrpSpPr>
        <p:grpSpPr>
          <a:xfrm>
            <a:off x="4199297" y="3632799"/>
            <a:ext cx="2885595" cy="1220228"/>
            <a:chOff x="9559872" y="3347049"/>
            <a:chExt cx="2885595" cy="1220228"/>
          </a:xfrm>
        </p:grpSpPr>
        <p:sp>
          <p:nvSpPr>
            <p:cNvPr id="3256" name="Google Shape;3256;p194"/>
            <p:cNvSpPr/>
            <p:nvPr/>
          </p:nvSpPr>
          <p:spPr>
            <a:xfrm>
              <a:off x="9734377" y="3350670"/>
              <a:ext cx="421397" cy="536113"/>
            </a:xfrm>
            <a:custGeom>
              <a:avLst/>
              <a:gdLst/>
              <a:ahLst/>
              <a:cxnLst/>
              <a:rect l="l" t="t" r="r" b="b"/>
              <a:pathLst>
                <a:path w="147729" h="187945" extrusionOk="0">
                  <a:moveTo>
                    <a:pt x="30652" y="22931"/>
                  </a:moveTo>
                  <a:lnTo>
                    <a:pt x="30652" y="30652"/>
                  </a:lnTo>
                  <a:lnTo>
                    <a:pt x="22931" y="30652"/>
                  </a:lnTo>
                  <a:lnTo>
                    <a:pt x="30652" y="22931"/>
                  </a:lnTo>
                  <a:close/>
                  <a:moveTo>
                    <a:pt x="33590" y="52719"/>
                  </a:moveTo>
                  <a:cubicBezTo>
                    <a:pt x="29903" y="52719"/>
                    <a:pt x="26849" y="55715"/>
                    <a:pt x="26849" y="59402"/>
                  </a:cubicBezTo>
                  <a:cubicBezTo>
                    <a:pt x="26849" y="63090"/>
                    <a:pt x="29903" y="66143"/>
                    <a:pt x="33590" y="66143"/>
                  </a:cubicBezTo>
                  <a:lnTo>
                    <a:pt x="114138" y="66143"/>
                  </a:lnTo>
                  <a:cubicBezTo>
                    <a:pt x="117768" y="66028"/>
                    <a:pt x="120648" y="63032"/>
                    <a:pt x="120648" y="59402"/>
                  </a:cubicBezTo>
                  <a:cubicBezTo>
                    <a:pt x="120648" y="55773"/>
                    <a:pt x="117768" y="52834"/>
                    <a:pt x="114138" y="52719"/>
                  </a:cubicBezTo>
                  <a:close/>
                  <a:moveTo>
                    <a:pt x="33590" y="71502"/>
                  </a:moveTo>
                  <a:cubicBezTo>
                    <a:pt x="29961" y="71617"/>
                    <a:pt x="27080" y="74555"/>
                    <a:pt x="27080" y="78185"/>
                  </a:cubicBezTo>
                  <a:cubicBezTo>
                    <a:pt x="27080" y="81815"/>
                    <a:pt x="29961" y="84811"/>
                    <a:pt x="33590" y="84926"/>
                  </a:cubicBezTo>
                  <a:lnTo>
                    <a:pt x="63839" y="84926"/>
                  </a:lnTo>
                  <a:cubicBezTo>
                    <a:pt x="67469" y="84811"/>
                    <a:pt x="70350" y="81815"/>
                    <a:pt x="70350" y="78185"/>
                  </a:cubicBezTo>
                  <a:cubicBezTo>
                    <a:pt x="70350" y="74555"/>
                    <a:pt x="67469" y="71617"/>
                    <a:pt x="63839" y="71502"/>
                  </a:cubicBezTo>
                  <a:close/>
                  <a:moveTo>
                    <a:pt x="33590" y="90285"/>
                  </a:moveTo>
                  <a:cubicBezTo>
                    <a:pt x="29903" y="90285"/>
                    <a:pt x="26849" y="93281"/>
                    <a:pt x="26849" y="96968"/>
                  </a:cubicBezTo>
                  <a:cubicBezTo>
                    <a:pt x="26849" y="100713"/>
                    <a:pt x="29903" y="103709"/>
                    <a:pt x="33590" y="103709"/>
                  </a:cubicBezTo>
                  <a:lnTo>
                    <a:pt x="47534" y="103709"/>
                  </a:lnTo>
                  <a:cubicBezTo>
                    <a:pt x="51279" y="103709"/>
                    <a:pt x="54275" y="100713"/>
                    <a:pt x="54275" y="96968"/>
                  </a:cubicBezTo>
                  <a:cubicBezTo>
                    <a:pt x="54275" y="93281"/>
                    <a:pt x="51279" y="90285"/>
                    <a:pt x="47534" y="90285"/>
                  </a:cubicBezTo>
                  <a:close/>
                  <a:moveTo>
                    <a:pt x="84869" y="93626"/>
                  </a:moveTo>
                  <a:lnTo>
                    <a:pt x="94375" y="103133"/>
                  </a:lnTo>
                  <a:lnTo>
                    <a:pt x="54505" y="143003"/>
                  </a:lnTo>
                  <a:lnTo>
                    <a:pt x="44998" y="133497"/>
                  </a:lnTo>
                  <a:lnTo>
                    <a:pt x="84869" y="93626"/>
                  </a:lnTo>
                  <a:close/>
                  <a:moveTo>
                    <a:pt x="84876" y="77407"/>
                  </a:moveTo>
                  <a:cubicBezTo>
                    <a:pt x="83155" y="77407"/>
                    <a:pt x="81441" y="78070"/>
                    <a:pt x="80144" y="79395"/>
                  </a:cubicBezTo>
                  <a:lnTo>
                    <a:pt x="30767" y="128772"/>
                  </a:lnTo>
                  <a:cubicBezTo>
                    <a:pt x="30594" y="128888"/>
                    <a:pt x="30479" y="129060"/>
                    <a:pt x="30364" y="129233"/>
                  </a:cubicBezTo>
                  <a:cubicBezTo>
                    <a:pt x="30249" y="129348"/>
                    <a:pt x="30191" y="129464"/>
                    <a:pt x="30076" y="129579"/>
                  </a:cubicBezTo>
                  <a:cubicBezTo>
                    <a:pt x="29730" y="129982"/>
                    <a:pt x="29442" y="130501"/>
                    <a:pt x="29269" y="131019"/>
                  </a:cubicBezTo>
                  <a:lnTo>
                    <a:pt x="29269" y="131077"/>
                  </a:lnTo>
                  <a:cubicBezTo>
                    <a:pt x="29039" y="131595"/>
                    <a:pt x="28923" y="132114"/>
                    <a:pt x="28866" y="132633"/>
                  </a:cubicBezTo>
                  <a:cubicBezTo>
                    <a:pt x="28866" y="132748"/>
                    <a:pt x="28808" y="132805"/>
                    <a:pt x="28808" y="132863"/>
                  </a:cubicBezTo>
                  <a:lnTo>
                    <a:pt x="26907" y="153778"/>
                  </a:lnTo>
                  <a:cubicBezTo>
                    <a:pt x="26561" y="157696"/>
                    <a:pt x="29673" y="161095"/>
                    <a:pt x="33590" y="161095"/>
                  </a:cubicBezTo>
                  <a:lnTo>
                    <a:pt x="34224" y="161095"/>
                  </a:lnTo>
                  <a:lnTo>
                    <a:pt x="55081" y="159194"/>
                  </a:lnTo>
                  <a:cubicBezTo>
                    <a:pt x="55196" y="159194"/>
                    <a:pt x="55254" y="159136"/>
                    <a:pt x="55369" y="159136"/>
                  </a:cubicBezTo>
                  <a:cubicBezTo>
                    <a:pt x="55830" y="159078"/>
                    <a:pt x="56349" y="158963"/>
                    <a:pt x="56810" y="158790"/>
                  </a:cubicBezTo>
                  <a:lnTo>
                    <a:pt x="57040" y="158733"/>
                  </a:lnTo>
                  <a:cubicBezTo>
                    <a:pt x="57559" y="158502"/>
                    <a:pt x="58020" y="158214"/>
                    <a:pt x="58481" y="157926"/>
                  </a:cubicBezTo>
                  <a:cubicBezTo>
                    <a:pt x="58596" y="157811"/>
                    <a:pt x="58769" y="157696"/>
                    <a:pt x="58884" y="157580"/>
                  </a:cubicBezTo>
                  <a:cubicBezTo>
                    <a:pt x="58999" y="157465"/>
                    <a:pt x="59172" y="157350"/>
                    <a:pt x="59287" y="157235"/>
                  </a:cubicBezTo>
                  <a:lnTo>
                    <a:pt x="108664" y="107858"/>
                  </a:lnTo>
                  <a:cubicBezTo>
                    <a:pt x="111315" y="105265"/>
                    <a:pt x="111315" y="101001"/>
                    <a:pt x="108664" y="98351"/>
                  </a:cubicBezTo>
                  <a:lnTo>
                    <a:pt x="89651" y="79395"/>
                  </a:lnTo>
                  <a:cubicBezTo>
                    <a:pt x="88326" y="78070"/>
                    <a:pt x="86597" y="77407"/>
                    <a:pt x="84876" y="77407"/>
                  </a:cubicBezTo>
                  <a:close/>
                  <a:moveTo>
                    <a:pt x="134303" y="13425"/>
                  </a:moveTo>
                  <a:lnTo>
                    <a:pt x="134303" y="174520"/>
                  </a:lnTo>
                  <a:lnTo>
                    <a:pt x="13425" y="174520"/>
                  </a:lnTo>
                  <a:lnTo>
                    <a:pt x="13425" y="44077"/>
                  </a:lnTo>
                  <a:lnTo>
                    <a:pt x="37393" y="44077"/>
                  </a:lnTo>
                  <a:cubicBezTo>
                    <a:pt x="41081" y="44077"/>
                    <a:pt x="44134" y="41080"/>
                    <a:pt x="44134" y="37335"/>
                  </a:cubicBezTo>
                  <a:lnTo>
                    <a:pt x="44134" y="13425"/>
                  </a:lnTo>
                  <a:close/>
                  <a:moveTo>
                    <a:pt x="37393" y="0"/>
                  </a:moveTo>
                  <a:cubicBezTo>
                    <a:pt x="36932" y="0"/>
                    <a:pt x="36471" y="58"/>
                    <a:pt x="36068" y="115"/>
                  </a:cubicBezTo>
                  <a:cubicBezTo>
                    <a:pt x="35780" y="173"/>
                    <a:pt x="35492" y="288"/>
                    <a:pt x="35204" y="403"/>
                  </a:cubicBezTo>
                  <a:cubicBezTo>
                    <a:pt x="35088" y="403"/>
                    <a:pt x="34916" y="461"/>
                    <a:pt x="34800" y="519"/>
                  </a:cubicBezTo>
                  <a:cubicBezTo>
                    <a:pt x="34512" y="634"/>
                    <a:pt x="34224" y="807"/>
                    <a:pt x="33936" y="980"/>
                  </a:cubicBezTo>
                  <a:cubicBezTo>
                    <a:pt x="33821" y="1037"/>
                    <a:pt x="33763" y="1095"/>
                    <a:pt x="33648" y="1152"/>
                  </a:cubicBezTo>
                  <a:cubicBezTo>
                    <a:pt x="33302" y="1383"/>
                    <a:pt x="32957" y="1671"/>
                    <a:pt x="32669" y="1959"/>
                  </a:cubicBezTo>
                  <a:lnTo>
                    <a:pt x="1959" y="32611"/>
                  </a:lnTo>
                  <a:cubicBezTo>
                    <a:pt x="1671" y="32899"/>
                    <a:pt x="1383" y="33245"/>
                    <a:pt x="1153" y="33648"/>
                  </a:cubicBezTo>
                  <a:cubicBezTo>
                    <a:pt x="1037" y="33763"/>
                    <a:pt x="980" y="33878"/>
                    <a:pt x="922" y="33994"/>
                  </a:cubicBezTo>
                  <a:cubicBezTo>
                    <a:pt x="749" y="34224"/>
                    <a:pt x="634" y="34512"/>
                    <a:pt x="519" y="34800"/>
                  </a:cubicBezTo>
                  <a:cubicBezTo>
                    <a:pt x="461" y="34916"/>
                    <a:pt x="403" y="35088"/>
                    <a:pt x="346" y="35261"/>
                  </a:cubicBezTo>
                  <a:cubicBezTo>
                    <a:pt x="288" y="35492"/>
                    <a:pt x="173" y="35780"/>
                    <a:pt x="115" y="36010"/>
                  </a:cubicBezTo>
                  <a:cubicBezTo>
                    <a:pt x="58" y="36471"/>
                    <a:pt x="0" y="36932"/>
                    <a:pt x="0" y="37335"/>
                  </a:cubicBezTo>
                  <a:lnTo>
                    <a:pt x="0" y="181261"/>
                  </a:lnTo>
                  <a:cubicBezTo>
                    <a:pt x="0" y="184948"/>
                    <a:pt x="2996" y="187944"/>
                    <a:pt x="6684" y="187944"/>
                  </a:cubicBezTo>
                  <a:lnTo>
                    <a:pt x="140987" y="187944"/>
                  </a:lnTo>
                  <a:cubicBezTo>
                    <a:pt x="144674" y="187944"/>
                    <a:pt x="147728" y="184948"/>
                    <a:pt x="147728" y="181261"/>
                  </a:cubicBezTo>
                  <a:lnTo>
                    <a:pt x="147728" y="6684"/>
                  </a:lnTo>
                  <a:cubicBezTo>
                    <a:pt x="147728" y="2996"/>
                    <a:pt x="144674" y="0"/>
                    <a:pt x="140987"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94"/>
            <p:cNvSpPr/>
            <p:nvPr/>
          </p:nvSpPr>
          <p:spPr>
            <a:xfrm>
              <a:off x="10386872" y="3347381"/>
              <a:ext cx="566917" cy="536310"/>
            </a:xfrm>
            <a:custGeom>
              <a:avLst/>
              <a:gdLst/>
              <a:ahLst/>
              <a:cxnLst/>
              <a:rect l="l" t="t" r="r" b="b"/>
              <a:pathLst>
                <a:path w="198744" h="188014" extrusionOk="0">
                  <a:moveTo>
                    <a:pt x="53330" y="27125"/>
                  </a:moveTo>
                  <a:cubicBezTo>
                    <a:pt x="44478" y="27125"/>
                    <a:pt x="35620" y="29213"/>
                    <a:pt x="27525" y="33390"/>
                  </a:cubicBezTo>
                  <a:cubicBezTo>
                    <a:pt x="24010" y="35234"/>
                    <a:pt x="22627" y="39613"/>
                    <a:pt x="24471" y="43127"/>
                  </a:cubicBezTo>
                  <a:cubicBezTo>
                    <a:pt x="25761" y="45627"/>
                    <a:pt x="28265" y="47055"/>
                    <a:pt x="30876" y="47055"/>
                  </a:cubicBezTo>
                  <a:cubicBezTo>
                    <a:pt x="31996" y="47055"/>
                    <a:pt x="33136" y="46792"/>
                    <a:pt x="34208" y="46239"/>
                  </a:cubicBezTo>
                  <a:cubicBezTo>
                    <a:pt x="40200" y="43127"/>
                    <a:pt x="46769" y="41572"/>
                    <a:pt x="53337" y="41572"/>
                  </a:cubicBezTo>
                  <a:cubicBezTo>
                    <a:pt x="59905" y="41572"/>
                    <a:pt x="66473" y="43127"/>
                    <a:pt x="72465" y="46239"/>
                  </a:cubicBezTo>
                  <a:cubicBezTo>
                    <a:pt x="73520" y="46792"/>
                    <a:pt x="74653" y="47055"/>
                    <a:pt x="75772" y="47055"/>
                  </a:cubicBezTo>
                  <a:cubicBezTo>
                    <a:pt x="78381" y="47055"/>
                    <a:pt x="80912" y="45627"/>
                    <a:pt x="82202" y="43127"/>
                  </a:cubicBezTo>
                  <a:cubicBezTo>
                    <a:pt x="84046" y="39613"/>
                    <a:pt x="82663" y="35234"/>
                    <a:pt x="79091" y="33390"/>
                  </a:cubicBezTo>
                  <a:cubicBezTo>
                    <a:pt x="71025" y="29213"/>
                    <a:pt x="62181" y="27125"/>
                    <a:pt x="53330" y="27125"/>
                  </a:cubicBezTo>
                  <a:close/>
                  <a:moveTo>
                    <a:pt x="145415" y="27125"/>
                  </a:moveTo>
                  <a:cubicBezTo>
                    <a:pt x="136563" y="27125"/>
                    <a:pt x="127719" y="29213"/>
                    <a:pt x="119653" y="33390"/>
                  </a:cubicBezTo>
                  <a:cubicBezTo>
                    <a:pt x="116081" y="35234"/>
                    <a:pt x="114698" y="39613"/>
                    <a:pt x="116542" y="43127"/>
                  </a:cubicBezTo>
                  <a:cubicBezTo>
                    <a:pt x="117832" y="45627"/>
                    <a:pt x="120364" y="47055"/>
                    <a:pt x="122972" y="47055"/>
                  </a:cubicBezTo>
                  <a:cubicBezTo>
                    <a:pt x="124091" y="47055"/>
                    <a:pt x="125224" y="46792"/>
                    <a:pt x="126279" y="46239"/>
                  </a:cubicBezTo>
                  <a:cubicBezTo>
                    <a:pt x="132271" y="43127"/>
                    <a:pt x="138839" y="41572"/>
                    <a:pt x="145407" y="41572"/>
                  </a:cubicBezTo>
                  <a:cubicBezTo>
                    <a:pt x="151976" y="41572"/>
                    <a:pt x="158544" y="43127"/>
                    <a:pt x="164536" y="46239"/>
                  </a:cubicBezTo>
                  <a:cubicBezTo>
                    <a:pt x="165608" y="46792"/>
                    <a:pt x="166753" y="47055"/>
                    <a:pt x="167881" y="47055"/>
                  </a:cubicBezTo>
                  <a:cubicBezTo>
                    <a:pt x="170509" y="47055"/>
                    <a:pt x="173041" y="45627"/>
                    <a:pt x="174331" y="43127"/>
                  </a:cubicBezTo>
                  <a:cubicBezTo>
                    <a:pt x="176117" y="39613"/>
                    <a:pt x="174792" y="35234"/>
                    <a:pt x="171219" y="33390"/>
                  </a:cubicBezTo>
                  <a:cubicBezTo>
                    <a:pt x="163124" y="29213"/>
                    <a:pt x="154266" y="27125"/>
                    <a:pt x="145415" y="27125"/>
                  </a:cubicBezTo>
                  <a:close/>
                  <a:moveTo>
                    <a:pt x="53344" y="53340"/>
                  </a:moveTo>
                  <a:cubicBezTo>
                    <a:pt x="44493" y="53340"/>
                    <a:pt x="35649" y="55428"/>
                    <a:pt x="27582" y="59606"/>
                  </a:cubicBezTo>
                  <a:cubicBezTo>
                    <a:pt x="24010" y="61449"/>
                    <a:pt x="22627" y="65828"/>
                    <a:pt x="24471" y="69343"/>
                  </a:cubicBezTo>
                  <a:cubicBezTo>
                    <a:pt x="25761" y="71843"/>
                    <a:pt x="28265" y="73270"/>
                    <a:pt x="30876" y="73270"/>
                  </a:cubicBezTo>
                  <a:cubicBezTo>
                    <a:pt x="31996" y="73270"/>
                    <a:pt x="33136" y="73008"/>
                    <a:pt x="34208" y="72454"/>
                  </a:cubicBezTo>
                  <a:cubicBezTo>
                    <a:pt x="40200" y="69343"/>
                    <a:pt x="46769" y="67787"/>
                    <a:pt x="53337" y="67787"/>
                  </a:cubicBezTo>
                  <a:cubicBezTo>
                    <a:pt x="59905" y="67787"/>
                    <a:pt x="66473" y="69343"/>
                    <a:pt x="72465" y="72454"/>
                  </a:cubicBezTo>
                  <a:cubicBezTo>
                    <a:pt x="73520" y="73008"/>
                    <a:pt x="74653" y="73270"/>
                    <a:pt x="75772" y="73270"/>
                  </a:cubicBezTo>
                  <a:cubicBezTo>
                    <a:pt x="78381" y="73270"/>
                    <a:pt x="80912" y="71843"/>
                    <a:pt x="82202" y="69343"/>
                  </a:cubicBezTo>
                  <a:cubicBezTo>
                    <a:pt x="84046" y="65828"/>
                    <a:pt x="82663" y="61449"/>
                    <a:pt x="79091" y="59606"/>
                  </a:cubicBezTo>
                  <a:lnTo>
                    <a:pt x="79149" y="59606"/>
                  </a:lnTo>
                  <a:cubicBezTo>
                    <a:pt x="71054" y="55428"/>
                    <a:pt x="62195" y="53340"/>
                    <a:pt x="53344" y="53340"/>
                  </a:cubicBezTo>
                  <a:close/>
                  <a:moveTo>
                    <a:pt x="145415" y="53354"/>
                  </a:moveTo>
                  <a:cubicBezTo>
                    <a:pt x="136563" y="53354"/>
                    <a:pt x="127719" y="55457"/>
                    <a:pt x="119653" y="59663"/>
                  </a:cubicBezTo>
                  <a:cubicBezTo>
                    <a:pt x="116081" y="61449"/>
                    <a:pt x="114698" y="65828"/>
                    <a:pt x="116542" y="69400"/>
                  </a:cubicBezTo>
                  <a:cubicBezTo>
                    <a:pt x="117830" y="71857"/>
                    <a:pt x="120357" y="73272"/>
                    <a:pt x="122962" y="73272"/>
                  </a:cubicBezTo>
                  <a:cubicBezTo>
                    <a:pt x="124084" y="73272"/>
                    <a:pt x="125221" y="73009"/>
                    <a:pt x="126279" y="72454"/>
                  </a:cubicBezTo>
                  <a:cubicBezTo>
                    <a:pt x="132271" y="69343"/>
                    <a:pt x="138839" y="67787"/>
                    <a:pt x="145407" y="67787"/>
                  </a:cubicBezTo>
                  <a:cubicBezTo>
                    <a:pt x="151976" y="67787"/>
                    <a:pt x="158544" y="69343"/>
                    <a:pt x="164536" y="72454"/>
                  </a:cubicBezTo>
                  <a:cubicBezTo>
                    <a:pt x="165608" y="73008"/>
                    <a:pt x="166753" y="73270"/>
                    <a:pt x="167879" y="73270"/>
                  </a:cubicBezTo>
                  <a:cubicBezTo>
                    <a:pt x="170504" y="73270"/>
                    <a:pt x="173023" y="71843"/>
                    <a:pt x="174273" y="69343"/>
                  </a:cubicBezTo>
                  <a:cubicBezTo>
                    <a:pt x="176117" y="65828"/>
                    <a:pt x="174734" y="61449"/>
                    <a:pt x="171219" y="59606"/>
                  </a:cubicBezTo>
                  <a:lnTo>
                    <a:pt x="171219" y="59663"/>
                  </a:lnTo>
                  <a:cubicBezTo>
                    <a:pt x="163124" y="55457"/>
                    <a:pt x="154266" y="53354"/>
                    <a:pt x="145415" y="53354"/>
                  </a:cubicBezTo>
                  <a:close/>
                  <a:moveTo>
                    <a:pt x="145415" y="79555"/>
                  </a:moveTo>
                  <a:cubicBezTo>
                    <a:pt x="136563" y="79555"/>
                    <a:pt x="127719" y="81644"/>
                    <a:pt x="119653" y="85821"/>
                  </a:cubicBezTo>
                  <a:cubicBezTo>
                    <a:pt x="116081" y="87665"/>
                    <a:pt x="114698" y="92044"/>
                    <a:pt x="116542" y="95558"/>
                  </a:cubicBezTo>
                  <a:cubicBezTo>
                    <a:pt x="117832" y="98058"/>
                    <a:pt x="120364" y="99486"/>
                    <a:pt x="122972" y="99486"/>
                  </a:cubicBezTo>
                  <a:cubicBezTo>
                    <a:pt x="124091" y="99486"/>
                    <a:pt x="125224" y="99223"/>
                    <a:pt x="126279" y="98669"/>
                  </a:cubicBezTo>
                  <a:cubicBezTo>
                    <a:pt x="132271" y="95558"/>
                    <a:pt x="138839" y="94002"/>
                    <a:pt x="145407" y="94002"/>
                  </a:cubicBezTo>
                  <a:cubicBezTo>
                    <a:pt x="151976" y="94002"/>
                    <a:pt x="158544" y="95558"/>
                    <a:pt x="164536" y="98669"/>
                  </a:cubicBezTo>
                  <a:cubicBezTo>
                    <a:pt x="165608" y="99223"/>
                    <a:pt x="166753" y="99486"/>
                    <a:pt x="167879" y="99486"/>
                  </a:cubicBezTo>
                  <a:cubicBezTo>
                    <a:pt x="170504" y="99486"/>
                    <a:pt x="173023" y="98058"/>
                    <a:pt x="174273" y="95558"/>
                  </a:cubicBezTo>
                  <a:cubicBezTo>
                    <a:pt x="176117" y="92044"/>
                    <a:pt x="174734" y="87665"/>
                    <a:pt x="171219" y="85821"/>
                  </a:cubicBezTo>
                  <a:cubicBezTo>
                    <a:pt x="163124" y="81644"/>
                    <a:pt x="154266" y="79555"/>
                    <a:pt x="145415" y="79555"/>
                  </a:cubicBezTo>
                  <a:close/>
                  <a:moveTo>
                    <a:pt x="53344" y="79570"/>
                  </a:moveTo>
                  <a:cubicBezTo>
                    <a:pt x="44493" y="79570"/>
                    <a:pt x="35649" y="81673"/>
                    <a:pt x="27582" y="85879"/>
                  </a:cubicBezTo>
                  <a:cubicBezTo>
                    <a:pt x="24010" y="87722"/>
                    <a:pt x="22627" y="92044"/>
                    <a:pt x="24471" y="95616"/>
                  </a:cubicBezTo>
                  <a:cubicBezTo>
                    <a:pt x="25760" y="98072"/>
                    <a:pt x="28287" y="99487"/>
                    <a:pt x="30891" y="99487"/>
                  </a:cubicBezTo>
                  <a:cubicBezTo>
                    <a:pt x="32013" y="99487"/>
                    <a:pt x="33150" y="99225"/>
                    <a:pt x="34208" y="98669"/>
                  </a:cubicBezTo>
                  <a:cubicBezTo>
                    <a:pt x="40200" y="95558"/>
                    <a:pt x="46769" y="94002"/>
                    <a:pt x="53337" y="94002"/>
                  </a:cubicBezTo>
                  <a:cubicBezTo>
                    <a:pt x="59905" y="94002"/>
                    <a:pt x="66473" y="95558"/>
                    <a:pt x="72465" y="98669"/>
                  </a:cubicBezTo>
                  <a:cubicBezTo>
                    <a:pt x="73541" y="99225"/>
                    <a:pt x="74684" y="99487"/>
                    <a:pt x="75808" y="99487"/>
                  </a:cubicBezTo>
                  <a:cubicBezTo>
                    <a:pt x="78415" y="99487"/>
                    <a:pt x="80914" y="98072"/>
                    <a:pt x="82202" y="95616"/>
                  </a:cubicBezTo>
                  <a:cubicBezTo>
                    <a:pt x="84046" y="92044"/>
                    <a:pt x="82663" y="87722"/>
                    <a:pt x="79149" y="85879"/>
                  </a:cubicBezTo>
                  <a:cubicBezTo>
                    <a:pt x="71054" y="81673"/>
                    <a:pt x="62195" y="79570"/>
                    <a:pt x="53344" y="79570"/>
                  </a:cubicBezTo>
                  <a:close/>
                  <a:moveTo>
                    <a:pt x="145415" y="105785"/>
                  </a:moveTo>
                  <a:cubicBezTo>
                    <a:pt x="136563" y="105785"/>
                    <a:pt x="127719" y="107888"/>
                    <a:pt x="119653" y="112094"/>
                  </a:cubicBezTo>
                  <a:cubicBezTo>
                    <a:pt x="116081" y="113880"/>
                    <a:pt x="114698" y="118259"/>
                    <a:pt x="116542" y="121831"/>
                  </a:cubicBezTo>
                  <a:cubicBezTo>
                    <a:pt x="117830" y="124287"/>
                    <a:pt x="120357" y="125703"/>
                    <a:pt x="122962" y="125703"/>
                  </a:cubicBezTo>
                  <a:cubicBezTo>
                    <a:pt x="124084" y="125703"/>
                    <a:pt x="125221" y="125440"/>
                    <a:pt x="126279" y="124885"/>
                  </a:cubicBezTo>
                  <a:cubicBezTo>
                    <a:pt x="132271" y="121773"/>
                    <a:pt x="138839" y="120218"/>
                    <a:pt x="145407" y="120218"/>
                  </a:cubicBezTo>
                  <a:cubicBezTo>
                    <a:pt x="151976" y="120218"/>
                    <a:pt x="158544" y="121773"/>
                    <a:pt x="164536" y="124885"/>
                  </a:cubicBezTo>
                  <a:cubicBezTo>
                    <a:pt x="165612" y="125440"/>
                    <a:pt x="166760" y="125703"/>
                    <a:pt x="167889" y="125703"/>
                  </a:cubicBezTo>
                  <a:cubicBezTo>
                    <a:pt x="170510" y="125703"/>
                    <a:pt x="173025" y="124287"/>
                    <a:pt x="174273" y="121831"/>
                  </a:cubicBezTo>
                  <a:cubicBezTo>
                    <a:pt x="176117" y="118259"/>
                    <a:pt x="174734" y="113880"/>
                    <a:pt x="171219" y="112094"/>
                  </a:cubicBezTo>
                  <a:cubicBezTo>
                    <a:pt x="163124" y="107888"/>
                    <a:pt x="154266" y="105785"/>
                    <a:pt x="145415" y="105785"/>
                  </a:cubicBezTo>
                  <a:close/>
                  <a:moveTo>
                    <a:pt x="53344" y="105785"/>
                  </a:moveTo>
                  <a:cubicBezTo>
                    <a:pt x="44493" y="105785"/>
                    <a:pt x="35649" y="107888"/>
                    <a:pt x="27582" y="112094"/>
                  </a:cubicBezTo>
                  <a:cubicBezTo>
                    <a:pt x="24010" y="113938"/>
                    <a:pt x="22627" y="118317"/>
                    <a:pt x="24471" y="121831"/>
                  </a:cubicBezTo>
                  <a:cubicBezTo>
                    <a:pt x="25761" y="124331"/>
                    <a:pt x="28293" y="125759"/>
                    <a:pt x="30901" y="125759"/>
                  </a:cubicBezTo>
                  <a:cubicBezTo>
                    <a:pt x="32020" y="125759"/>
                    <a:pt x="33153" y="125496"/>
                    <a:pt x="34208" y="124942"/>
                  </a:cubicBezTo>
                  <a:cubicBezTo>
                    <a:pt x="40200" y="121831"/>
                    <a:pt x="46769" y="120275"/>
                    <a:pt x="53337" y="120275"/>
                  </a:cubicBezTo>
                  <a:cubicBezTo>
                    <a:pt x="59905" y="120275"/>
                    <a:pt x="66473" y="121831"/>
                    <a:pt x="72465" y="124942"/>
                  </a:cubicBezTo>
                  <a:cubicBezTo>
                    <a:pt x="73523" y="125471"/>
                    <a:pt x="74652" y="125722"/>
                    <a:pt x="75763" y="125722"/>
                  </a:cubicBezTo>
                  <a:cubicBezTo>
                    <a:pt x="78404" y="125722"/>
                    <a:pt x="80945" y="124305"/>
                    <a:pt x="82202" y="121831"/>
                  </a:cubicBezTo>
                  <a:cubicBezTo>
                    <a:pt x="84046" y="118259"/>
                    <a:pt x="82663" y="113880"/>
                    <a:pt x="79091" y="112094"/>
                  </a:cubicBezTo>
                  <a:lnTo>
                    <a:pt x="79149" y="112094"/>
                  </a:lnTo>
                  <a:cubicBezTo>
                    <a:pt x="71054" y="107888"/>
                    <a:pt x="62195" y="105785"/>
                    <a:pt x="53344" y="105785"/>
                  </a:cubicBezTo>
                  <a:close/>
                  <a:moveTo>
                    <a:pt x="53344" y="132044"/>
                  </a:moveTo>
                  <a:cubicBezTo>
                    <a:pt x="44493" y="132044"/>
                    <a:pt x="35649" y="134132"/>
                    <a:pt x="27582" y="138309"/>
                  </a:cubicBezTo>
                  <a:cubicBezTo>
                    <a:pt x="24010" y="140153"/>
                    <a:pt x="22627" y="144532"/>
                    <a:pt x="24471" y="148046"/>
                  </a:cubicBezTo>
                  <a:cubicBezTo>
                    <a:pt x="25761" y="150546"/>
                    <a:pt x="28293" y="151974"/>
                    <a:pt x="30901" y="151974"/>
                  </a:cubicBezTo>
                  <a:cubicBezTo>
                    <a:pt x="32020" y="151974"/>
                    <a:pt x="33153" y="151711"/>
                    <a:pt x="34208" y="151158"/>
                  </a:cubicBezTo>
                  <a:cubicBezTo>
                    <a:pt x="40200" y="148046"/>
                    <a:pt x="46769" y="146491"/>
                    <a:pt x="53337" y="146491"/>
                  </a:cubicBezTo>
                  <a:cubicBezTo>
                    <a:pt x="59905" y="146491"/>
                    <a:pt x="66473" y="148046"/>
                    <a:pt x="72465" y="151158"/>
                  </a:cubicBezTo>
                  <a:cubicBezTo>
                    <a:pt x="73538" y="151711"/>
                    <a:pt x="74683" y="151974"/>
                    <a:pt x="75809" y="151974"/>
                  </a:cubicBezTo>
                  <a:cubicBezTo>
                    <a:pt x="78433" y="151974"/>
                    <a:pt x="80953" y="150546"/>
                    <a:pt x="82202" y="148046"/>
                  </a:cubicBezTo>
                  <a:cubicBezTo>
                    <a:pt x="84046" y="144532"/>
                    <a:pt x="82663" y="140153"/>
                    <a:pt x="79149" y="138309"/>
                  </a:cubicBezTo>
                  <a:cubicBezTo>
                    <a:pt x="71054" y="134132"/>
                    <a:pt x="62195" y="132044"/>
                    <a:pt x="53344" y="132044"/>
                  </a:cubicBezTo>
                  <a:close/>
                  <a:moveTo>
                    <a:pt x="53337" y="14463"/>
                  </a:moveTo>
                  <a:cubicBezTo>
                    <a:pt x="66848" y="14463"/>
                    <a:pt x="80359" y="18295"/>
                    <a:pt x="92170" y="25958"/>
                  </a:cubicBezTo>
                  <a:lnTo>
                    <a:pt x="92170" y="167866"/>
                  </a:lnTo>
                  <a:cubicBezTo>
                    <a:pt x="79984" y="161673"/>
                    <a:pt x="66675" y="158576"/>
                    <a:pt x="53358" y="158576"/>
                  </a:cubicBezTo>
                  <a:cubicBezTo>
                    <a:pt x="40042" y="158576"/>
                    <a:pt x="26718" y="161673"/>
                    <a:pt x="14503" y="167866"/>
                  </a:cubicBezTo>
                  <a:lnTo>
                    <a:pt x="14503" y="25958"/>
                  </a:lnTo>
                  <a:cubicBezTo>
                    <a:pt x="26315" y="18295"/>
                    <a:pt x="39826" y="14463"/>
                    <a:pt x="53337" y="14463"/>
                  </a:cubicBezTo>
                  <a:close/>
                  <a:moveTo>
                    <a:pt x="145465" y="14463"/>
                  </a:moveTo>
                  <a:cubicBezTo>
                    <a:pt x="158976" y="14463"/>
                    <a:pt x="172487" y="18295"/>
                    <a:pt x="184298" y="25958"/>
                  </a:cubicBezTo>
                  <a:lnTo>
                    <a:pt x="184298" y="167866"/>
                  </a:lnTo>
                  <a:cubicBezTo>
                    <a:pt x="172084" y="161673"/>
                    <a:pt x="158760" y="158576"/>
                    <a:pt x="145443" y="158576"/>
                  </a:cubicBezTo>
                  <a:cubicBezTo>
                    <a:pt x="132127" y="158576"/>
                    <a:pt x="118818" y="161673"/>
                    <a:pt x="106632" y="167866"/>
                  </a:cubicBezTo>
                  <a:lnTo>
                    <a:pt x="106632" y="25958"/>
                  </a:lnTo>
                  <a:cubicBezTo>
                    <a:pt x="118443" y="18295"/>
                    <a:pt x="131954" y="14463"/>
                    <a:pt x="145465" y="14463"/>
                  </a:cubicBezTo>
                  <a:close/>
                  <a:moveTo>
                    <a:pt x="53300" y="0"/>
                  </a:moveTo>
                  <a:cubicBezTo>
                    <a:pt x="35625" y="0"/>
                    <a:pt x="17981" y="5476"/>
                    <a:pt x="3038" y="16336"/>
                  </a:cubicBezTo>
                  <a:cubicBezTo>
                    <a:pt x="1137" y="17719"/>
                    <a:pt x="42" y="19908"/>
                    <a:pt x="42" y="22213"/>
                  </a:cubicBezTo>
                  <a:lnTo>
                    <a:pt x="42" y="180772"/>
                  </a:lnTo>
                  <a:cubicBezTo>
                    <a:pt x="0" y="185053"/>
                    <a:pt x="3495" y="188014"/>
                    <a:pt x="7241" y="188014"/>
                  </a:cubicBezTo>
                  <a:cubicBezTo>
                    <a:pt x="8689" y="188014"/>
                    <a:pt x="10174" y="187571"/>
                    <a:pt x="11507" y="186592"/>
                  </a:cubicBezTo>
                  <a:cubicBezTo>
                    <a:pt x="23981" y="177546"/>
                    <a:pt x="38645" y="173023"/>
                    <a:pt x="53308" y="173023"/>
                  </a:cubicBezTo>
                  <a:cubicBezTo>
                    <a:pt x="67971" y="173023"/>
                    <a:pt x="82635" y="177546"/>
                    <a:pt x="95109" y="186592"/>
                  </a:cubicBezTo>
                  <a:cubicBezTo>
                    <a:pt x="95397" y="186822"/>
                    <a:pt x="95742" y="187053"/>
                    <a:pt x="96088" y="187225"/>
                  </a:cubicBezTo>
                  <a:cubicBezTo>
                    <a:pt x="96607" y="187456"/>
                    <a:pt x="97183" y="187686"/>
                    <a:pt x="97816" y="187802"/>
                  </a:cubicBezTo>
                  <a:lnTo>
                    <a:pt x="98047" y="187859"/>
                  </a:lnTo>
                  <a:cubicBezTo>
                    <a:pt x="98508" y="187917"/>
                    <a:pt x="98911" y="187974"/>
                    <a:pt x="99372" y="187974"/>
                  </a:cubicBezTo>
                  <a:cubicBezTo>
                    <a:pt x="99430" y="187974"/>
                    <a:pt x="99545" y="187974"/>
                    <a:pt x="99660" y="187917"/>
                  </a:cubicBezTo>
                  <a:cubicBezTo>
                    <a:pt x="99891" y="187917"/>
                    <a:pt x="100121" y="187917"/>
                    <a:pt x="100409" y="187859"/>
                  </a:cubicBezTo>
                  <a:cubicBezTo>
                    <a:pt x="100755" y="187802"/>
                    <a:pt x="101101" y="187744"/>
                    <a:pt x="101504" y="187629"/>
                  </a:cubicBezTo>
                  <a:cubicBezTo>
                    <a:pt x="101734" y="187571"/>
                    <a:pt x="101965" y="187456"/>
                    <a:pt x="102195" y="187341"/>
                  </a:cubicBezTo>
                  <a:cubicBezTo>
                    <a:pt x="102368" y="187283"/>
                    <a:pt x="102483" y="187283"/>
                    <a:pt x="102656" y="187168"/>
                  </a:cubicBezTo>
                  <a:cubicBezTo>
                    <a:pt x="102829" y="187110"/>
                    <a:pt x="102944" y="186995"/>
                    <a:pt x="103117" y="186880"/>
                  </a:cubicBezTo>
                  <a:cubicBezTo>
                    <a:pt x="103290" y="186765"/>
                    <a:pt x="103463" y="186707"/>
                    <a:pt x="103636" y="186592"/>
                  </a:cubicBezTo>
                  <a:cubicBezTo>
                    <a:pt x="116081" y="177546"/>
                    <a:pt x="130744" y="173023"/>
                    <a:pt x="145415" y="173023"/>
                  </a:cubicBezTo>
                  <a:cubicBezTo>
                    <a:pt x="160085" y="173023"/>
                    <a:pt x="174763" y="177546"/>
                    <a:pt x="187237" y="186592"/>
                  </a:cubicBezTo>
                  <a:cubicBezTo>
                    <a:pt x="188570" y="187571"/>
                    <a:pt x="190055" y="188014"/>
                    <a:pt x="191503" y="188014"/>
                  </a:cubicBezTo>
                  <a:cubicBezTo>
                    <a:pt x="195249" y="188014"/>
                    <a:pt x="198744" y="185053"/>
                    <a:pt x="198702" y="180772"/>
                  </a:cubicBezTo>
                  <a:lnTo>
                    <a:pt x="198702" y="22213"/>
                  </a:lnTo>
                  <a:cubicBezTo>
                    <a:pt x="198702" y="19908"/>
                    <a:pt x="197608" y="17719"/>
                    <a:pt x="195706" y="16336"/>
                  </a:cubicBezTo>
                  <a:cubicBezTo>
                    <a:pt x="180763" y="5476"/>
                    <a:pt x="163119" y="0"/>
                    <a:pt x="145444" y="0"/>
                  </a:cubicBezTo>
                  <a:cubicBezTo>
                    <a:pt x="129454" y="0"/>
                    <a:pt x="113438" y="4482"/>
                    <a:pt x="99372" y="13513"/>
                  </a:cubicBezTo>
                  <a:cubicBezTo>
                    <a:pt x="85306" y="4482"/>
                    <a:pt x="69290" y="0"/>
                    <a:pt x="53300"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94"/>
            <p:cNvSpPr/>
            <p:nvPr/>
          </p:nvSpPr>
          <p:spPr>
            <a:xfrm>
              <a:off x="11110634" y="3347049"/>
              <a:ext cx="549126" cy="543358"/>
            </a:xfrm>
            <a:custGeom>
              <a:avLst/>
              <a:gdLst/>
              <a:ahLst/>
              <a:cxnLst/>
              <a:rect l="l" t="t" r="r" b="b"/>
              <a:pathLst>
                <a:path w="192507" h="190485" extrusionOk="0">
                  <a:moveTo>
                    <a:pt x="102499" y="25705"/>
                  </a:moveTo>
                  <a:cubicBezTo>
                    <a:pt x="117558" y="25705"/>
                    <a:pt x="132326" y="30316"/>
                    <a:pt x="144759" y="38897"/>
                  </a:cubicBezTo>
                  <a:cubicBezTo>
                    <a:pt x="146043" y="39778"/>
                    <a:pt x="147534" y="40214"/>
                    <a:pt x="149024" y="40214"/>
                  </a:cubicBezTo>
                  <a:cubicBezTo>
                    <a:pt x="150990" y="40214"/>
                    <a:pt x="152955" y="39456"/>
                    <a:pt x="154449" y="37963"/>
                  </a:cubicBezTo>
                  <a:lnTo>
                    <a:pt x="166356" y="26055"/>
                  </a:lnTo>
                  <a:lnTo>
                    <a:pt x="166356" y="70592"/>
                  </a:lnTo>
                  <a:lnTo>
                    <a:pt x="121819" y="70592"/>
                  </a:lnTo>
                  <a:lnTo>
                    <a:pt x="130166" y="62245"/>
                  </a:lnTo>
                  <a:cubicBezTo>
                    <a:pt x="133844" y="58568"/>
                    <a:pt x="132852" y="52439"/>
                    <a:pt x="128240" y="50045"/>
                  </a:cubicBezTo>
                  <a:cubicBezTo>
                    <a:pt x="120302" y="45960"/>
                    <a:pt x="111430" y="43858"/>
                    <a:pt x="102499" y="43858"/>
                  </a:cubicBezTo>
                  <a:cubicBezTo>
                    <a:pt x="80318" y="43858"/>
                    <a:pt x="60180" y="56875"/>
                    <a:pt x="51016" y="77071"/>
                  </a:cubicBezTo>
                  <a:cubicBezTo>
                    <a:pt x="41852" y="97267"/>
                    <a:pt x="45296" y="120966"/>
                    <a:pt x="59888" y="137660"/>
                  </a:cubicBezTo>
                  <a:cubicBezTo>
                    <a:pt x="70809" y="150153"/>
                    <a:pt x="86437" y="157023"/>
                    <a:pt x="102516" y="157023"/>
                  </a:cubicBezTo>
                  <a:cubicBezTo>
                    <a:pt x="107922" y="157023"/>
                    <a:pt x="113379" y="156246"/>
                    <a:pt x="118726" y="154645"/>
                  </a:cubicBezTo>
                  <a:cubicBezTo>
                    <a:pt x="139973" y="148283"/>
                    <a:pt x="155558" y="130071"/>
                    <a:pt x="158535" y="108066"/>
                  </a:cubicBezTo>
                  <a:lnTo>
                    <a:pt x="176863" y="108066"/>
                  </a:lnTo>
                  <a:cubicBezTo>
                    <a:pt x="173828" y="137484"/>
                    <a:pt x="153807" y="162292"/>
                    <a:pt x="125730" y="171514"/>
                  </a:cubicBezTo>
                  <a:cubicBezTo>
                    <a:pt x="118112" y="174001"/>
                    <a:pt x="110293" y="175207"/>
                    <a:pt x="102546" y="175207"/>
                  </a:cubicBezTo>
                  <a:cubicBezTo>
                    <a:pt x="81742" y="175207"/>
                    <a:pt x="61466" y="166509"/>
                    <a:pt x="47047" y="150559"/>
                  </a:cubicBezTo>
                  <a:cubicBezTo>
                    <a:pt x="27259" y="128612"/>
                    <a:pt x="22239" y="97092"/>
                    <a:pt x="34205" y="70125"/>
                  </a:cubicBezTo>
                  <a:cubicBezTo>
                    <a:pt x="46230" y="43099"/>
                    <a:pt x="72963" y="25705"/>
                    <a:pt x="102499" y="25705"/>
                  </a:cubicBezTo>
                  <a:close/>
                  <a:moveTo>
                    <a:pt x="173936" y="0"/>
                  </a:moveTo>
                  <a:cubicBezTo>
                    <a:pt x="172058" y="0"/>
                    <a:pt x="170139" y="694"/>
                    <a:pt x="168574" y="2240"/>
                  </a:cubicBezTo>
                  <a:lnTo>
                    <a:pt x="147969" y="22845"/>
                  </a:lnTo>
                  <a:cubicBezTo>
                    <a:pt x="133517" y="14365"/>
                    <a:pt x="117899" y="10422"/>
                    <a:pt x="102578" y="10422"/>
                  </a:cubicBezTo>
                  <a:cubicBezTo>
                    <a:pt x="63693" y="10422"/>
                    <a:pt x="26723" y="35819"/>
                    <a:pt x="15585" y="76896"/>
                  </a:cubicBezTo>
                  <a:cubicBezTo>
                    <a:pt x="0" y="134157"/>
                    <a:pt x="43194" y="190485"/>
                    <a:pt x="102499" y="190485"/>
                  </a:cubicBezTo>
                  <a:cubicBezTo>
                    <a:pt x="152172" y="190426"/>
                    <a:pt x="192448" y="150151"/>
                    <a:pt x="192506" y="100478"/>
                  </a:cubicBezTo>
                  <a:cubicBezTo>
                    <a:pt x="192506" y="96275"/>
                    <a:pt x="189062" y="92831"/>
                    <a:pt x="184860" y="92831"/>
                  </a:cubicBezTo>
                  <a:lnTo>
                    <a:pt x="151472" y="92831"/>
                  </a:lnTo>
                  <a:cubicBezTo>
                    <a:pt x="147211" y="92831"/>
                    <a:pt x="143825" y="96275"/>
                    <a:pt x="143825" y="100478"/>
                  </a:cubicBezTo>
                  <a:cubicBezTo>
                    <a:pt x="143825" y="117930"/>
                    <a:pt x="132793" y="133515"/>
                    <a:pt x="116333" y="139411"/>
                  </a:cubicBezTo>
                  <a:cubicBezTo>
                    <a:pt x="111809" y="141015"/>
                    <a:pt x="107141" y="141790"/>
                    <a:pt x="102519" y="141790"/>
                  </a:cubicBezTo>
                  <a:cubicBezTo>
                    <a:pt x="90322" y="141790"/>
                    <a:pt x="78454" y="136390"/>
                    <a:pt x="70453" y="126569"/>
                  </a:cubicBezTo>
                  <a:cubicBezTo>
                    <a:pt x="59421" y="112969"/>
                    <a:pt x="58079" y="93940"/>
                    <a:pt x="67185" y="78997"/>
                  </a:cubicBezTo>
                  <a:cubicBezTo>
                    <a:pt x="74763" y="66480"/>
                    <a:pt x="88281" y="59124"/>
                    <a:pt x="102523" y="59124"/>
                  </a:cubicBezTo>
                  <a:cubicBezTo>
                    <a:pt x="105282" y="59124"/>
                    <a:pt x="108070" y="59400"/>
                    <a:pt x="110846" y="59968"/>
                  </a:cubicBezTo>
                  <a:lnTo>
                    <a:pt x="98004" y="72868"/>
                  </a:lnTo>
                  <a:cubicBezTo>
                    <a:pt x="93160" y="77655"/>
                    <a:pt x="96603" y="85885"/>
                    <a:pt x="103374" y="85885"/>
                  </a:cubicBezTo>
                  <a:lnTo>
                    <a:pt x="174003" y="85885"/>
                  </a:lnTo>
                  <a:cubicBezTo>
                    <a:pt x="178205" y="85885"/>
                    <a:pt x="181591" y="82441"/>
                    <a:pt x="181591" y="78238"/>
                  </a:cubicBezTo>
                  <a:lnTo>
                    <a:pt x="181591" y="7669"/>
                  </a:lnTo>
                  <a:cubicBezTo>
                    <a:pt x="181630" y="3045"/>
                    <a:pt x="177871" y="0"/>
                    <a:pt x="173936" y="0"/>
                  </a:cubicBezTo>
                  <a:close/>
                </a:path>
              </a:pathLst>
            </a:cu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94"/>
            <p:cNvSpPr/>
            <p:nvPr/>
          </p:nvSpPr>
          <p:spPr>
            <a:xfrm>
              <a:off x="11846888" y="3348122"/>
              <a:ext cx="453445" cy="536279"/>
            </a:xfrm>
            <a:custGeom>
              <a:avLst/>
              <a:gdLst/>
              <a:ahLst/>
              <a:cxnLst/>
              <a:rect l="l" t="t" r="r" b="b"/>
              <a:pathLst>
                <a:path w="158964" h="188003" extrusionOk="0">
                  <a:moveTo>
                    <a:pt x="79511" y="13022"/>
                  </a:moveTo>
                  <a:cubicBezTo>
                    <a:pt x="83083" y="13022"/>
                    <a:pt x="86022" y="15961"/>
                    <a:pt x="86022" y="19590"/>
                  </a:cubicBezTo>
                  <a:cubicBezTo>
                    <a:pt x="86022" y="20109"/>
                    <a:pt x="86079" y="20628"/>
                    <a:pt x="86195" y="21204"/>
                  </a:cubicBezTo>
                  <a:lnTo>
                    <a:pt x="72712" y="21204"/>
                  </a:lnTo>
                  <a:cubicBezTo>
                    <a:pt x="72885" y="20628"/>
                    <a:pt x="72943" y="20109"/>
                    <a:pt x="72943" y="19590"/>
                  </a:cubicBezTo>
                  <a:cubicBezTo>
                    <a:pt x="72943" y="15961"/>
                    <a:pt x="75881" y="13022"/>
                    <a:pt x="79511" y="13022"/>
                  </a:cubicBezTo>
                  <a:close/>
                  <a:moveTo>
                    <a:pt x="145942" y="34225"/>
                  </a:moveTo>
                  <a:lnTo>
                    <a:pt x="145942" y="52489"/>
                  </a:lnTo>
                  <a:lnTo>
                    <a:pt x="13022" y="52489"/>
                  </a:lnTo>
                  <a:lnTo>
                    <a:pt x="13022" y="34225"/>
                  </a:lnTo>
                  <a:close/>
                  <a:moveTo>
                    <a:pt x="91207" y="77207"/>
                  </a:moveTo>
                  <a:cubicBezTo>
                    <a:pt x="87635" y="77207"/>
                    <a:pt x="84696" y="80145"/>
                    <a:pt x="84696" y="83717"/>
                  </a:cubicBezTo>
                  <a:lnTo>
                    <a:pt x="84696" y="156717"/>
                  </a:lnTo>
                  <a:cubicBezTo>
                    <a:pt x="84696" y="160289"/>
                    <a:pt x="87635" y="163228"/>
                    <a:pt x="91207" y="163228"/>
                  </a:cubicBezTo>
                  <a:cubicBezTo>
                    <a:pt x="94837" y="163228"/>
                    <a:pt x="97775" y="160289"/>
                    <a:pt x="97718" y="156717"/>
                  </a:cubicBezTo>
                  <a:lnTo>
                    <a:pt x="97718" y="83717"/>
                  </a:lnTo>
                  <a:cubicBezTo>
                    <a:pt x="97718" y="80145"/>
                    <a:pt x="94837" y="77207"/>
                    <a:pt x="91207" y="77207"/>
                  </a:cubicBezTo>
                  <a:close/>
                  <a:moveTo>
                    <a:pt x="114715" y="77207"/>
                  </a:moveTo>
                  <a:cubicBezTo>
                    <a:pt x="111085" y="77207"/>
                    <a:pt x="108146" y="80145"/>
                    <a:pt x="108146" y="83717"/>
                  </a:cubicBezTo>
                  <a:lnTo>
                    <a:pt x="108146" y="156717"/>
                  </a:lnTo>
                  <a:cubicBezTo>
                    <a:pt x="108146" y="160289"/>
                    <a:pt x="111085" y="163228"/>
                    <a:pt x="114715" y="163228"/>
                  </a:cubicBezTo>
                  <a:cubicBezTo>
                    <a:pt x="118287" y="163228"/>
                    <a:pt x="121225" y="160289"/>
                    <a:pt x="121225" y="156717"/>
                  </a:cubicBezTo>
                  <a:lnTo>
                    <a:pt x="121225" y="83717"/>
                  </a:lnTo>
                  <a:cubicBezTo>
                    <a:pt x="121225" y="80145"/>
                    <a:pt x="118287" y="77207"/>
                    <a:pt x="114715" y="77207"/>
                  </a:cubicBezTo>
                  <a:close/>
                  <a:moveTo>
                    <a:pt x="44250" y="77207"/>
                  </a:moveTo>
                  <a:cubicBezTo>
                    <a:pt x="40620" y="77207"/>
                    <a:pt x="37739" y="80145"/>
                    <a:pt x="37739" y="83717"/>
                  </a:cubicBezTo>
                  <a:lnTo>
                    <a:pt x="37739" y="156717"/>
                  </a:lnTo>
                  <a:cubicBezTo>
                    <a:pt x="37739" y="160312"/>
                    <a:pt x="40621" y="163228"/>
                    <a:pt x="44203" y="163228"/>
                  </a:cubicBezTo>
                  <a:cubicBezTo>
                    <a:pt x="44238" y="163228"/>
                    <a:pt x="44273" y="163228"/>
                    <a:pt x="44308" y="163228"/>
                  </a:cubicBezTo>
                  <a:cubicBezTo>
                    <a:pt x="47880" y="163228"/>
                    <a:pt x="50761" y="160289"/>
                    <a:pt x="50761" y="156717"/>
                  </a:cubicBezTo>
                  <a:lnTo>
                    <a:pt x="50761" y="83717"/>
                  </a:lnTo>
                  <a:cubicBezTo>
                    <a:pt x="50761" y="80145"/>
                    <a:pt x="47822" y="77207"/>
                    <a:pt x="44250" y="77207"/>
                  </a:cubicBezTo>
                  <a:close/>
                  <a:moveTo>
                    <a:pt x="67700" y="77207"/>
                  </a:moveTo>
                  <a:cubicBezTo>
                    <a:pt x="64128" y="77207"/>
                    <a:pt x="61189" y="80145"/>
                    <a:pt x="61189" y="83717"/>
                  </a:cubicBezTo>
                  <a:lnTo>
                    <a:pt x="61189" y="156717"/>
                  </a:lnTo>
                  <a:cubicBezTo>
                    <a:pt x="61189" y="160312"/>
                    <a:pt x="64071" y="163228"/>
                    <a:pt x="67652" y="163228"/>
                  </a:cubicBezTo>
                  <a:cubicBezTo>
                    <a:pt x="67687" y="163228"/>
                    <a:pt x="67722" y="163228"/>
                    <a:pt x="67757" y="163228"/>
                  </a:cubicBezTo>
                  <a:cubicBezTo>
                    <a:pt x="71330" y="163228"/>
                    <a:pt x="74268" y="160289"/>
                    <a:pt x="74210" y="156717"/>
                  </a:cubicBezTo>
                  <a:lnTo>
                    <a:pt x="74210" y="83717"/>
                  </a:lnTo>
                  <a:cubicBezTo>
                    <a:pt x="74210" y="80145"/>
                    <a:pt x="71330" y="77207"/>
                    <a:pt x="67700" y="77207"/>
                  </a:cubicBezTo>
                  <a:close/>
                  <a:moveTo>
                    <a:pt x="131596" y="65453"/>
                  </a:moveTo>
                  <a:lnTo>
                    <a:pt x="131596" y="168471"/>
                  </a:lnTo>
                  <a:cubicBezTo>
                    <a:pt x="131596" y="172043"/>
                    <a:pt x="128715" y="174924"/>
                    <a:pt x="125143" y="174981"/>
                  </a:cubicBezTo>
                  <a:lnTo>
                    <a:pt x="33879" y="174981"/>
                  </a:lnTo>
                  <a:cubicBezTo>
                    <a:pt x="30307" y="174924"/>
                    <a:pt x="27368" y="172043"/>
                    <a:pt x="27368" y="168471"/>
                  </a:cubicBezTo>
                  <a:lnTo>
                    <a:pt x="27368" y="65453"/>
                  </a:lnTo>
                  <a:close/>
                  <a:moveTo>
                    <a:pt x="79511" y="1"/>
                  </a:moveTo>
                  <a:cubicBezTo>
                    <a:pt x="68679" y="1"/>
                    <a:pt x="59922" y="8759"/>
                    <a:pt x="59922" y="19533"/>
                  </a:cubicBezTo>
                  <a:cubicBezTo>
                    <a:pt x="59922" y="20109"/>
                    <a:pt x="60037" y="20628"/>
                    <a:pt x="60152" y="21204"/>
                  </a:cubicBezTo>
                  <a:lnTo>
                    <a:pt x="6511" y="21204"/>
                  </a:lnTo>
                  <a:cubicBezTo>
                    <a:pt x="6476" y="21203"/>
                    <a:pt x="6441" y="21203"/>
                    <a:pt x="6406" y="21203"/>
                  </a:cubicBezTo>
                  <a:cubicBezTo>
                    <a:pt x="2826" y="21203"/>
                    <a:pt x="1" y="24120"/>
                    <a:pt x="1" y="27714"/>
                  </a:cubicBezTo>
                  <a:lnTo>
                    <a:pt x="1" y="58942"/>
                  </a:lnTo>
                  <a:cubicBezTo>
                    <a:pt x="1" y="62572"/>
                    <a:pt x="2882" y="65511"/>
                    <a:pt x="6511" y="65511"/>
                  </a:cubicBezTo>
                  <a:lnTo>
                    <a:pt x="14347" y="65511"/>
                  </a:lnTo>
                  <a:lnTo>
                    <a:pt x="14347" y="168471"/>
                  </a:lnTo>
                  <a:cubicBezTo>
                    <a:pt x="14347" y="179245"/>
                    <a:pt x="23105" y="188003"/>
                    <a:pt x="33879" y="188003"/>
                  </a:cubicBezTo>
                  <a:lnTo>
                    <a:pt x="125085" y="188003"/>
                  </a:lnTo>
                  <a:cubicBezTo>
                    <a:pt x="135860" y="188003"/>
                    <a:pt x="144617" y="179245"/>
                    <a:pt x="144617" y="168471"/>
                  </a:cubicBezTo>
                  <a:lnTo>
                    <a:pt x="144617" y="65453"/>
                  </a:lnTo>
                  <a:lnTo>
                    <a:pt x="152453" y="65453"/>
                  </a:lnTo>
                  <a:cubicBezTo>
                    <a:pt x="156083" y="65453"/>
                    <a:pt x="158964" y="62515"/>
                    <a:pt x="158964" y="58942"/>
                  </a:cubicBezTo>
                  <a:lnTo>
                    <a:pt x="158964" y="27714"/>
                  </a:lnTo>
                  <a:cubicBezTo>
                    <a:pt x="158964" y="24120"/>
                    <a:pt x="156138" y="21203"/>
                    <a:pt x="152558" y="21203"/>
                  </a:cubicBezTo>
                  <a:cubicBezTo>
                    <a:pt x="152523" y="21203"/>
                    <a:pt x="152488" y="21203"/>
                    <a:pt x="152453" y="21204"/>
                  </a:cubicBezTo>
                  <a:lnTo>
                    <a:pt x="98812" y="21204"/>
                  </a:lnTo>
                  <a:cubicBezTo>
                    <a:pt x="98928" y="20628"/>
                    <a:pt x="99043" y="20109"/>
                    <a:pt x="99043" y="19533"/>
                  </a:cubicBezTo>
                  <a:cubicBezTo>
                    <a:pt x="99043" y="8759"/>
                    <a:pt x="90285" y="1"/>
                    <a:pt x="79511" y="1"/>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94"/>
            <p:cNvSpPr txBox="1"/>
            <p:nvPr/>
          </p:nvSpPr>
          <p:spPr>
            <a:xfrm>
              <a:off x="9559872" y="3950610"/>
              <a:ext cx="7704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C</a:t>
              </a:r>
              <a:r>
                <a:rPr lang="en">
                  <a:solidFill>
                    <a:srgbClr val="F6B26B"/>
                  </a:solidFill>
                  <a:latin typeface="Roboto"/>
                  <a:ea typeface="Roboto"/>
                  <a:cs typeface="Roboto"/>
                  <a:sym typeface="Roboto"/>
                </a:rPr>
                <a:t>reate</a:t>
              </a:r>
              <a:endParaRPr>
                <a:solidFill>
                  <a:srgbClr val="F6B26B"/>
                </a:solidFill>
                <a:latin typeface="Roboto"/>
                <a:ea typeface="Roboto"/>
                <a:cs typeface="Roboto"/>
                <a:sym typeface="Roboto"/>
              </a:endParaRPr>
            </a:p>
          </p:txBody>
        </p:sp>
        <p:sp>
          <p:nvSpPr>
            <p:cNvPr id="3261" name="Google Shape;3261;p194"/>
            <p:cNvSpPr txBox="1"/>
            <p:nvPr/>
          </p:nvSpPr>
          <p:spPr>
            <a:xfrm>
              <a:off x="10191863" y="3950610"/>
              <a:ext cx="9297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R</a:t>
              </a:r>
              <a:r>
                <a:rPr lang="en">
                  <a:solidFill>
                    <a:srgbClr val="F6B26B"/>
                  </a:solidFill>
                  <a:latin typeface="Roboto"/>
                  <a:ea typeface="Roboto"/>
                  <a:cs typeface="Roboto"/>
                  <a:sym typeface="Roboto"/>
                </a:rPr>
                <a:t>ead</a:t>
              </a:r>
              <a:endParaRPr>
                <a:solidFill>
                  <a:srgbClr val="F6B26B"/>
                </a:solidFill>
                <a:latin typeface="Roboto"/>
                <a:ea typeface="Roboto"/>
                <a:cs typeface="Roboto"/>
                <a:sym typeface="Roboto"/>
              </a:endParaRPr>
            </a:p>
            <a:p>
              <a:pPr marL="0" lvl="0" indent="0" algn="ctr" rtl="0">
                <a:spcBef>
                  <a:spcPts val="0"/>
                </a:spcBef>
                <a:spcAft>
                  <a:spcPts val="0"/>
                </a:spcAft>
                <a:buNone/>
              </a:pPr>
              <a:endParaRPr b="1">
                <a:solidFill>
                  <a:srgbClr val="F6B26B"/>
                </a:solidFill>
                <a:latin typeface="Roboto"/>
                <a:ea typeface="Roboto"/>
                <a:cs typeface="Roboto"/>
                <a:sym typeface="Roboto"/>
              </a:endParaRPr>
            </a:p>
          </p:txBody>
        </p:sp>
        <p:sp>
          <p:nvSpPr>
            <p:cNvPr id="3262" name="Google Shape;3262;p194"/>
            <p:cNvSpPr txBox="1"/>
            <p:nvPr/>
          </p:nvSpPr>
          <p:spPr>
            <a:xfrm>
              <a:off x="10969235" y="3950610"/>
              <a:ext cx="8319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6B26B"/>
                  </a:solidFill>
                  <a:latin typeface="Roboto"/>
                  <a:ea typeface="Roboto"/>
                  <a:cs typeface="Roboto"/>
                  <a:sym typeface="Roboto"/>
                </a:rPr>
                <a:t>U</a:t>
              </a:r>
              <a:r>
                <a:rPr lang="en">
                  <a:solidFill>
                    <a:srgbClr val="F6B26B"/>
                  </a:solidFill>
                  <a:latin typeface="Roboto Light"/>
                  <a:ea typeface="Roboto Light"/>
                  <a:cs typeface="Roboto Light"/>
                  <a:sym typeface="Roboto Light"/>
                </a:rPr>
                <a:t>pdate</a:t>
              </a:r>
              <a:endParaRPr>
                <a:solidFill>
                  <a:srgbClr val="F6B26B"/>
                </a:solidFill>
                <a:latin typeface="Roboto Light"/>
                <a:ea typeface="Roboto Light"/>
                <a:cs typeface="Roboto Light"/>
                <a:sym typeface="Roboto Light"/>
              </a:endParaRPr>
            </a:p>
          </p:txBody>
        </p:sp>
        <p:sp>
          <p:nvSpPr>
            <p:cNvPr id="3263" name="Google Shape;3263;p194"/>
            <p:cNvSpPr txBox="1"/>
            <p:nvPr/>
          </p:nvSpPr>
          <p:spPr>
            <a:xfrm>
              <a:off x="11701766" y="3950610"/>
              <a:ext cx="743700" cy="11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EC5D71"/>
                  </a:solidFill>
                  <a:latin typeface="Roboto"/>
                  <a:ea typeface="Roboto"/>
                  <a:cs typeface="Roboto"/>
                  <a:sym typeface="Roboto"/>
                </a:rPr>
                <a:t>D</a:t>
              </a:r>
              <a:r>
                <a:rPr lang="en">
                  <a:solidFill>
                    <a:schemeClr val="dk1"/>
                  </a:solidFill>
                  <a:latin typeface="Roboto"/>
                  <a:ea typeface="Roboto"/>
                  <a:cs typeface="Roboto"/>
                  <a:sym typeface="Roboto"/>
                </a:rPr>
                <a:t>elete</a:t>
              </a:r>
              <a:endParaRPr b="1">
                <a:solidFill>
                  <a:srgbClr val="F6B26B"/>
                </a:solidFill>
                <a:latin typeface="Roboto"/>
                <a:ea typeface="Roboto"/>
                <a:cs typeface="Roboto"/>
                <a:sym typeface="Roboto"/>
              </a:endParaRPr>
            </a:p>
          </p:txBody>
        </p:sp>
        <p:sp>
          <p:nvSpPr>
            <p:cNvPr id="3264" name="Google Shape;3264;p194"/>
            <p:cNvSpPr txBox="1"/>
            <p:nvPr/>
          </p:nvSpPr>
          <p:spPr>
            <a:xfrm>
              <a:off x="10634575" y="4334777"/>
              <a:ext cx="770400" cy="23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EC5D71"/>
                  </a:solidFill>
                  <a:latin typeface="Roboto"/>
                  <a:ea typeface="Roboto"/>
                  <a:cs typeface="Roboto"/>
                  <a:sym typeface="Roboto"/>
                </a:rPr>
                <a:t>CRUD</a:t>
              </a:r>
              <a:endParaRPr sz="1800">
                <a:latin typeface="Roboto Light"/>
                <a:ea typeface="Roboto Light"/>
                <a:cs typeface="Roboto Light"/>
                <a:sym typeface="Roboto Light"/>
              </a:endParaRPr>
            </a:p>
          </p:txBody>
        </p:sp>
        <p:sp>
          <p:nvSpPr>
            <p:cNvPr id="3265" name="Google Shape;3265;p194"/>
            <p:cNvSpPr/>
            <p:nvPr/>
          </p:nvSpPr>
          <p:spPr>
            <a:xfrm rot="-5400000">
              <a:off x="10975075" y="2950650"/>
              <a:ext cx="89400" cy="25926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6" name="Google Shape;3266;p194"/>
          <p:cNvSpPr/>
          <p:nvPr/>
        </p:nvSpPr>
        <p:spPr>
          <a:xfrm>
            <a:off x="340245" y="1236691"/>
            <a:ext cx="1822522" cy="2155454"/>
          </a:xfrm>
          <a:custGeom>
            <a:avLst/>
            <a:gdLst/>
            <a:ahLst/>
            <a:cxnLst/>
            <a:rect l="l" t="t" r="r" b="b"/>
            <a:pathLst>
              <a:path w="158964" h="188003" extrusionOk="0">
                <a:moveTo>
                  <a:pt x="79511" y="13022"/>
                </a:moveTo>
                <a:cubicBezTo>
                  <a:pt x="83083" y="13022"/>
                  <a:pt x="86022" y="15961"/>
                  <a:pt x="86022" y="19590"/>
                </a:cubicBezTo>
                <a:cubicBezTo>
                  <a:pt x="86022" y="20109"/>
                  <a:pt x="86079" y="20628"/>
                  <a:pt x="86195" y="21204"/>
                </a:cubicBezTo>
                <a:lnTo>
                  <a:pt x="72712" y="21204"/>
                </a:lnTo>
                <a:cubicBezTo>
                  <a:pt x="72885" y="20628"/>
                  <a:pt x="72943" y="20109"/>
                  <a:pt x="72943" y="19590"/>
                </a:cubicBezTo>
                <a:cubicBezTo>
                  <a:pt x="72943" y="15961"/>
                  <a:pt x="75881" y="13022"/>
                  <a:pt x="79511" y="13022"/>
                </a:cubicBezTo>
                <a:close/>
                <a:moveTo>
                  <a:pt x="145942" y="34225"/>
                </a:moveTo>
                <a:lnTo>
                  <a:pt x="145942" y="52489"/>
                </a:lnTo>
                <a:lnTo>
                  <a:pt x="13022" y="52489"/>
                </a:lnTo>
                <a:lnTo>
                  <a:pt x="13022" y="34225"/>
                </a:lnTo>
                <a:close/>
                <a:moveTo>
                  <a:pt x="91207" y="77207"/>
                </a:moveTo>
                <a:cubicBezTo>
                  <a:pt x="87635" y="77207"/>
                  <a:pt x="84696" y="80145"/>
                  <a:pt x="84696" y="83717"/>
                </a:cubicBezTo>
                <a:lnTo>
                  <a:pt x="84696" y="156717"/>
                </a:lnTo>
                <a:cubicBezTo>
                  <a:pt x="84696" y="160289"/>
                  <a:pt x="87635" y="163228"/>
                  <a:pt x="91207" y="163228"/>
                </a:cubicBezTo>
                <a:cubicBezTo>
                  <a:pt x="94837" y="163228"/>
                  <a:pt x="97775" y="160289"/>
                  <a:pt x="97718" y="156717"/>
                </a:cubicBezTo>
                <a:lnTo>
                  <a:pt x="97718" y="83717"/>
                </a:lnTo>
                <a:cubicBezTo>
                  <a:pt x="97718" y="80145"/>
                  <a:pt x="94837" y="77207"/>
                  <a:pt x="91207" y="77207"/>
                </a:cubicBezTo>
                <a:close/>
                <a:moveTo>
                  <a:pt x="114715" y="77207"/>
                </a:moveTo>
                <a:cubicBezTo>
                  <a:pt x="111085" y="77207"/>
                  <a:pt x="108146" y="80145"/>
                  <a:pt x="108146" y="83717"/>
                </a:cubicBezTo>
                <a:lnTo>
                  <a:pt x="108146" y="156717"/>
                </a:lnTo>
                <a:cubicBezTo>
                  <a:pt x="108146" y="160289"/>
                  <a:pt x="111085" y="163228"/>
                  <a:pt x="114715" y="163228"/>
                </a:cubicBezTo>
                <a:cubicBezTo>
                  <a:pt x="118287" y="163228"/>
                  <a:pt x="121225" y="160289"/>
                  <a:pt x="121225" y="156717"/>
                </a:cubicBezTo>
                <a:lnTo>
                  <a:pt x="121225" y="83717"/>
                </a:lnTo>
                <a:cubicBezTo>
                  <a:pt x="121225" y="80145"/>
                  <a:pt x="118287" y="77207"/>
                  <a:pt x="114715" y="77207"/>
                </a:cubicBezTo>
                <a:close/>
                <a:moveTo>
                  <a:pt x="44250" y="77207"/>
                </a:moveTo>
                <a:cubicBezTo>
                  <a:pt x="40620" y="77207"/>
                  <a:pt x="37739" y="80145"/>
                  <a:pt x="37739" y="83717"/>
                </a:cubicBezTo>
                <a:lnTo>
                  <a:pt x="37739" y="156717"/>
                </a:lnTo>
                <a:cubicBezTo>
                  <a:pt x="37739" y="160312"/>
                  <a:pt x="40621" y="163228"/>
                  <a:pt x="44203" y="163228"/>
                </a:cubicBezTo>
                <a:cubicBezTo>
                  <a:pt x="44238" y="163228"/>
                  <a:pt x="44273" y="163228"/>
                  <a:pt x="44308" y="163228"/>
                </a:cubicBezTo>
                <a:cubicBezTo>
                  <a:pt x="47880" y="163228"/>
                  <a:pt x="50761" y="160289"/>
                  <a:pt x="50761" y="156717"/>
                </a:cubicBezTo>
                <a:lnTo>
                  <a:pt x="50761" y="83717"/>
                </a:lnTo>
                <a:cubicBezTo>
                  <a:pt x="50761" y="80145"/>
                  <a:pt x="47822" y="77207"/>
                  <a:pt x="44250" y="77207"/>
                </a:cubicBezTo>
                <a:close/>
                <a:moveTo>
                  <a:pt x="67700" y="77207"/>
                </a:moveTo>
                <a:cubicBezTo>
                  <a:pt x="64128" y="77207"/>
                  <a:pt x="61189" y="80145"/>
                  <a:pt x="61189" y="83717"/>
                </a:cubicBezTo>
                <a:lnTo>
                  <a:pt x="61189" y="156717"/>
                </a:lnTo>
                <a:cubicBezTo>
                  <a:pt x="61189" y="160312"/>
                  <a:pt x="64071" y="163228"/>
                  <a:pt x="67652" y="163228"/>
                </a:cubicBezTo>
                <a:cubicBezTo>
                  <a:pt x="67687" y="163228"/>
                  <a:pt x="67722" y="163228"/>
                  <a:pt x="67757" y="163228"/>
                </a:cubicBezTo>
                <a:cubicBezTo>
                  <a:pt x="71330" y="163228"/>
                  <a:pt x="74268" y="160289"/>
                  <a:pt x="74210" y="156717"/>
                </a:cubicBezTo>
                <a:lnTo>
                  <a:pt x="74210" y="83717"/>
                </a:lnTo>
                <a:cubicBezTo>
                  <a:pt x="74210" y="80145"/>
                  <a:pt x="71330" y="77207"/>
                  <a:pt x="67700" y="77207"/>
                </a:cubicBezTo>
                <a:close/>
                <a:moveTo>
                  <a:pt x="131596" y="65453"/>
                </a:moveTo>
                <a:lnTo>
                  <a:pt x="131596" y="168471"/>
                </a:lnTo>
                <a:cubicBezTo>
                  <a:pt x="131596" y="172043"/>
                  <a:pt x="128715" y="174924"/>
                  <a:pt x="125143" y="174981"/>
                </a:cubicBezTo>
                <a:lnTo>
                  <a:pt x="33879" y="174981"/>
                </a:lnTo>
                <a:cubicBezTo>
                  <a:pt x="30307" y="174924"/>
                  <a:pt x="27368" y="172043"/>
                  <a:pt x="27368" y="168471"/>
                </a:cubicBezTo>
                <a:lnTo>
                  <a:pt x="27368" y="65453"/>
                </a:lnTo>
                <a:close/>
                <a:moveTo>
                  <a:pt x="79511" y="1"/>
                </a:moveTo>
                <a:cubicBezTo>
                  <a:pt x="68679" y="1"/>
                  <a:pt x="59922" y="8759"/>
                  <a:pt x="59922" y="19533"/>
                </a:cubicBezTo>
                <a:cubicBezTo>
                  <a:pt x="59922" y="20109"/>
                  <a:pt x="60037" y="20628"/>
                  <a:pt x="60152" y="21204"/>
                </a:cubicBezTo>
                <a:lnTo>
                  <a:pt x="6511" y="21204"/>
                </a:lnTo>
                <a:cubicBezTo>
                  <a:pt x="6476" y="21203"/>
                  <a:pt x="6441" y="21203"/>
                  <a:pt x="6406" y="21203"/>
                </a:cubicBezTo>
                <a:cubicBezTo>
                  <a:pt x="2826" y="21203"/>
                  <a:pt x="1" y="24120"/>
                  <a:pt x="1" y="27714"/>
                </a:cubicBezTo>
                <a:lnTo>
                  <a:pt x="1" y="58942"/>
                </a:lnTo>
                <a:cubicBezTo>
                  <a:pt x="1" y="62572"/>
                  <a:pt x="2882" y="65511"/>
                  <a:pt x="6511" y="65511"/>
                </a:cubicBezTo>
                <a:lnTo>
                  <a:pt x="14347" y="65511"/>
                </a:lnTo>
                <a:lnTo>
                  <a:pt x="14347" y="168471"/>
                </a:lnTo>
                <a:cubicBezTo>
                  <a:pt x="14347" y="179245"/>
                  <a:pt x="23105" y="188003"/>
                  <a:pt x="33879" y="188003"/>
                </a:cubicBezTo>
                <a:lnTo>
                  <a:pt x="125085" y="188003"/>
                </a:lnTo>
                <a:cubicBezTo>
                  <a:pt x="135860" y="188003"/>
                  <a:pt x="144617" y="179245"/>
                  <a:pt x="144617" y="168471"/>
                </a:cubicBezTo>
                <a:lnTo>
                  <a:pt x="144617" y="65453"/>
                </a:lnTo>
                <a:lnTo>
                  <a:pt x="152453" y="65453"/>
                </a:lnTo>
                <a:cubicBezTo>
                  <a:pt x="156083" y="65453"/>
                  <a:pt x="158964" y="62515"/>
                  <a:pt x="158964" y="58942"/>
                </a:cubicBezTo>
                <a:lnTo>
                  <a:pt x="158964" y="27714"/>
                </a:lnTo>
                <a:cubicBezTo>
                  <a:pt x="158964" y="24120"/>
                  <a:pt x="156138" y="21203"/>
                  <a:pt x="152558" y="21203"/>
                </a:cubicBezTo>
                <a:cubicBezTo>
                  <a:pt x="152523" y="21203"/>
                  <a:pt x="152488" y="21203"/>
                  <a:pt x="152453" y="21204"/>
                </a:cubicBezTo>
                <a:lnTo>
                  <a:pt x="98812" y="21204"/>
                </a:lnTo>
                <a:cubicBezTo>
                  <a:pt x="98928" y="20628"/>
                  <a:pt x="99043" y="20109"/>
                  <a:pt x="99043" y="19533"/>
                </a:cubicBezTo>
                <a:cubicBezTo>
                  <a:pt x="99043" y="8759"/>
                  <a:pt x="90285" y="1"/>
                  <a:pt x="79511" y="1"/>
                </a:cubicBezTo>
                <a:close/>
              </a:path>
            </a:pathLst>
          </a:custGeom>
          <a:solidFill>
            <a:srgbClr val="EC5D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94"/>
          <p:cNvSpPr/>
          <p:nvPr/>
        </p:nvSpPr>
        <p:spPr>
          <a:xfrm>
            <a:off x="2413200" y="1246925"/>
            <a:ext cx="6457800" cy="2154900"/>
          </a:xfrm>
          <a:prstGeom prst="round2DiagRect">
            <a:avLst>
              <a:gd name="adj1" fmla="val 5837"/>
              <a:gd name="adj2" fmla="val 0"/>
            </a:avLst>
          </a:prstGeom>
          <a:solidFill>
            <a:srgbClr val="F3F3F3">
              <a:alpha val="52510"/>
            </a:srgbClr>
          </a:solidFill>
          <a:ln>
            <a:noFill/>
          </a:ln>
        </p:spPr>
        <p:txBody>
          <a:bodyPr spcFirstLastPara="1" wrap="square" lIns="365750" tIns="91425" rIns="274300" bIns="91425" anchor="ctr" anchorCtr="0">
            <a:noAutofit/>
          </a:bodyPr>
          <a:lstStyle/>
          <a:p>
            <a:pPr marL="0" lvl="0" indent="0" algn="l" rtl="0">
              <a:spcBef>
                <a:spcPts val="0"/>
              </a:spcBef>
              <a:spcAft>
                <a:spcPts val="0"/>
              </a:spcAft>
              <a:buNone/>
            </a:pPr>
            <a:r>
              <a:rPr lang="en" sz="4200" b="1">
                <a:solidFill>
                  <a:srgbClr val="EC5D71"/>
                </a:solidFill>
                <a:latin typeface="Roboto"/>
                <a:ea typeface="Roboto"/>
                <a:cs typeface="Roboto"/>
                <a:sym typeface="Roboto"/>
              </a:rPr>
              <a:t>D</a:t>
            </a:r>
            <a:r>
              <a:rPr lang="en" sz="4200">
                <a:solidFill>
                  <a:schemeClr val="dk1"/>
                </a:solidFill>
                <a:latin typeface="Roboto Light"/>
                <a:ea typeface="Roboto Light"/>
                <a:cs typeface="Roboto Light"/>
                <a:sym typeface="Roboto Light"/>
              </a:rPr>
              <a:t>elete</a:t>
            </a:r>
            <a:br>
              <a:rPr lang="en" sz="2400">
                <a:latin typeface="Roboto Light"/>
                <a:ea typeface="Roboto Light"/>
                <a:cs typeface="Roboto Light"/>
                <a:sym typeface="Roboto Light"/>
              </a:rPr>
            </a:br>
            <a:r>
              <a:rPr lang="en" sz="2100">
                <a:latin typeface="Roboto"/>
                <a:ea typeface="Roboto"/>
                <a:cs typeface="Roboto"/>
                <a:sym typeface="Roboto"/>
              </a:rPr>
              <a:t>or destroy data in the database. </a:t>
            </a:r>
            <a:endParaRPr sz="2100">
              <a:latin typeface="Roboto Light"/>
              <a:ea typeface="Roboto Light"/>
              <a:cs typeface="Roboto Light"/>
              <a:sym typeface="Roboto Light"/>
            </a:endParaRPr>
          </a:p>
          <a:p>
            <a:pPr marL="0" lvl="0" indent="0" algn="l" rtl="0">
              <a:spcBef>
                <a:spcPts val="1200"/>
              </a:spcBef>
              <a:spcAft>
                <a:spcPts val="1000"/>
              </a:spcAft>
              <a:buNone/>
            </a:pPr>
            <a:r>
              <a:rPr lang="en" sz="1800">
                <a:latin typeface="Roboto Light"/>
                <a:ea typeface="Roboto Light"/>
                <a:cs typeface="Roboto Light"/>
                <a:sym typeface="Roboto Light"/>
              </a:rPr>
              <a:t>If you have the option to delete your account from a web application (for example, on a GDPR web app), your account info is deleted from the database.</a:t>
            </a:r>
            <a:endParaRPr sz="1800">
              <a:latin typeface="Roboto Light"/>
              <a:ea typeface="Roboto Light"/>
              <a:cs typeface="Roboto Light"/>
              <a:sym typeface="Roboto Light"/>
            </a:endParaRPr>
          </a:p>
        </p:txBody>
      </p:sp>
      <p:sp>
        <p:nvSpPr>
          <p:cNvPr id="3268" name="Google Shape;3268;p19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71</a:t>
            </a:fld>
            <a:endParaRPr sz="600"/>
          </a:p>
        </p:txBody>
      </p:sp>
      <p:cxnSp>
        <p:nvCxnSpPr>
          <p:cNvPr id="3269" name="Google Shape;3269;p194"/>
          <p:cNvCxnSpPr/>
          <p:nvPr/>
        </p:nvCxnSpPr>
        <p:spPr>
          <a:xfrm>
            <a:off x="2810925" y="2325475"/>
            <a:ext cx="5854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7D3B3"/>
        </a:solidFill>
        <a:effectLst/>
      </p:bgPr>
    </p:bg>
    <p:spTree>
      <p:nvGrpSpPr>
        <p:cNvPr id="1" name="Shape 3273"/>
        <p:cNvGrpSpPr/>
        <p:nvPr/>
      </p:nvGrpSpPr>
      <p:grpSpPr>
        <a:xfrm>
          <a:off x="0" y="0"/>
          <a:ext cx="0" cy="0"/>
          <a:chOff x="0" y="0"/>
          <a:chExt cx="0" cy="0"/>
        </a:xfrm>
      </p:grpSpPr>
      <p:sp>
        <p:nvSpPr>
          <p:cNvPr id="3274" name="Google Shape;3274;p1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CRUD</a:t>
            </a:r>
            <a:endParaRPr/>
          </a:p>
        </p:txBody>
      </p:sp>
      <p:sp>
        <p:nvSpPr>
          <p:cNvPr id="3275" name="Google Shape;3275;p19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Together, these are as known as CRUD operations. </a:t>
            </a:r>
            <a:br>
              <a:rPr lang="en"/>
            </a:br>
            <a:r>
              <a:rPr lang="en"/>
              <a:t>These operations are also known as </a:t>
            </a:r>
            <a:r>
              <a:rPr lang="en" b="1"/>
              <a:t>queries</a:t>
            </a:r>
            <a:r>
              <a:rPr lang="en"/>
              <a: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3276" name="Google Shape;3276;p195"/>
          <p:cNvPicPr preferRelativeResize="0"/>
          <p:nvPr/>
        </p:nvPicPr>
        <p:blipFill>
          <a:blip r:embed="rId3">
            <a:alphaModFix/>
          </a:blip>
          <a:stretch>
            <a:fillRect/>
          </a:stretch>
        </p:blipFill>
        <p:spPr>
          <a:xfrm flipH="1">
            <a:off x="5895725" y="160138"/>
            <a:ext cx="3016650" cy="4617575"/>
          </a:xfrm>
          <a:prstGeom prst="rect">
            <a:avLst/>
          </a:prstGeom>
          <a:noFill/>
          <a:ln>
            <a:noFill/>
          </a:ln>
          <a:effectLst>
            <a:outerShdw blurRad="57150" dist="19050" dir="5400000" algn="bl" rotWithShape="0">
              <a:srgbClr val="000000">
                <a:alpha val="50000"/>
              </a:srgbClr>
            </a:outerShdw>
          </a:effectLst>
        </p:spPr>
      </p:pic>
      <p:sp>
        <p:nvSpPr>
          <p:cNvPr id="3277" name="Google Shape;3277;p195"/>
          <p:cNvSpPr/>
          <p:nvPr/>
        </p:nvSpPr>
        <p:spPr>
          <a:xfrm>
            <a:off x="1376275" y="1651525"/>
            <a:ext cx="4175700" cy="621300"/>
          </a:xfrm>
          <a:prstGeom prst="roundRect">
            <a:avLst>
              <a:gd name="adj" fmla="val 16667"/>
            </a:avLst>
          </a:prstGeom>
          <a:solidFill>
            <a:srgbClr val="EDEE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We'll use the term “query” to describe any input that will interact with data.</a:t>
            </a:r>
            <a:endParaRPr sz="1300">
              <a:latin typeface="Roboto"/>
              <a:ea typeface="Roboto"/>
              <a:cs typeface="Roboto"/>
              <a:sym typeface="Roboto"/>
            </a:endParaRPr>
          </a:p>
        </p:txBody>
      </p:sp>
      <p:grpSp>
        <p:nvGrpSpPr>
          <p:cNvPr id="3278" name="Google Shape;3278;p195"/>
          <p:cNvGrpSpPr/>
          <p:nvPr/>
        </p:nvGrpSpPr>
        <p:grpSpPr>
          <a:xfrm>
            <a:off x="450683" y="1696700"/>
            <a:ext cx="743726" cy="530949"/>
            <a:chOff x="463425" y="1453125"/>
            <a:chExt cx="735125" cy="513838"/>
          </a:xfrm>
        </p:grpSpPr>
        <p:sp>
          <p:nvSpPr>
            <p:cNvPr id="3279" name="Google Shape;3279;p19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F38FA9"/>
            </a:solidFill>
            <a:ln>
              <a:noFill/>
            </a:ln>
          </p:spPr>
        </p:sp>
        <p:sp>
          <p:nvSpPr>
            <p:cNvPr id="3280" name="Google Shape;3280;p19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383F51"/>
            </a:solidFill>
            <a:ln>
              <a:noFill/>
            </a:ln>
          </p:spPr>
        </p:sp>
      </p:grpSp>
      <p:sp>
        <p:nvSpPr>
          <p:cNvPr id="3281" name="Google Shape;3281;p195"/>
          <p:cNvSpPr/>
          <p:nvPr/>
        </p:nvSpPr>
        <p:spPr>
          <a:xfrm>
            <a:off x="1376275" y="2458350"/>
            <a:ext cx="4175700" cy="621300"/>
          </a:xfrm>
          <a:prstGeom prst="roundRect">
            <a:avLst>
              <a:gd name="adj" fmla="val 16667"/>
            </a:avLst>
          </a:prstGeom>
          <a:solidFill>
            <a:srgbClr val="EDEE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Next unit, we’ll come back to the the SQL syntax of these operations to set the stage for SQL injections.</a:t>
            </a:r>
            <a:endParaRPr sz="1300">
              <a:latin typeface="Roboto"/>
              <a:ea typeface="Roboto"/>
              <a:cs typeface="Roboto"/>
              <a:sym typeface="Roboto"/>
            </a:endParaRPr>
          </a:p>
        </p:txBody>
      </p:sp>
      <p:grpSp>
        <p:nvGrpSpPr>
          <p:cNvPr id="3282" name="Google Shape;3282;p195"/>
          <p:cNvGrpSpPr/>
          <p:nvPr/>
        </p:nvGrpSpPr>
        <p:grpSpPr>
          <a:xfrm>
            <a:off x="450683" y="2503525"/>
            <a:ext cx="743726" cy="530949"/>
            <a:chOff x="463425" y="1453125"/>
            <a:chExt cx="735125" cy="513838"/>
          </a:xfrm>
        </p:grpSpPr>
        <p:sp>
          <p:nvSpPr>
            <p:cNvPr id="3283" name="Google Shape;3283;p19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F3B680"/>
            </a:solidFill>
            <a:ln>
              <a:noFill/>
            </a:ln>
          </p:spPr>
        </p:sp>
        <p:sp>
          <p:nvSpPr>
            <p:cNvPr id="3284" name="Google Shape;3284;p19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383F51"/>
            </a:solidFill>
            <a:ln>
              <a:noFill/>
            </a:ln>
          </p:spPr>
        </p:sp>
      </p:grpSp>
      <p:sp>
        <p:nvSpPr>
          <p:cNvPr id="3285" name="Google Shape;3285;p195"/>
          <p:cNvSpPr/>
          <p:nvPr/>
        </p:nvSpPr>
        <p:spPr>
          <a:xfrm>
            <a:off x="1376275" y="3288925"/>
            <a:ext cx="4175700" cy="1044000"/>
          </a:xfrm>
          <a:prstGeom prst="roundRect">
            <a:avLst>
              <a:gd name="adj" fmla="val 9784"/>
            </a:avLst>
          </a:prstGeom>
          <a:solidFill>
            <a:srgbClr val="EDEE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SQL injections are a type of web application attack intended to manipulate queries so that an attacker can use a database in ways the developers did not originally intend.</a:t>
            </a:r>
            <a:endParaRPr sz="1300">
              <a:latin typeface="Roboto"/>
              <a:ea typeface="Roboto"/>
              <a:cs typeface="Roboto"/>
              <a:sym typeface="Roboto"/>
            </a:endParaRPr>
          </a:p>
        </p:txBody>
      </p:sp>
      <p:grpSp>
        <p:nvGrpSpPr>
          <p:cNvPr id="3286" name="Google Shape;3286;p195"/>
          <p:cNvGrpSpPr/>
          <p:nvPr/>
        </p:nvGrpSpPr>
        <p:grpSpPr>
          <a:xfrm>
            <a:off x="450683" y="3334100"/>
            <a:ext cx="743726" cy="530949"/>
            <a:chOff x="463425" y="1453125"/>
            <a:chExt cx="735125" cy="513838"/>
          </a:xfrm>
        </p:grpSpPr>
        <p:sp>
          <p:nvSpPr>
            <p:cNvPr id="3287" name="Google Shape;3287;p19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84ADDB"/>
            </a:solidFill>
            <a:ln>
              <a:noFill/>
            </a:ln>
          </p:spPr>
        </p:sp>
        <p:sp>
          <p:nvSpPr>
            <p:cNvPr id="3288" name="Google Shape;3288;p19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383F51"/>
            </a:solidFill>
            <a:ln>
              <a:noFill/>
            </a:ln>
          </p:spPr>
        </p:sp>
      </p:grpSp>
      <p:sp>
        <p:nvSpPr>
          <p:cNvPr id="3289" name="Google Shape;3289;p19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72</a:t>
            </a:fld>
            <a:endParaRPr sz="6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293"/>
        <p:cNvGrpSpPr/>
        <p:nvPr/>
      </p:nvGrpSpPr>
      <p:grpSpPr>
        <a:xfrm>
          <a:off x="0" y="0"/>
          <a:ext cx="0" cy="0"/>
          <a:chOff x="0" y="0"/>
          <a:chExt cx="0" cy="0"/>
        </a:xfrm>
      </p:grpSpPr>
      <p:pic>
        <p:nvPicPr>
          <p:cNvPr id="3294" name="Google Shape;3294;p196"/>
          <p:cNvPicPr preferRelativeResize="0"/>
          <p:nvPr/>
        </p:nvPicPr>
        <p:blipFill>
          <a:blip r:embed="rId3">
            <a:alphaModFix/>
          </a:blip>
          <a:stretch>
            <a:fillRect/>
          </a:stretch>
        </p:blipFill>
        <p:spPr>
          <a:xfrm>
            <a:off x="0" y="0"/>
            <a:ext cx="9144019" cy="5143500"/>
          </a:xfrm>
          <a:prstGeom prst="rect">
            <a:avLst/>
          </a:prstGeom>
          <a:noFill/>
          <a:ln>
            <a:noFill/>
          </a:ln>
        </p:spPr>
      </p:pic>
      <p:sp>
        <p:nvSpPr>
          <p:cNvPr id="3295" name="Google Shape;3295;p196"/>
          <p:cNvSpPr txBox="1">
            <a:spLocks noGrp="1"/>
          </p:cNvSpPr>
          <p:nvPr>
            <p:ph type="title"/>
          </p:nvPr>
        </p:nvSpPr>
        <p:spPr>
          <a:xfrm>
            <a:off x="3707200" y="876675"/>
            <a:ext cx="5115000" cy="35571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r>
              <a:rPr lang="en">
                <a:solidFill>
                  <a:srgbClr val="FCE5CD"/>
                </a:solidFill>
                <a:latin typeface="Roboto"/>
                <a:ea typeface="Roboto"/>
                <a:cs typeface="Roboto"/>
                <a:sym typeface="Roboto"/>
              </a:rPr>
              <a:t>Now that we understand high-level database operations, let’s see how we can create and enter queries into a web application's database </a:t>
            </a:r>
            <a:br>
              <a:rPr lang="en">
                <a:solidFill>
                  <a:srgbClr val="FCE5CD"/>
                </a:solidFill>
                <a:latin typeface="Roboto"/>
                <a:ea typeface="Roboto"/>
                <a:cs typeface="Roboto"/>
                <a:sym typeface="Roboto"/>
              </a:rPr>
            </a:br>
            <a:r>
              <a:rPr lang="en">
                <a:solidFill>
                  <a:srgbClr val="FCE5CD"/>
                </a:solidFill>
                <a:latin typeface="Roboto"/>
                <a:ea typeface="Roboto"/>
                <a:cs typeface="Roboto"/>
                <a:sym typeface="Roboto"/>
              </a:rPr>
              <a:t>to carry out basic database administration tasks.</a:t>
            </a:r>
            <a:endParaRPr>
              <a:solidFill>
                <a:srgbClr val="FCE5CD"/>
              </a:solidFill>
              <a:latin typeface="Roboto"/>
              <a:ea typeface="Roboto"/>
              <a:cs typeface="Roboto"/>
              <a:sym typeface="Roboto"/>
            </a:endParaRPr>
          </a:p>
        </p:txBody>
      </p:sp>
      <p:sp>
        <p:nvSpPr>
          <p:cNvPr id="3296" name="Google Shape;3296;p1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73</a:t>
            </a:fld>
            <a:endParaRPr>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300"/>
        <p:cNvGrpSpPr/>
        <p:nvPr/>
      </p:nvGrpSpPr>
      <p:grpSpPr>
        <a:xfrm>
          <a:off x="0" y="0"/>
          <a:ext cx="0" cy="0"/>
          <a:chOff x="0" y="0"/>
          <a:chExt cx="0" cy="0"/>
        </a:xfrm>
      </p:grpSpPr>
      <p:sp>
        <p:nvSpPr>
          <p:cNvPr id="3301" name="Google Shape;3301;p19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9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9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9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9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9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9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Database Demo</a:t>
            </a:r>
            <a:endParaRPr/>
          </a:p>
        </p:txBody>
      </p:sp>
      <p:sp>
        <p:nvSpPr>
          <p:cNvPr id="3309" name="Google Shape;3309;p19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this demo, we’ll complete database administration tasks: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310" name="Google Shape;3310;p197"/>
          <p:cNvSpPr txBox="1">
            <a:spLocks noGrp="1"/>
          </p:cNvSpPr>
          <p:nvPr>
            <p:ph type="subTitle" idx="1"/>
          </p:nvPr>
        </p:nvSpPr>
        <p:spPr>
          <a:xfrm>
            <a:off x="1254607" y="1175325"/>
            <a:ext cx="7615200" cy="4464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Deploy a web application.</a:t>
            </a:r>
            <a:endParaRPr sz="1400" dirty="0">
              <a:latin typeface="Roboto"/>
              <a:ea typeface="Roboto"/>
              <a:cs typeface="Roboto"/>
              <a:sym typeface="Roboto"/>
            </a:endParaRPr>
          </a:p>
        </p:txBody>
      </p:sp>
      <p:sp>
        <p:nvSpPr>
          <p:cNvPr id="3311" name="Google Shape;3311;p197"/>
          <p:cNvSpPr txBox="1">
            <a:spLocks noGrp="1"/>
          </p:cNvSpPr>
          <p:nvPr>
            <p:ph type="subTitle" idx="2"/>
          </p:nvPr>
        </p:nvSpPr>
        <p:spPr>
          <a:xfrm>
            <a:off x="1254715" y="1697950"/>
            <a:ext cx="7615200" cy="4464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Navigate to the web application's page to see what data can be viewed by a web client.</a:t>
            </a:r>
            <a:endParaRPr sz="1400" dirty="0">
              <a:latin typeface="Roboto"/>
              <a:ea typeface="Roboto"/>
              <a:cs typeface="Roboto"/>
              <a:sym typeface="Roboto"/>
            </a:endParaRPr>
          </a:p>
        </p:txBody>
      </p:sp>
      <p:sp>
        <p:nvSpPr>
          <p:cNvPr id="3312" name="Google Shape;3312;p197"/>
          <p:cNvSpPr txBox="1">
            <a:spLocks noGrp="1"/>
          </p:cNvSpPr>
          <p:nvPr>
            <p:ph type="subTitle" idx="3"/>
          </p:nvPr>
        </p:nvSpPr>
        <p:spPr>
          <a:xfrm>
            <a:off x="1254607" y="2221100"/>
            <a:ext cx="7615200" cy="4464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Start a bash session in the database's container and log into the database.</a:t>
            </a:r>
            <a:endParaRPr>
              <a:latin typeface="Roboto"/>
              <a:ea typeface="Roboto"/>
              <a:cs typeface="Roboto"/>
              <a:sym typeface="Roboto"/>
            </a:endParaRPr>
          </a:p>
        </p:txBody>
      </p:sp>
      <p:sp>
        <p:nvSpPr>
          <p:cNvPr id="3313" name="Google Shape;3313;p197"/>
          <p:cNvSpPr txBox="1">
            <a:spLocks noGrp="1"/>
          </p:cNvSpPr>
          <p:nvPr>
            <p:ph type="subTitle" idx="4"/>
          </p:nvPr>
        </p:nvSpPr>
        <p:spPr>
          <a:xfrm>
            <a:off x="1254500" y="2743725"/>
            <a:ext cx="7615200" cy="4464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Use an SQL query to retrieve the contents of the database's primary table.</a:t>
            </a:r>
            <a:endParaRPr>
              <a:latin typeface="Roboto"/>
              <a:ea typeface="Roboto"/>
              <a:cs typeface="Roboto"/>
              <a:sym typeface="Roboto"/>
            </a:endParaRPr>
          </a:p>
        </p:txBody>
      </p:sp>
      <p:sp>
        <p:nvSpPr>
          <p:cNvPr id="3314" name="Google Shape;3314;p197"/>
          <p:cNvSpPr txBox="1">
            <a:spLocks noGrp="1"/>
          </p:cNvSpPr>
          <p:nvPr>
            <p:ph type="subTitle" idx="5"/>
          </p:nvPr>
        </p:nvSpPr>
        <p:spPr>
          <a:xfrm>
            <a:off x="1254629" y="3266350"/>
            <a:ext cx="7615200" cy="4464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Modify that SQL query to find specific data.</a:t>
            </a:r>
            <a:endParaRPr>
              <a:latin typeface="Roboto"/>
              <a:ea typeface="Roboto"/>
              <a:cs typeface="Roboto"/>
              <a:sym typeface="Roboto"/>
            </a:endParaRPr>
          </a:p>
        </p:txBody>
      </p:sp>
      <p:sp>
        <p:nvSpPr>
          <p:cNvPr id="3315" name="Google Shape;3315;p197"/>
          <p:cNvSpPr txBox="1">
            <a:spLocks noGrp="1"/>
          </p:cNvSpPr>
          <p:nvPr>
            <p:ph type="subTitle" idx="6"/>
          </p:nvPr>
        </p:nvSpPr>
        <p:spPr>
          <a:xfrm>
            <a:off x="1254564" y="3788975"/>
            <a:ext cx="7615200" cy="4464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Add new data to the database.</a:t>
            </a:r>
            <a:endParaRPr>
              <a:latin typeface="Roboto"/>
              <a:ea typeface="Roboto"/>
              <a:cs typeface="Roboto"/>
              <a:sym typeface="Roboto"/>
            </a:endParaRPr>
          </a:p>
        </p:txBody>
      </p:sp>
      <p:sp>
        <p:nvSpPr>
          <p:cNvPr id="3316" name="Google Shape;3316;p197"/>
          <p:cNvSpPr txBox="1">
            <a:spLocks noGrp="1"/>
          </p:cNvSpPr>
          <p:nvPr>
            <p:ph type="subTitle" idx="7"/>
          </p:nvPr>
        </p:nvSpPr>
        <p:spPr>
          <a:xfrm>
            <a:off x="1254629" y="4337125"/>
            <a:ext cx="7615200" cy="446400"/>
          </a:xfrm>
          <a:prstGeom prst="rect">
            <a:avLst/>
          </a:prstGeom>
          <a:no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Delete data from the database.</a:t>
            </a:r>
            <a:endParaRPr>
              <a:latin typeface="Roboto"/>
              <a:ea typeface="Roboto"/>
              <a:cs typeface="Roboto"/>
              <a:sym typeface="Roboto"/>
            </a:endParaRPr>
          </a:p>
        </p:txBody>
      </p:sp>
      <p:grpSp>
        <p:nvGrpSpPr>
          <p:cNvPr id="3317" name="Google Shape;3317;p197"/>
          <p:cNvGrpSpPr/>
          <p:nvPr/>
        </p:nvGrpSpPr>
        <p:grpSpPr>
          <a:xfrm>
            <a:off x="457222" y="1149803"/>
            <a:ext cx="713194" cy="446423"/>
            <a:chOff x="457200" y="1466425"/>
            <a:chExt cx="776900" cy="486300"/>
          </a:xfrm>
        </p:grpSpPr>
        <p:sp>
          <p:nvSpPr>
            <p:cNvPr id="3318" name="Google Shape;3318;p197"/>
            <p:cNvSpPr/>
            <p:nvPr/>
          </p:nvSpPr>
          <p:spPr>
            <a:xfrm>
              <a:off x="457200" y="1466425"/>
              <a:ext cx="695400" cy="486300"/>
            </a:xfrm>
            <a:prstGeom prst="roundRect">
              <a:avLst>
                <a:gd name="adj" fmla="val 16667"/>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319" name="Google Shape;3319;p197"/>
            <p:cNvSpPr/>
            <p:nvPr/>
          </p:nvSpPr>
          <p:spPr>
            <a:xfrm rot="5400000">
              <a:off x="973100" y="1624950"/>
              <a:ext cx="333375" cy="188625"/>
            </a:xfrm>
            <a:prstGeom prst="flowChartExtra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0" name="Google Shape;3320;p197"/>
          <p:cNvGrpSpPr/>
          <p:nvPr/>
        </p:nvGrpSpPr>
        <p:grpSpPr>
          <a:xfrm>
            <a:off x="457222" y="1672428"/>
            <a:ext cx="713194" cy="446423"/>
            <a:chOff x="457200" y="1466425"/>
            <a:chExt cx="776900" cy="486300"/>
          </a:xfrm>
        </p:grpSpPr>
        <p:sp>
          <p:nvSpPr>
            <p:cNvPr id="3321" name="Google Shape;3321;p197"/>
            <p:cNvSpPr/>
            <p:nvPr/>
          </p:nvSpPr>
          <p:spPr>
            <a:xfrm>
              <a:off x="457200" y="1466425"/>
              <a:ext cx="695400" cy="486300"/>
            </a:xfrm>
            <a:prstGeom prst="roundRect">
              <a:avLst>
                <a:gd name="adj" fmla="val 16667"/>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322" name="Google Shape;3322;p197"/>
            <p:cNvSpPr/>
            <p:nvPr/>
          </p:nvSpPr>
          <p:spPr>
            <a:xfrm rot="5400000">
              <a:off x="973100" y="1624950"/>
              <a:ext cx="333375" cy="188625"/>
            </a:xfrm>
            <a:prstGeom prst="flowChartExtra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197"/>
          <p:cNvGrpSpPr/>
          <p:nvPr/>
        </p:nvGrpSpPr>
        <p:grpSpPr>
          <a:xfrm>
            <a:off x="457197" y="2195578"/>
            <a:ext cx="713194" cy="446423"/>
            <a:chOff x="457200" y="1466425"/>
            <a:chExt cx="776900" cy="486300"/>
          </a:xfrm>
        </p:grpSpPr>
        <p:sp>
          <p:nvSpPr>
            <p:cNvPr id="3324" name="Google Shape;3324;p197"/>
            <p:cNvSpPr/>
            <p:nvPr/>
          </p:nvSpPr>
          <p:spPr>
            <a:xfrm>
              <a:off x="457200" y="1466425"/>
              <a:ext cx="695400" cy="486300"/>
            </a:xfrm>
            <a:prstGeom prst="roundRect">
              <a:avLst>
                <a:gd name="adj" fmla="val 16667"/>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25" name="Google Shape;3325;p197"/>
            <p:cNvSpPr/>
            <p:nvPr/>
          </p:nvSpPr>
          <p:spPr>
            <a:xfrm rot="5400000">
              <a:off x="973100" y="1624950"/>
              <a:ext cx="333375" cy="188625"/>
            </a:xfrm>
            <a:prstGeom prst="flowChartExtra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6" name="Google Shape;3326;p197"/>
          <p:cNvGrpSpPr/>
          <p:nvPr/>
        </p:nvGrpSpPr>
        <p:grpSpPr>
          <a:xfrm>
            <a:off x="457197" y="2718203"/>
            <a:ext cx="713194" cy="446423"/>
            <a:chOff x="457200" y="1466425"/>
            <a:chExt cx="776900" cy="486300"/>
          </a:xfrm>
        </p:grpSpPr>
        <p:sp>
          <p:nvSpPr>
            <p:cNvPr id="3327" name="Google Shape;3327;p197"/>
            <p:cNvSpPr/>
            <p:nvPr/>
          </p:nvSpPr>
          <p:spPr>
            <a:xfrm>
              <a:off x="457200" y="1466425"/>
              <a:ext cx="695400" cy="486300"/>
            </a:xfrm>
            <a:prstGeom prst="roundRect">
              <a:avLst>
                <a:gd name="adj" fmla="val 16667"/>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28" name="Google Shape;3328;p197"/>
            <p:cNvSpPr/>
            <p:nvPr/>
          </p:nvSpPr>
          <p:spPr>
            <a:xfrm rot="5400000">
              <a:off x="973100" y="1624950"/>
              <a:ext cx="333375" cy="188625"/>
            </a:xfrm>
            <a:prstGeom prst="flowChartExtra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197"/>
          <p:cNvGrpSpPr/>
          <p:nvPr/>
        </p:nvGrpSpPr>
        <p:grpSpPr>
          <a:xfrm>
            <a:off x="457222" y="3240828"/>
            <a:ext cx="713194" cy="446423"/>
            <a:chOff x="457200" y="1466425"/>
            <a:chExt cx="776900" cy="486300"/>
          </a:xfrm>
        </p:grpSpPr>
        <p:sp>
          <p:nvSpPr>
            <p:cNvPr id="3330" name="Google Shape;3330;p197"/>
            <p:cNvSpPr/>
            <p:nvPr/>
          </p:nvSpPr>
          <p:spPr>
            <a:xfrm>
              <a:off x="457200" y="1466425"/>
              <a:ext cx="695400" cy="486300"/>
            </a:xfrm>
            <a:prstGeom prst="roundRect">
              <a:avLst>
                <a:gd name="adj" fmla="val 16667"/>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31" name="Google Shape;3331;p197"/>
            <p:cNvSpPr/>
            <p:nvPr/>
          </p:nvSpPr>
          <p:spPr>
            <a:xfrm rot="5400000">
              <a:off x="973100" y="1624950"/>
              <a:ext cx="333375" cy="188625"/>
            </a:xfrm>
            <a:prstGeom prst="flowChartExtra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2" name="Google Shape;3332;p197"/>
          <p:cNvGrpSpPr/>
          <p:nvPr/>
        </p:nvGrpSpPr>
        <p:grpSpPr>
          <a:xfrm>
            <a:off x="457222" y="3763453"/>
            <a:ext cx="713194" cy="446423"/>
            <a:chOff x="457200" y="1466425"/>
            <a:chExt cx="776900" cy="486300"/>
          </a:xfrm>
        </p:grpSpPr>
        <p:sp>
          <p:nvSpPr>
            <p:cNvPr id="3333" name="Google Shape;3333;p197"/>
            <p:cNvSpPr/>
            <p:nvPr/>
          </p:nvSpPr>
          <p:spPr>
            <a:xfrm>
              <a:off x="457200" y="1466425"/>
              <a:ext cx="695400" cy="486300"/>
            </a:xfrm>
            <a:prstGeom prst="roundRect">
              <a:avLst>
                <a:gd name="adj" fmla="val 16667"/>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34" name="Google Shape;3334;p197"/>
            <p:cNvSpPr/>
            <p:nvPr/>
          </p:nvSpPr>
          <p:spPr>
            <a:xfrm rot="5400000">
              <a:off x="973100" y="1624950"/>
              <a:ext cx="333375" cy="188625"/>
            </a:xfrm>
            <a:prstGeom prst="flowChartExtra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197"/>
          <p:cNvGrpSpPr/>
          <p:nvPr/>
        </p:nvGrpSpPr>
        <p:grpSpPr>
          <a:xfrm>
            <a:off x="457222" y="4311603"/>
            <a:ext cx="713194" cy="446423"/>
            <a:chOff x="457200" y="1466425"/>
            <a:chExt cx="776900" cy="486300"/>
          </a:xfrm>
        </p:grpSpPr>
        <p:sp>
          <p:nvSpPr>
            <p:cNvPr id="3336" name="Google Shape;3336;p197"/>
            <p:cNvSpPr/>
            <p:nvPr/>
          </p:nvSpPr>
          <p:spPr>
            <a:xfrm>
              <a:off x="457200" y="1466425"/>
              <a:ext cx="695400" cy="486300"/>
            </a:xfrm>
            <a:prstGeom prst="roundRect">
              <a:avLst>
                <a:gd name="adj" fmla="val 16667"/>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337" name="Google Shape;3337;p197"/>
            <p:cNvSpPr/>
            <p:nvPr/>
          </p:nvSpPr>
          <p:spPr>
            <a:xfrm rot="5400000">
              <a:off x="973100" y="1624950"/>
              <a:ext cx="333375" cy="188625"/>
            </a:xfrm>
            <a:prstGeom prst="flowChartExtract">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8" name="Google Shape;3338;p19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74</a:t>
            </a:fld>
            <a:endParaRPr sz="6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42"/>
        <p:cNvGrpSpPr/>
        <p:nvPr/>
      </p:nvGrpSpPr>
      <p:grpSpPr>
        <a:xfrm>
          <a:off x="0" y="0"/>
          <a:ext cx="0" cy="0"/>
          <a:chOff x="0" y="0"/>
          <a:chExt cx="0" cy="0"/>
        </a:xfrm>
      </p:grpSpPr>
      <p:sp>
        <p:nvSpPr>
          <p:cNvPr id="3343" name="Google Shape;3343;p198"/>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Database Administration</a:t>
            </a:r>
            <a:endParaRPr/>
          </a:p>
        </p:txBody>
      </p:sp>
      <p:sp>
        <p:nvSpPr>
          <p:cNvPr id="3344" name="Google Shape;3344;p19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75</a:t>
            </a:fld>
            <a:endParaRPr sz="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48"/>
        <p:cNvGrpSpPr/>
        <p:nvPr/>
      </p:nvGrpSpPr>
      <p:grpSpPr>
        <a:xfrm>
          <a:off x="0" y="0"/>
          <a:ext cx="0" cy="0"/>
          <a:chOff x="0" y="0"/>
          <a:chExt cx="0" cy="0"/>
        </a:xfrm>
      </p:grpSpPr>
      <p:sp>
        <p:nvSpPr>
          <p:cNvPr id="3349" name="Google Shape;3349;p19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3350" name="Google Shape;3350;p19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b="1"/>
              <a:t>Activity:</a:t>
            </a:r>
            <a:r>
              <a:rPr lang="en"/>
              <a:t> </a:t>
            </a:r>
            <a:r>
              <a:rPr lang="en">
                <a:latin typeface="Roboto Light"/>
                <a:ea typeface="Roboto Light"/>
                <a:cs typeface="Roboto Light"/>
                <a:sym typeface="Roboto Light"/>
              </a:rPr>
              <a:t>Database Management</a:t>
            </a:r>
            <a:endParaRPr>
              <a:latin typeface="Roboto Light"/>
              <a:ea typeface="Roboto Light"/>
              <a:cs typeface="Roboto Light"/>
              <a:sym typeface="Roboto Light"/>
            </a:endParaRPr>
          </a:p>
          <a:p>
            <a:pPr marL="0" lvl="0" indent="0" algn="l" rtl="0">
              <a:lnSpc>
                <a:spcPct val="115000"/>
              </a:lnSpc>
              <a:spcBef>
                <a:spcPts val="1000"/>
              </a:spcBef>
              <a:spcAft>
                <a:spcPts val="1000"/>
              </a:spcAft>
              <a:buNone/>
            </a:pPr>
            <a:r>
              <a:rPr lang="en" sz="2000">
                <a:latin typeface="Roboto Light"/>
                <a:ea typeface="Roboto Light"/>
                <a:cs typeface="Roboto Light"/>
                <a:sym typeface="Roboto Light"/>
              </a:rPr>
              <a:t>In this activity, you will locally deploy GoodCorp’s employee directory website with Docker Compose and manage the data inside the database.</a:t>
            </a:r>
            <a:endParaRPr sz="2000">
              <a:latin typeface="Roboto Light"/>
              <a:ea typeface="Roboto Light"/>
              <a:cs typeface="Roboto Light"/>
              <a:sym typeface="Roboto Light"/>
            </a:endParaRPr>
          </a:p>
        </p:txBody>
      </p:sp>
      <p:sp>
        <p:nvSpPr>
          <p:cNvPr id="3351" name="Google Shape;3351;p19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76</a:t>
            </a:fld>
            <a:endParaRPr sz="6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55"/>
        <p:cNvGrpSpPr/>
        <p:nvPr/>
      </p:nvGrpSpPr>
      <p:grpSpPr>
        <a:xfrm>
          <a:off x="0" y="0"/>
          <a:ext cx="0" cy="0"/>
          <a:chOff x="0" y="0"/>
          <a:chExt cx="0" cy="0"/>
        </a:xfrm>
      </p:grpSpPr>
      <p:sp>
        <p:nvSpPr>
          <p:cNvPr id="3356" name="Google Shape;3356;p20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77</a:t>
            </a:fld>
            <a:endParaRPr sz="6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360"/>
        <p:cNvGrpSpPr/>
        <p:nvPr/>
      </p:nvGrpSpPr>
      <p:grpSpPr>
        <a:xfrm>
          <a:off x="0" y="0"/>
          <a:ext cx="0" cy="0"/>
          <a:chOff x="0" y="0"/>
          <a:chExt cx="0" cy="0"/>
        </a:xfrm>
      </p:grpSpPr>
      <p:sp>
        <p:nvSpPr>
          <p:cNvPr id="3361" name="Google Shape;3361;p2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Next Week</a:t>
            </a:r>
            <a:endParaRPr/>
          </a:p>
        </p:txBody>
      </p:sp>
      <p:sp>
        <p:nvSpPr>
          <p:cNvPr id="3362" name="Google Shape;3362;p2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Unit 15, we will use the Web Vulnerabilities Azure Lab environment. </a:t>
            </a:r>
            <a:endParaRPr/>
          </a:p>
        </p:txBody>
      </p:sp>
      <p:sp>
        <p:nvSpPr>
          <p:cNvPr id="3363" name="Google Shape;3363;p20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364" name="Google Shape;3364;p201"/>
          <p:cNvSpPr txBox="1">
            <a:spLocks noGrp="1"/>
          </p:cNvSpPr>
          <p:nvPr>
            <p:ph type="body" idx="3"/>
          </p:nvPr>
        </p:nvSpPr>
        <p:spPr>
          <a:xfrm>
            <a:off x="175" y="1284250"/>
            <a:ext cx="9144000" cy="35817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600"/>
              <a:t>Inside the Web Vulnerabilities environment are two nested VMs: a Kali Linux instance and a machine called owaspbwa. </a:t>
            </a:r>
            <a:endParaRPr sz="1600"/>
          </a:p>
          <a:p>
            <a:pPr marL="320040" lvl="0" indent="-193040" algn="l" rtl="0">
              <a:lnSpc>
                <a:spcPct val="115000"/>
              </a:lnSpc>
              <a:spcBef>
                <a:spcPts val="1000"/>
              </a:spcBef>
              <a:spcAft>
                <a:spcPts val="0"/>
              </a:spcAft>
              <a:buSzPts val="1600"/>
              <a:buChar char="●"/>
            </a:pPr>
            <a:r>
              <a:rPr lang="en" sz="1600"/>
              <a:t>The owaspbwa machine hosts the vulnerable web applications that we will use throughout the class, but we do not log into it. </a:t>
            </a:r>
            <a:endParaRPr sz="1600"/>
          </a:p>
          <a:p>
            <a:pPr marL="320040" lvl="0" indent="-193040" algn="l" rtl="0">
              <a:lnSpc>
                <a:spcPct val="115000"/>
              </a:lnSpc>
              <a:spcBef>
                <a:spcPts val="1000"/>
              </a:spcBef>
              <a:spcAft>
                <a:spcPts val="0"/>
              </a:spcAft>
              <a:buSzPts val="1600"/>
              <a:buChar char="●"/>
            </a:pPr>
            <a:r>
              <a:rPr lang="en" sz="1600"/>
              <a:t>Instead, we will perform all of our work on the Kali Linux instance.</a:t>
            </a:r>
            <a:endParaRPr sz="1600"/>
          </a:p>
          <a:p>
            <a:pPr marL="0" lvl="0" indent="0" algn="l" rtl="0">
              <a:lnSpc>
                <a:spcPct val="115000"/>
              </a:lnSpc>
              <a:spcBef>
                <a:spcPts val="0"/>
              </a:spcBef>
              <a:spcAft>
                <a:spcPts val="0"/>
              </a:spcAft>
              <a:buNone/>
            </a:pPr>
            <a:endParaRPr sz="1600"/>
          </a:p>
          <a:p>
            <a:pPr marL="0" lvl="0" indent="0" algn="l" rtl="0">
              <a:lnSpc>
                <a:spcPct val="115000"/>
              </a:lnSpc>
              <a:spcBef>
                <a:spcPts val="0"/>
              </a:spcBef>
              <a:spcAft>
                <a:spcPts val="0"/>
              </a:spcAft>
              <a:buClr>
                <a:schemeClr val="dk1"/>
              </a:buClr>
              <a:buSzPts val="1100"/>
              <a:buFont typeface="Arial"/>
              <a:buNone/>
            </a:pPr>
            <a:r>
              <a:rPr lang="en" sz="1600"/>
              <a:t>Student credentials for the Kali machine:</a:t>
            </a:r>
            <a:endParaRPr sz="1600"/>
          </a:p>
          <a:p>
            <a:pPr marL="320040" lvl="0" indent="-193040" algn="l" rtl="0">
              <a:lnSpc>
                <a:spcPct val="115000"/>
              </a:lnSpc>
              <a:spcBef>
                <a:spcPts val="0"/>
              </a:spcBef>
              <a:spcAft>
                <a:spcPts val="0"/>
              </a:spcAft>
              <a:buSzPts val="1600"/>
              <a:buChar char="●"/>
            </a:pPr>
            <a:r>
              <a:rPr lang="en" sz="1600"/>
              <a:t>Username</a:t>
            </a:r>
            <a:r>
              <a:rPr lang="en" sz="1600">
                <a:latin typeface="Roboto Medium"/>
                <a:ea typeface="Roboto Medium"/>
                <a:cs typeface="Roboto Medium"/>
                <a:sym typeface="Roboto Medium"/>
              </a:rPr>
              <a:t>: </a:t>
            </a:r>
            <a:r>
              <a:rPr lang="en" sz="1600">
                <a:latin typeface="Inconsolata"/>
                <a:ea typeface="Inconsolata"/>
                <a:cs typeface="Inconsolata"/>
                <a:sym typeface="Inconsolata"/>
              </a:rPr>
              <a:t>sysadmin</a:t>
            </a:r>
            <a:endParaRPr sz="1600">
              <a:latin typeface="Inconsolata"/>
              <a:ea typeface="Inconsolata"/>
              <a:cs typeface="Inconsolata"/>
              <a:sym typeface="Inconsolata"/>
            </a:endParaRPr>
          </a:p>
          <a:p>
            <a:pPr marL="320040" lvl="0" indent="-193040" algn="l" rtl="0">
              <a:lnSpc>
                <a:spcPct val="115000"/>
              </a:lnSpc>
              <a:spcBef>
                <a:spcPts val="0"/>
              </a:spcBef>
              <a:spcAft>
                <a:spcPts val="0"/>
              </a:spcAft>
              <a:buSzPts val="1600"/>
              <a:buChar char="●"/>
            </a:pPr>
            <a:r>
              <a:rPr lang="en" sz="1600"/>
              <a:t>Password</a:t>
            </a:r>
            <a:r>
              <a:rPr lang="en" sz="1600">
                <a:latin typeface="Roboto Medium"/>
                <a:ea typeface="Roboto Medium"/>
                <a:cs typeface="Roboto Medium"/>
                <a:sym typeface="Roboto Medium"/>
              </a:rPr>
              <a:t>:</a:t>
            </a:r>
            <a:r>
              <a:rPr lang="en" sz="1600"/>
              <a:t> </a:t>
            </a:r>
            <a:r>
              <a:rPr lang="en" sz="1600">
                <a:latin typeface="Inconsolata"/>
                <a:ea typeface="Inconsolata"/>
                <a:cs typeface="Inconsolata"/>
                <a:sym typeface="Inconsolata"/>
              </a:rPr>
              <a:t>cybersecurity</a:t>
            </a:r>
            <a:endParaRPr sz="1600">
              <a:latin typeface="Inconsolata"/>
              <a:ea typeface="Inconsolata"/>
              <a:cs typeface="Inconsolata"/>
              <a:sym typeface="Inconsolata"/>
            </a:endParaRPr>
          </a:p>
          <a:p>
            <a:pPr marL="0" lvl="0" indent="0" algn="l" rtl="0">
              <a:lnSpc>
                <a:spcPct val="115000"/>
              </a:lnSpc>
              <a:spcBef>
                <a:spcPts val="0"/>
              </a:spcBef>
              <a:spcAft>
                <a:spcPts val="0"/>
              </a:spcAft>
              <a:buNone/>
            </a:pPr>
            <a:endParaRPr>
              <a:latin typeface="Inconsolata"/>
              <a:ea typeface="Inconsolata"/>
              <a:cs typeface="Inconsolata"/>
              <a:sym typeface="Inconsolata"/>
            </a:endParaRPr>
          </a:p>
          <a:p>
            <a:pPr marL="0" lvl="0" indent="0" algn="l" rtl="0">
              <a:lnSpc>
                <a:spcPct val="115000"/>
              </a:lnSpc>
              <a:spcBef>
                <a:spcPts val="0"/>
              </a:spcBef>
              <a:spcAft>
                <a:spcPts val="0"/>
              </a:spcAft>
              <a:buNone/>
            </a:pPr>
            <a:r>
              <a:rPr lang="en" sz="1600" b="1"/>
              <a:t>Take a moment to set up and access this environment. Troubleshoot any issues before class next week. </a:t>
            </a:r>
            <a:endParaRPr sz="1600" b="1"/>
          </a:p>
          <a:p>
            <a:pPr marL="0" lvl="0" indent="0" algn="l" rtl="0">
              <a:lnSpc>
                <a:spcPct val="115000"/>
              </a:lnSpc>
              <a:spcBef>
                <a:spcPts val="0"/>
              </a:spcBef>
              <a:spcAft>
                <a:spcPts val="0"/>
              </a:spcAft>
              <a:buClr>
                <a:schemeClr val="dk1"/>
              </a:buClr>
              <a:buSzPts val="1100"/>
              <a:buFont typeface="Arial"/>
              <a:buNone/>
            </a:pPr>
            <a:endParaRPr sz="900">
              <a:solidFill>
                <a:srgbClr val="D4D4D4"/>
              </a:solidFill>
              <a:highlight>
                <a:srgbClr val="1E1E1E"/>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800"/>
              </a:spcAft>
              <a:buNone/>
            </a:pPr>
            <a:endParaRPr/>
          </a:p>
        </p:txBody>
      </p:sp>
      <p:sp>
        <p:nvSpPr>
          <p:cNvPr id="3365" name="Google Shape;3365;p20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78</a:t>
            </a:fld>
            <a:endParaRPr sz="6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69"/>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pic>
        <p:nvPicPr>
          <p:cNvPr id="2255" name="Google Shape;2255;p131"/>
          <p:cNvPicPr preferRelativeResize="0"/>
          <p:nvPr/>
        </p:nvPicPr>
        <p:blipFill>
          <a:blip r:embed="rId3">
            <a:alphaModFix/>
          </a:blip>
          <a:stretch>
            <a:fillRect/>
          </a:stretch>
        </p:blipFill>
        <p:spPr>
          <a:xfrm>
            <a:off x="0" y="0"/>
            <a:ext cx="9144019" cy="5143500"/>
          </a:xfrm>
          <a:prstGeom prst="rect">
            <a:avLst/>
          </a:prstGeom>
          <a:noFill/>
          <a:ln>
            <a:noFill/>
          </a:ln>
        </p:spPr>
      </p:pic>
      <p:sp>
        <p:nvSpPr>
          <p:cNvPr id="2256" name="Google Shape;2256;p131"/>
          <p:cNvSpPr txBox="1">
            <a:spLocks noGrp="1"/>
          </p:cNvSpPr>
          <p:nvPr>
            <p:ph type="title"/>
          </p:nvPr>
        </p:nvSpPr>
        <p:spPr>
          <a:xfrm>
            <a:off x="3707200" y="442750"/>
            <a:ext cx="5115000" cy="38385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r>
              <a:rPr lang="en" sz="2200">
                <a:solidFill>
                  <a:srgbClr val="FAF5AC"/>
                </a:solidFill>
                <a:latin typeface="Roboto"/>
                <a:ea typeface="Roboto"/>
                <a:cs typeface="Roboto"/>
                <a:sym typeface="Roboto"/>
              </a:rPr>
              <a:t>Understanding application components is key to understanding the modern architectural paradigm of  microservices. </a:t>
            </a:r>
            <a:endParaRPr sz="2200">
              <a:solidFill>
                <a:srgbClr val="FAF5AC"/>
              </a:solidFill>
              <a:latin typeface="Roboto"/>
              <a:ea typeface="Roboto"/>
              <a:cs typeface="Roboto"/>
              <a:sym typeface="Roboto"/>
            </a:endParaRPr>
          </a:p>
          <a:p>
            <a:pPr marL="0" lvl="0" indent="0" algn="l" rtl="0">
              <a:lnSpc>
                <a:spcPct val="115000"/>
              </a:lnSpc>
              <a:spcBef>
                <a:spcPts val="1000"/>
              </a:spcBef>
              <a:spcAft>
                <a:spcPts val="0"/>
              </a:spcAft>
              <a:buNone/>
            </a:pPr>
            <a:r>
              <a:rPr lang="en" sz="2200">
                <a:solidFill>
                  <a:srgbClr val="FAF5AC"/>
                </a:solidFill>
                <a:latin typeface="Roboto"/>
                <a:ea typeface="Roboto"/>
                <a:cs typeface="Roboto"/>
                <a:sym typeface="Roboto"/>
              </a:rPr>
              <a:t>Let’s first explore the original architecture type, the monolith, and the issues that led to the adoption of microservices. </a:t>
            </a:r>
            <a:endParaRPr sz="2200">
              <a:solidFill>
                <a:srgbClr val="FAF5AC"/>
              </a:solidFill>
            </a:endParaRPr>
          </a:p>
        </p:txBody>
      </p:sp>
      <p:sp>
        <p:nvSpPr>
          <p:cNvPr id="2257" name="Google Shape;2257;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8</a:t>
            </a:fld>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CDCB4"/>
        </a:solidFill>
        <a:effectLst/>
      </p:bgPr>
    </p:bg>
    <p:spTree>
      <p:nvGrpSpPr>
        <p:cNvPr id="1" name="Shape 2261"/>
        <p:cNvGrpSpPr/>
        <p:nvPr/>
      </p:nvGrpSpPr>
      <p:grpSpPr>
        <a:xfrm>
          <a:off x="0" y="0"/>
          <a:ext cx="0" cy="0"/>
          <a:chOff x="0" y="0"/>
          <a:chExt cx="0" cy="0"/>
        </a:xfrm>
      </p:grpSpPr>
      <p:sp>
        <p:nvSpPr>
          <p:cNvPr id="2262" name="Google Shape;2262;p132"/>
          <p:cNvSpPr/>
          <p:nvPr/>
        </p:nvSpPr>
        <p:spPr>
          <a:xfrm>
            <a:off x="0" y="0"/>
            <a:ext cx="9144000" cy="1652700"/>
          </a:xfrm>
          <a:prstGeom prst="rect">
            <a:avLst/>
          </a:prstGeom>
          <a:solidFill>
            <a:srgbClr val="6FB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3" name="Google Shape;2263;p132"/>
          <p:cNvCxnSpPr/>
          <p:nvPr/>
        </p:nvCxnSpPr>
        <p:spPr>
          <a:xfrm>
            <a:off x="3485550" y="1259875"/>
            <a:ext cx="5384400" cy="0"/>
          </a:xfrm>
          <a:prstGeom prst="straightConnector1">
            <a:avLst/>
          </a:prstGeom>
          <a:noFill/>
          <a:ln w="9525" cap="flat" cmpd="sng">
            <a:solidFill>
              <a:srgbClr val="595959"/>
            </a:solidFill>
            <a:prstDash val="solid"/>
            <a:round/>
            <a:headEnd type="none" w="med" len="med"/>
            <a:tailEnd type="none" w="med" len="med"/>
          </a:ln>
        </p:spPr>
      </p:cxnSp>
      <p:sp>
        <p:nvSpPr>
          <p:cNvPr id="2264" name="Google Shape;2264;p132"/>
          <p:cNvSpPr txBox="1">
            <a:spLocks noGrp="1"/>
          </p:cNvSpPr>
          <p:nvPr>
            <p:ph type="title"/>
          </p:nvPr>
        </p:nvSpPr>
        <p:spPr>
          <a:xfrm>
            <a:off x="3178800" y="609600"/>
            <a:ext cx="5977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Monolith</a:t>
            </a:r>
            <a:endParaRPr/>
          </a:p>
        </p:txBody>
      </p:sp>
      <p:sp>
        <p:nvSpPr>
          <p:cNvPr id="2265" name="Google Shape;2265;p132"/>
          <p:cNvSpPr txBox="1">
            <a:spLocks noGrp="1"/>
          </p:cNvSpPr>
          <p:nvPr>
            <p:ph type="body" idx="3"/>
          </p:nvPr>
        </p:nvSpPr>
        <p:spPr>
          <a:xfrm>
            <a:off x="3178800" y="1844025"/>
            <a:ext cx="4870800" cy="2471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t>A monolith is a </a:t>
            </a:r>
            <a:r>
              <a:rPr lang="en" sz="1600" b="1"/>
              <a:t>single machine</a:t>
            </a:r>
            <a:r>
              <a:rPr lang="en" sz="1600"/>
              <a:t> that </a:t>
            </a:r>
            <a:br>
              <a:rPr lang="en" sz="1600"/>
            </a:br>
            <a:r>
              <a:rPr lang="en" sz="1600" b="1"/>
              <a:t>hosts all the components required to serve a website or application.</a:t>
            </a:r>
            <a:r>
              <a:rPr lang="en" sz="1600"/>
              <a:t> </a:t>
            </a:r>
            <a:endParaRPr sz="1600"/>
          </a:p>
          <a:p>
            <a:pPr marL="0" lvl="0" indent="0" algn="l" rtl="0">
              <a:spcBef>
                <a:spcPts val="800"/>
              </a:spcBef>
              <a:spcAft>
                <a:spcPts val="800"/>
              </a:spcAft>
              <a:buNone/>
            </a:pPr>
            <a:r>
              <a:rPr lang="en" sz="1600"/>
              <a:t>In other words, a monolith is a machine </a:t>
            </a:r>
            <a:br>
              <a:rPr lang="en" sz="1600"/>
            </a:br>
            <a:r>
              <a:rPr lang="en" sz="1600"/>
              <a:t>that has a front-end server, back-end server, and a database. </a:t>
            </a:r>
            <a:endParaRPr sz="1600"/>
          </a:p>
        </p:txBody>
      </p:sp>
      <p:sp>
        <p:nvSpPr>
          <p:cNvPr id="2266" name="Google Shape;2266;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2267" name="Google Shape;2267;p132"/>
          <p:cNvSpPr/>
          <p:nvPr/>
        </p:nvSpPr>
        <p:spPr>
          <a:xfrm>
            <a:off x="879525" y="838625"/>
            <a:ext cx="1682700" cy="3773100"/>
          </a:xfrm>
          <a:prstGeom prst="cube">
            <a:avLst>
              <a:gd name="adj" fmla="val 18574"/>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8" name="Google Shape;2268;p132"/>
          <p:cNvPicPr preferRelativeResize="0"/>
          <p:nvPr/>
        </p:nvPicPr>
        <p:blipFill rotWithShape="1">
          <a:blip r:embed="rId3">
            <a:alphaModFix/>
          </a:blip>
          <a:srcRect r="53658"/>
          <a:stretch/>
        </p:blipFill>
        <p:spPr>
          <a:xfrm>
            <a:off x="1269855" y="1652706"/>
            <a:ext cx="731643" cy="703375"/>
          </a:xfrm>
          <a:prstGeom prst="rect">
            <a:avLst/>
          </a:prstGeom>
          <a:noFill/>
          <a:ln>
            <a:noFill/>
          </a:ln>
        </p:spPr>
      </p:pic>
      <p:pic>
        <p:nvPicPr>
          <p:cNvPr id="2269" name="Google Shape;2269;p132"/>
          <p:cNvPicPr preferRelativeResize="0"/>
          <p:nvPr/>
        </p:nvPicPr>
        <p:blipFill rotWithShape="1">
          <a:blip r:embed="rId3">
            <a:alphaModFix/>
          </a:blip>
          <a:srcRect l="53658"/>
          <a:stretch/>
        </p:blipFill>
        <p:spPr>
          <a:xfrm>
            <a:off x="1186776" y="2614478"/>
            <a:ext cx="731650" cy="703382"/>
          </a:xfrm>
          <a:prstGeom prst="rect">
            <a:avLst/>
          </a:prstGeom>
          <a:noFill/>
          <a:ln>
            <a:noFill/>
          </a:ln>
        </p:spPr>
      </p:pic>
      <p:pic>
        <p:nvPicPr>
          <p:cNvPr id="2270" name="Google Shape;2270;p132"/>
          <p:cNvPicPr preferRelativeResize="0"/>
          <p:nvPr/>
        </p:nvPicPr>
        <p:blipFill rotWithShape="1">
          <a:blip r:embed="rId4">
            <a:alphaModFix/>
          </a:blip>
          <a:srcRect l="83794" r="-694" b="4770"/>
          <a:stretch/>
        </p:blipFill>
        <p:spPr>
          <a:xfrm>
            <a:off x="1269852" y="3576250"/>
            <a:ext cx="565498" cy="8232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4765</Words>
  <Application>Microsoft Office PowerPoint</Application>
  <PresentationFormat>On-screen Show (16:9)</PresentationFormat>
  <Paragraphs>673</Paragraphs>
  <Slides>79</Slides>
  <Notes>79</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79</vt:i4>
      </vt:variant>
    </vt:vector>
  </HeadingPairs>
  <TitlesOfParts>
    <vt:vector size="90" baseType="lpstr">
      <vt:lpstr>Roboto Light</vt:lpstr>
      <vt:lpstr>Inconsolata</vt:lpstr>
      <vt:lpstr>Arial</vt:lpstr>
      <vt:lpstr>Roboto</vt:lpstr>
      <vt:lpstr>Comfortaa</vt:lpstr>
      <vt:lpstr>Courier New</vt:lpstr>
      <vt:lpstr>Roboto Medium</vt:lpstr>
      <vt:lpstr>Roboto Thin</vt:lpstr>
      <vt:lpstr>Simple Light</vt:lpstr>
      <vt:lpstr>Simple Light</vt:lpstr>
      <vt:lpstr>Simple Light</vt:lpstr>
      <vt:lpstr>Web Development Day 2</vt:lpstr>
      <vt:lpstr>Class Objectives</vt:lpstr>
      <vt:lpstr>Application Structure</vt:lpstr>
      <vt:lpstr>Introduction to Microservices Today, we’ll set up and secure microservices.  First, we need to  understand the following:</vt:lpstr>
      <vt:lpstr>Components of  a Typical Web App</vt:lpstr>
      <vt:lpstr>Information Flows Between Application Components</vt:lpstr>
      <vt:lpstr>Monolith to Microservices</vt:lpstr>
      <vt:lpstr>Understanding application components is key to understanding the modern architectural paradigm of  microservices.  Let’s first explore the original architecture type, the monolith, and the issues that led to the adoption of microservices. </vt:lpstr>
      <vt:lpstr>Monolith</vt:lpstr>
      <vt:lpstr>Monolith</vt:lpstr>
      <vt:lpstr>Monolith</vt:lpstr>
      <vt:lpstr>Problems with Monoliths</vt:lpstr>
      <vt:lpstr>Microservices</vt:lpstr>
      <vt:lpstr>Benefits of Microservices</vt:lpstr>
      <vt:lpstr>APIs</vt:lpstr>
      <vt:lpstr>APIs</vt:lpstr>
      <vt:lpstr>APIs</vt:lpstr>
      <vt:lpstr>Challenges of Microservices</vt:lpstr>
      <vt:lpstr>Monolith to Microservice </vt:lpstr>
      <vt:lpstr>15 Minutes</vt:lpstr>
      <vt:lpstr>PowerPoint Presentation</vt:lpstr>
      <vt:lpstr>Web Application Architecture</vt:lpstr>
      <vt:lpstr>Web Application Architecture</vt:lpstr>
      <vt:lpstr>Web Application Architecture</vt:lpstr>
      <vt:lpstr>Introducing Stacks</vt:lpstr>
      <vt:lpstr>LAMP Stack </vt:lpstr>
      <vt:lpstr>LAMP Stack</vt:lpstr>
      <vt:lpstr>More Stacks</vt:lpstr>
      <vt:lpstr>Common Web Architecture: Operating Systems</vt:lpstr>
      <vt:lpstr>Common Web Architecture: Front-end Server</vt:lpstr>
      <vt:lpstr>Common Web Architecture:  Database Server</vt:lpstr>
      <vt:lpstr>Common Web Architecture: Back-end Server</vt:lpstr>
      <vt:lpstr>Honorable Mention: The WIMP Stack</vt:lpstr>
      <vt:lpstr>Introducing the LEMP Stack</vt:lpstr>
      <vt:lpstr>LEMP Stack</vt:lpstr>
      <vt:lpstr>Now that we figured out the software, we need to work out  a hardware environment suitable for web application microservices that is both lightweight and easy to deploy.  </vt:lpstr>
      <vt:lpstr>Microservice Infrastructure </vt:lpstr>
      <vt:lpstr>Each service needs  its own lightweight  virtual environment.     Can we think of any  technologies that provide a lightweight, isolated environment? </vt:lpstr>
      <vt:lpstr>Microservice Infrastructure with Containers</vt:lpstr>
      <vt:lpstr>Containerization is the process of packaging all the requirements for a microservice into a container. </vt:lpstr>
      <vt:lpstr>How a Container Becomes a Microservice</vt:lpstr>
      <vt:lpstr>Dockerfile</vt:lpstr>
      <vt:lpstr>Dockerfile</vt:lpstr>
      <vt:lpstr>Deploying and  Testing a Container Set</vt:lpstr>
      <vt:lpstr>Deploying at Scale</vt:lpstr>
      <vt:lpstr>Deploying at Scale</vt:lpstr>
      <vt:lpstr>Docker Compose YAML File</vt:lpstr>
      <vt:lpstr>Docker Compose Demo</vt:lpstr>
      <vt:lpstr>Docker Compose</vt:lpstr>
      <vt:lpstr>PowerPoint Presentation</vt:lpstr>
      <vt:lpstr>PowerPoint Presentation</vt:lpstr>
      <vt:lpstr>PowerPoint Presentation</vt:lpstr>
      <vt:lpstr>Standing up Scaled Services</vt:lpstr>
      <vt:lpstr>PowerPoint Presentation</vt:lpstr>
      <vt:lpstr>Logging into MariaDB</vt:lpstr>
      <vt:lpstr>15 Minutes</vt:lpstr>
      <vt:lpstr>PowerPoint Presentation</vt:lpstr>
      <vt:lpstr>PowerPoint Presentation</vt:lpstr>
      <vt:lpstr>Introduction to Databases</vt:lpstr>
      <vt:lpstr>Now that we have easily deployable microservice-based web applications, we’ll cover one of the most critical components of a web application: the database.</vt:lpstr>
      <vt:lpstr>The Importance of Databases</vt:lpstr>
      <vt:lpstr>The Importance of Databases</vt:lpstr>
      <vt:lpstr>Databases Overview</vt:lpstr>
      <vt:lpstr>Database Overview</vt:lpstr>
      <vt:lpstr>PowerPoint Presentation</vt:lpstr>
      <vt:lpstr>SQL Databases</vt:lpstr>
      <vt:lpstr>Interacting with Data</vt:lpstr>
      <vt:lpstr>Interacting with Data</vt:lpstr>
      <vt:lpstr>Interacting with Data</vt:lpstr>
      <vt:lpstr>Interacting with Data</vt:lpstr>
      <vt:lpstr>Interacting with Data</vt:lpstr>
      <vt:lpstr>CRUD</vt:lpstr>
      <vt:lpstr>Now that we understand high-level database operations, let’s see how we can create and enter queries into a web application's database  to carry out basic database administration tasks.</vt:lpstr>
      <vt:lpstr>Database Demo</vt:lpstr>
      <vt:lpstr>Database Administration</vt:lpstr>
      <vt:lpstr>25 Minutes</vt:lpstr>
      <vt:lpstr>PowerPoint Presentation</vt:lpstr>
      <vt:lpstr>Next Week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Day 2</dc:title>
  <cp:lastModifiedBy>Dan Schmidt</cp:lastModifiedBy>
  <cp:revision>1</cp:revision>
  <dcterms:modified xsi:type="dcterms:W3CDTF">2021-03-27T13:43:52Z</dcterms:modified>
</cp:coreProperties>
</file>